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heme/theme5.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6.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3.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4.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5.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6.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7.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8.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9.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10.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11.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12.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notesSlides/notesSlide13.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14.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notesSlides/notesSlide15.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16.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notesSlides/notesSlide17.xml" ContentType="application/vnd.openxmlformats-officedocument.presentationml.notesSlide+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18.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19.xml" ContentType="application/vnd.openxmlformats-officedocument.presentationml.notes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20.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notesSlides/notesSlide21.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notesSlides/notesSlide22.xml" ContentType="application/vnd.openxmlformats-officedocument.presentationml.notesSlide+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23.xml" ContentType="application/vnd.openxmlformats-officedocument.presentationml.notesSlid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90" r:id="rId5"/>
    <p:sldMasterId id="2147483694" r:id="rId6"/>
    <p:sldMasterId id="2147483705" r:id="rId7"/>
  </p:sldMasterIdLst>
  <p:notesMasterIdLst>
    <p:notesMasterId r:id="rId35"/>
  </p:notesMasterIdLst>
  <p:handoutMasterIdLst>
    <p:handoutMasterId r:id="rId36"/>
  </p:handoutMasterIdLst>
  <p:sldIdLst>
    <p:sldId id="560" r:id="rId8"/>
    <p:sldId id="257" r:id="rId9"/>
    <p:sldId id="539" r:id="rId10"/>
    <p:sldId id="540" r:id="rId11"/>
    <p:sldId id="2715" r:id="rId12"/>
    <p:sldId id="563" r:id="rId13"/>
    <p:sldId id="544" r:id="rId14"/>
    <p:sldId id="561" r:id="rId15"/>
    <p:sldId id="2713" r:id="rId16"/>
    <p:sldId id="2708" r:id="rId17"/>
    <p:sldId id="550" r:id="rId18"/>
    <p:sldId id="2712" r:id="rId19"/>
    <p:sldId id="2716" r:id="rId20"/>
    <p:sldId id="2711" r:id="rId21"/>
    <p:sldId id="546" r:id="rId22"/>
    <p:sldId id="2718" r:id="rId23"/>
    <p:sldId id="548" r:id="rId24"/>
    <p:sldId id="2709" r:id="rId25"/>
    <p:sldId id="2714" r:id="rId26"/>
    <p:sldId id="552" r:id="rId27"/>
    <p:sldId id="553" r:id="rId28"/>
    <p:sldId id="554" r:id="rId29"/>
    <p:sldId id="555" r:id="rId30"/>
    <p:sldId id="558" r:id="rId31"/>
    <p:sldId id="2710" r:id="rId32"/>
    <p:sldId id="559" r:id="rId33"/>
    <p:sldId id="256" r:id="rId34"/>
  </p:sldIdLst>
  <p:sldSz cx="12192000" cy="6858000"/>
  <p:notesSz cx="6797675" cy="9926638"/>
  <p:custDataLst>
    <p:tags r:id="rId37"/>
  </p:custDataLst>
  <p:defaultTextStyle>
    <a:defPPr>
      <a:defRPr lang="en-US"/>
    </a:defPPr>
    <a:lvl1pPr marL="211647" indent="-211647" algn="l" defTabSz="846587" rtl="0" eaLnBrk="1" latinLnBrk="0" hangingPunct="1">
      <a:spcBef>
        <a:spcPts val="1200"/>
      </a:spcBef>
      <a:buChar char="•"/>
      <a:defRPr sz="1800" kern="1200">
        <a:solidFill>
          <a:schemeClr val="tx1"/>
        </a:solidFill>
        <a:latin typeface="+mn-lt"/>
        <a:ea typeface="+mn-ea"/>
        <a:cs typeface="+mn-cs"/>
      </a:defRPr>
    </a:lvl1pPr>
    <a:lvl2pPr marL="423293" indent="-211647" algn="l" defTabSz="846587" rtl="0" eaLnBrk="1" latinLnBrk="0" hangingPunct="1">
      <a:spcBef>
        <a:spcPts val="600"/>
      </a:spcBef>
      <a:buChar char="–"/>
      <a:defRPr sz="1600" kern="1200">
        <a:solidFill>
          <a:schemeClr val="tx1"/>
        </a:solidFill>
        <a:latin typeface="+mn-lt"/>
        <a:ea typeface="+mn-ea"/>
        <a:cs typeface="+mn-cs"/>
      </a:defRPr>
    </a:lvl2pPr>
    <a:lvl3pPr marL="634940" indent="-211647" algn="l" defTabSz="846587" rtl="0" eaLnBrk="1" latinLnBrk="0" hangingPunct="1">
      <a:spcBef>
        <a:spcPts val="600"/>
      </a:spcBef>
      <a:buChar char="&gt;"/>
      <a:defRPr sz="1600" kern="1200">
        <a:solidFill>
          <a:schemeClr val="tx1"/>
        </a:solidFill>
        <a:latin typeface="+mn-lt"/>
        <a:ea typeface="+mn-ea"/>
        <a:cs typeface="+mn-cs"/>
      </a:defRPr>
    </a:lvl3pPr>
    <a:lvl4pPr marL="846587" indent="-211647" algn="l" defTabSz="846587" rtl="0" eaLnBrk="1" latinLnBrk="0" hangingPunct="1">
      <a:spcBef>
        <a:spcPts val="600"/>
      </a:spcBef>
      <a:buChar char="–"/>
      <a:defRPr sz="1600" kern="1200">
        <a:solidFill>
          <a:schemeClr val="tx1"/>
        </a:solidFill>
        <a:latin typeface="+mn-lt"/>
        <a:ea typeface="+mn-ea"/>
        <a:cs typeface="+mn-cs"/>
      </a:defRPr>
    </a:lvl4pPr>
    <a:lvl5pPr marL="1058234" indent="-211647" algn="l" defTabSz="846587" rtl="0" eaLnBrk="1" latinLnBrk="0" hangingPunct="1">
      <a:spcBef>
        <a:spcPts val="600"/>
      </a:spcBef>
      <a:buChar char="&gt;"/>
      <a:defRPr sz="1600" kern="1200">
        <a:solidFill>
          <a:schemeClr val="tx1"/>
        </a:solidFill>
        <a:latin typeface="+mn-lt"/>
        <a:ea typeface="+mn-ea"/>
        <a:cs typeface="+mn-cs"/>
      </a:defRPr>
    </a:lvl5pPr>
    <a:lvl6pPr marL="1269880" indent="-211647" algn="l" defTabSz="846587" rtl="0" eaLnBrk="1" latinLnBrk="0" hangingPunct="1">
      <a:defRPr sz="1600" kern="1200">
        <a:solidFill>
          <a:schemeClr val="tx1"/>
        </a:solidFill>
        <a:latin typeface="+mn-lt"/>
        <a:ea typeface="+mn-ea"/>
        <a:cs typeface="+mn-cs"/>
      </a:defRPr>
    </a:lvl6pPr>
    <a:lvl7pPr marL="1481527" indent="-211647" algn="l" defTabSz="846587" rtl="0" eaLnBrk="1" latinLnBrk="0" hangingPunct="1">
      <a:defRPr sz="1600" kern="1200">
        <a:solidFill>
          <a:schemeClr val="tx1"/>
        </a:solidFill>
        <a:latin typeface="+mn-lt"/>
        <a:ea typeface="+mn-ea"/>
        <a:cs typeface="+mn-cs"/>
      </a:defRPr>
    </a:lvl7pPr>
    <a:lvl8pPr marL="1693174" indent="-211647" algn="l" defTabSz="846587" rtl="0" eaLnBrk="1" latinLnBrk="0" hangingPunct="1">
      <a:defRPr sz="1600" kern="1200">
        <a:solidFill>
          <a:schemeClr val="tx1"/>
        </a:solidFill>
        <a:latin typeface="+mn-lt"/>
        <a:ea typeface="+mn-ea"/>
        <a:cs typeface="+mn-cs"/>
      </a:defRPr>
    </a:lvl8pPr>
    <a:lvl9pPr marL="1904820" indent="-211647" algn="l" defTabSz="846587" rtl="0" eaLnBrk="1" latinLnBrk="0" hangingPunct="1">
      <a:defRPr sz="1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89A6E1-4D64-43EB-B8B4-D15DE8240DCB}">
          <p14:sldIdLst>
            <p14:sldId id="560"/>
            <p14:sldId id="257"/>
            <p14:sldId id="539"/>
            <p14:sldId id="540"/>
            <p14:sldId id="2715"/>
            <p14:sldId id="563"/>
            <p14:sldId id="544"/>
            <p14:sldId id="561"/>
            <p14:sldId id="2713"/>
            <p14:sldId id="2708"/>
            <p14:sldId id="550"/>
            <p14:sldId id="2712"/>
            <p14:sldId id="2716"/>
            <p14:sldId id="2711"/>
            <p14:sldId id="546"/>
            <p14:sldId id="2718"/>
            <p14:sldId id="548"/>
            <p14:sldId id="2709"/>
            <p14:sldId id="2714"/>
            <p14:sldId id="552"/>
            <p14:sldId id="553"/>
            <p14:sldId id="554"/>
            <p14:sldId id="555"/>
            <p14:sldId id="558"/>
            <p14:sldId id="2710"/>
            <p14:sldId id="559"/>
            <p14:sldId id="2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5A95"/>
    <a:srgbClr val="00A9E0"/>
    <a:srgbClr val="3E87C3"/>
    <a:srgbClr val="00437A"/>
    <a:srgbClr val="145DA0"/>
    <a:srgbClr val="184E7B"/>
    <a:srgbClr val="92ABC0"/>
    <a:srgbClr val="F2EDE5"/>
    <a:srgbClr val="FFFFFF"/>
    <a:srgbClr val="83C3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C1A04-FA76-4C4C-AAFF-9965325BF6A6}" v="378" dt="2024-09-12T00:15:05.855"/>
  </p1510:revLst>
</p1510:revInfo>
</file>

<file path=ppt/tableStyles.xml><?xml version="1.0" encoding="utf-8"?>
<a:tblStyleLst xmlns:a="http://schemas.openxmlformats.org/drawingml/2006/main" def="{2D5ABB26-0587-4C30-8999-92F81FD0307C}">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43" autoAdjust="0"/>
  </p:normalViewPr>
  <p:slideViewPr>
    <p:cSldViewPr snapToGrid="0">
      <p:cViewPr varScale="1">
        <p:scale>
          <a:sx n="89" d="100"/>
          <a:sy n="89" d="100"/>
        </p:scale>
        <p:origin x="760" y="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heme" Target="../theme/theme6.xml"/><Relationship Id="rId5" Type="http://schemas.openxmlformats.org/officeDocument/2006/relationships/tags" Target="../tags/tag95.xml"/><Relationship Id="rId4" Type="http://schemas.openxmlformats.org/officeDocument/2006/relationships/tags" Target="../tags/tag9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custDataLst>
              <p:tags r:id="rId3"/>
            </p:custDataLst>
          </p:nvPr>
        </p:nvSpPr>
        <p:spPr>
          <a:xfrm>
            <a:off x="3849688" y="0"/>
            <a:ext cx="2946400" cy="496888"/>
          </a:xfrm>
          <a:prstGeom prst="rect">
            <a:avLst/>
          </a:prstGeom>
        </p:spPr>
        <p:txBody>
          <a:bodyPr vert="horz" lIns="91440" tIns="45720" rIns="91440" bIns="45720" rtlCol="0"/>
          <a:lstStyle>
            <a:lvl1pPr algn="r">
              <a:defRPr sz="1200"/>
            </a:lvl1pPr>
          </a:lstStyle>
          <a:p>
            <a:fld id="{26B99848-9952-4819-982B-E9DBDACF91BB}" type="datetimeFigureOut">
              <a:rPr lang="en-US" smtClean="0"/>
              <a:t>9/11/2024</a:t>
            </a:fld>
            <a:endParaRPr lang="en-US"/>
          </a:p>
        </p:txBody>
      </p:sp>
      <p:sp>
        <p:nvSpPr>
          <p:cNvPr id="4" name="Footer Placeholder 3"/>
          <p:cNvSpPr>
            <a:spLocks noGrp="1"/>
          </p:cNvSpPr>
          <p:nvPr>
            <p:ph type="ftr" sz="quarter" idx="2"/>
            <p:custDataLst>
              <p:tags r:id="rId4"/>
            </p:custDataLst>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custDataLst>
              <p:tags r:id="rId5"/>
            </p:custDataLst>
          </p:nvPr>
        </p:nvSpPr>
        <p:spPr>
          <a:xfrm>
            <a:off x="3849688" y="9429750"/>
            <a:ext cx="2946400" cy="496888"/>
          </a:xfrm>
          <a:prstGeom prst="rect">
            <a:avLst/>
          </a:prstGeom>
        </p:spPr>
        <p:txBody>
          <a:bodyPr vert="horz" lIns="91440" tIns="45720" rIns="91440" bIns="45720" rtlCol="0" anchor="b"/>
          <a:lstStyle>
            <a:lvl1pPr algn="r">
              <a:defRPr sz="1200"/>
            </a:lvl1pPr>
          </a:lstStyle>
          <a:p>
            <a:fld id="{6D7C5690-3CA1-438A-A5B7-7E5FCDDEEF4D}" type="slidenum">
              <a:rPr lang="en-US" smtClean="0"/>
              <a:t>‹#›</a:t>
            </a:fld>
            <a:endParaRPr lang="en-US"/>
          </a:p>
        </p:txBody>
      </p:sp>
    </p:spTree>
    <p:extLst>
      <p:ext uri="{BB962C8B-B14F-4D97-AF65-F5344CB8AC3E}">
        <p14:creationId xmlns:p14="http://schemas.microsoft.com/office/powerpoint/2010/main" val="3370334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heme" Target="../theme/theme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custDataLst>
              <p:tags r:id="rId3"/>
            </p:custDataLst>
          </p:nvPr>
        </p:nvSpPr>
        <p:spPr>
          <a:xfrm>
            <a:off x="3849688" y="0"/>
            <a:ext cx="2946400" cy="496888"/>
          </a:xfrm>
          <a:prstGeom prst="rect">
            <a:avLst/>
          </a:prstGeom>
        </p:spPr>
        <p:txBody>
          <a:bodyPr vert="horz" lIns="91440" tIns="45720" rIns="91440" bIns="45720" rtlCol="0"/>
          <a:lstStyle>
            <a:lvl1pPr algn="r">
              <a:defRPr sz="1200"/>
            </a:lvl1pPr>
          </a:lstStyle>
          <a:p>
            <a:fld id="{F2963378-D80F-413D-94F6-C1B7A899B2C7}" type="datetimeFigureOut">
              <a:rPr lang="en-US" smtClean="0"/>
              <a:t>9/11/2024</a:t>
            </a:fld>
            <a:endParaRPr lang="en-US"/>
          </a:p>
        </p:txBody>
      </p:sp>
      <p:sp>
        <p:nvSpPr>
          <p:cNvPr id="4" name="Slide Image Placeholder 3"/>
          <p:cNvSpPr>
            <a:spLocks noGrp="1" noRot="1" noChangeAspect="1"/>
          </p:cNvSpPr>
          <p:nvPr>
            <p:ph type="sldImg" idx="2"/>
            <p:custDataLst>
              <p:tags r:id="rId4"/>
            </p:custDataLst>
          </p:nvPr>
        </p:nvSpPr>
        <p:spPr>
          <a:xfrm>
            <a:off x="422275" y="1241425"/>
            <a:ext cx="5953125" cy="3349625"/>
          </a:xfrm>
          <a:prstGeom prst="rect">
            <a:avLst/>
          </a:prstGeom>
          <a:noFill/>
          <a:ln w="12700">
            <a:solidFill>
              <a:prstClr val="black"/>
            </a:solidFill>
          </a:ln>
        </p:spPr>
      </p:sp>
      <p:sp>
        <p:nvSpPr>
          <p:cNvPr id="5" name="Notes Placeholder 4"/>
          <p:cNvSpPr>
            <a:spLocks noGrp="1"/>
          </p:cNvSpPr>
          <p:nvPr>
            <p:ph type="body" sz="quarter" idx="3"/>
            <p:custDataLst>
              <p:tags r:id="rId5"/>
            </p:custDataLst>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6"/>
            </p:custDataLst>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custDataLst>
              <p:tags r:id="rId7"/>
            </p:custDataLst>
          </p:nvPr>
        </p:nvSpPr>
        <p:spPr>
          <a:xfrm>
            <a:off x="3849688" y="9429750"/>
            <a:ext cx="2946400" cy="496888"/>
          </a:xfrm>
          <a:prstGeom prst="rect">
            <a:avLst/>
          </a:prstGeom>
        </p:spPr>
        <p:txBody>
          <a:bodyPr vert="horz" lIns="91440" tIns="45720" rIns="91440" bIns="45720" rtlCol="0" anchor="b"/>
          <a:lstStyle>
            <a:lvl1pPr algn="r">
              <a:defRPr sz="1200"/>
            </a:lvl1pPr>
          </a:lstStyle>
          <a:p>
            <a:fld id="{61788A4E-386C-4E72-BFDF-A5FD3A207B50}" type="slidenum">
              <a:rPr lang="en-US" smtClean="0"/>
              <a:t>‹#›</a:t>
            </a:fld>
            <a:endParaRPr lang="en-US"/>
          </a:p>
        </p:txBody>
      </p:sp>
    </p:spTree>
    <p:extLst>
      <p:ext uri="{BB962C8B-B14F-4D97-AF65-F5344CB8AC3E}">
        <p14:creationId xmlns:p14="http://schemas.microsoft.com/office/powerpoint/2010/main" val="2083409889"/>
      </p:ext>
    </p:extLst>
  </p:cSld>
  <p:clrMap bg1="lt1" tx1="dk1" bg2="lt2" tx2="dk2" accent1="accent1" accent2="accent2" accent3="accent3" accent4="accent4" accent5="accent5" accent6="accent6" hlink="hlink" folHlink="folHlink"/>
  <p:notesStyle>
    <a:lvl1pPr marL="0" algn="l" defTabSz="1014227" rtl="0" eaLnBrk="1" latinLnBrk="0" hangingPunct="1">
      <a:defRPr sz="1331" kern="1200">
        <a:solidFill>
          <a:schemeClr val="tx1"/>
        </a:solidFill>
        <a:latin typeface="+mn-lt"/>
        <a:ea typeface="+mn-ea"/>
        <a:cs typeface="+mn-cs"/>
      </a:defRPr>
    </a:lvl1pPr>
    <a:lvl2pPr marL="507114" algn="l" defTabSz="1014227" rtl="0" eaLnBrk="1" latinLnBrk="0" hangingPunct="1">
      <a:defRPr sz="1331" kern="1200">
        <a:solidFill>
          <a:schemeClr val="tx1"/>
        </a:solidFill>
        <a:latin typeface="+mn-lt"/>
        <a:ea typeface="+mn-ea"/>
        <a:cs typeface="+mn-cs"/>
      </a:defRPr>
    </a:lvl2pPr>
    <a:lvl3pPr marL="1014227" algn="l" defTabSz="1014227" rtl="0" eaLnBrk="1" latinLnBrk="0" hangingPunct="1">
      <a:defRPr sz="1331" kern="1200">
        <a:solidFill>
          <a:schemeClr val="tx1"/>
        </a:solidFill>
        <a:latin typeface="+mn-lt"/>
        <a:ea typeface="+mn-ea"/>
        <a:cs typeface="+mn-cs"/>
      </a:defRPr>
    </a:lvl3pPr>
    <a:lvl4pPr marL="1521341" algn="l" defTabSz="1014227" rtl="0" eaLnBrk="1" latinLnBrk="0" hangingPunct="1">
      <a:defRPr sz="1331" kern="1200">
        <a:solidFill>
          <a:schemeClr val="tx1"/>
        </a:solidFill>
        <a:latin typeface="+mn-lt"/>
        <a:ea typeface="+mn-ea"/>
        <a:cs typeface="+mn-cs"/>
      </a:defRPr>
    </a:lvl4pPr>
    <a:lvl5pPr marL="2028455" algn="l" defTabSz="1014227" rtl="0" eaLnBrk="1" latinLnBrk="0" hangingPunct="1">
      <a:defRPr sz="1331" kern="1200">
        <a:solidFill>
          <a:schemeClr val="tx1"/>
        </a:solidFill>
        <a:latin typeface="+mn-lt"/>
        <a:ea typeface="+mn-ea"/>
        <a:cs typeface="+mn-cs"/>
      </a:defRPr>
    </a:lvl5pPr>
    <a:lvl6pPr marL="2535567" algn="l" defTabSz="1014227" rtl="0" eaLnBrk="1" latinLnBrk="0" hangingPunct="1">
      <a:defRPr sz="1331" kern="1200">
        <a:solidFill>
          <a:schemeClr val="tx1"/>
        </a:solidFill>
        <a:latin typeface="+mn-lt"/>
        <a:ea typeface="+mn-ea"/>
        <a:cs typeface="+mn-cs"/>
      </a:defRPr>
    </a:lvl6pPr>
    <a:lvl7pPr marL="3042681" algn="l" defTabSz="1014227" rtl="0" eaLnBrk="1" latinLnBrk="0" hangingPunct="1">
      <a:defRPr sz="1331" kern="1200">
        <a:solidFill>
          <a:schemeClr val="tx1"/>
        </a:solidFill>
        <a:latin typeface="+mn-lt"/>
        <a:ea typeface="+mn-ea"/>
        <a:cs typeface="+mn-cs"/>
      </a:defRPr>
    </a:lvl7pPr>
    <a:lvl8pPr marL="3549795" algn="l" defTabSz="1014227" rtl="0" eaLnBrk="1" latinLnBrk="0" hangingPunct="1">
      <a:defRPr sz="1331" kern="1200">
        <a:solidFill>
          <a:schemeClr val="tx1"/>
        </a:solidFill>
        <a:latin typeface="+mn-lt"/>
        <a:ea typeface="+mn-ea"/>
        <a:cs typeface="+mn-cs"/>
      </a:defRPr>
    </a:lvl8pPr>
    <a:lvl9pPr marL="4056908" algn="l" defTabSz="1014227" rtl="0" eaLnBrk="1" latinLnBrk="0" hangingPunct="1">
      <a:defRPr sz="133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tags" Target="../tags/tag330.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 name="Google Shape;43;p1: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marL="0" marR="0" lvl="0" indent="0" algn="l" defTabSz="1014227"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custDataLst>
              <p:tags r:id="rId3"/>
            </p:custDataLst>
          </p:nvPr>
        </p:nvSpPr>
        <p:spPr/>
        <p:txBody>
          <a:bodyPr/>
          <a:lstStyle/>
          <a:p>
            <a:fld id="{61788A4E-386C-4E72-BFDF-A5FD3A207B50}" type="slidenum">
              <a:rPr lang="en-US" smtClean="0"/>
              <a:t>11</a:t>
            </a:fld>
            <a:endParaRPr lang="en-US"/>
          </a:p>
        </p:txBody>
      </p:sp>
    </p:spTree>
    <p:extLst>
      <p:ext uri="{BB962C8B-B14F-4D97-AF65-F5344CB8AC3E}">
        <p14:creationId xmlns:p14="http://schemas.microsoft.com/office/powerpoint/2010/main" val="931193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88A4E-386C-4E72-BFDF-A5FD3A207B50}" type="slidenum">
              <a:rPr lang="en-US" smtClean="0"/>
              <a:t>12</a:t>
            </a:fld>
            <a:endParaRPr lang="en-US"/>
          </a:p>
        </p:txBody>
      </p:sp>
    </p:spTree>
    <p:extLst>
      <p:ext uri="{BB962C8B-B14F-4D97-AF65-F5344CB8AC3E}">
        <p14:creationId xmlns:p14="http://schemas.microsoft.com/office/powerpoint/2010/main" val="93370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788A4E-386C-4E72-BFDF-A5FD3A207B50}" type="slidenum">
              <a:rPr lang="en-US" smtClean="0"/>
              <a:t>14</a:t>
            </a:fld>
            <a:endParaRPr lang="en-US"/>
          </a:p>
        </p:txBody>
      </p:sp>
    </p:spTree>
    <p:extLst>
      <p:ext uri="{BB962C8B-B14F-4D97-AF65-F5344CB8AC3E}">
        <p14:creationId xmlns:p14="http://schemas.microsoft.com/office/powerpoint/2010/main" val="244130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788A4E-386C-4E72-BFDF-A5FD3A207B50}" type="slidenum">
              <a:rPr lang="en-US" smtClean="0"/>
              <a:t>15</a:t>
            </a:fld>
            <a:endParaRPr lang="en-US"/>
          </a:p>
        </p:txBody>
      </p:sp>
    </p:spTree>
    <p:extLst>
      <p:ext uri="{BB962C8B-B14F-4D97-AF65-F5344CB8AC3E}">
        <p14:creationId xmlns:p14="http://schemas.microsoft.com/office/powerpoint/2010/main" val="399099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211647" marR="0" lvl="0" indent="-211647" algn="r" defTabSz="846587" rtl="0" eaLnBrk="1" fontAlgn="auto" latinLnBrk="0" hangingPunct="1">
              <a:lnSpc>
                <a:spcPct val="100000"/>
              </a:lnSpc>
              <a:spcBef>
                <a:spcPts val="1200"/>
              </a:spcBef>
              <a:spcAft>
                <a:spcPts val="0"/>
              </a:spcAft>
              <a:buClrTx/>
              <a:buSzTx/>
              <a:buFontTx/>
              <a:buChar char="•"/>
              <a:tabLst/>
              <a:defRPr/>
            </a:pPr>
            <a:fld id="{61788A4E-386C-4E72-BFDF-A5FD3A207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211647" marR="0" lvl="0" indent="-211647" algn="r" defTabSz="846587" rtl="0" eaLnBrk="1" fontAlgn="auto" latinLnBrk="0" hangingPunct="1">
                <a:lnSpc>
                  <a:spcPct val="100000"/>
                </a:lnSpc>
                <a:spcBef>
                  <a:spcPts val="1200"/>
                </a:spcBef>
                <a:spcAft>
                  <a:spcPts val="0"/>
                </a:spcAft>
                <a:buClrTx/>
                <a:buSzTx/>
                <a:buFontTx/>
                <a:buChar char="•"/>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254830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788A4E-386C-4E72-BFDF-A5FD3A207B50}" type="slidenum">
              <a:rPr lang="en-US" smtClean="0"/>
              <a:t>17</a:t>
            </a:fld>
            <a:endParaRPr lang="en-US"/>
          </a:p>
        </p:txBody>
      </p:sp>
    </p:spTree>
    <p:extLst>
      <p:ext uri="{BB962C8B-B14F-4D97-AF65-F5344CB8AC3E}">
        <p14:creationId xmlns:p14="http://schemas.microsoft.com/office/powerpoint/2010/main" val="3102097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211647" marR="0" lvl="0" indent="-211647" algn="r" defTabSz="846587" rtl="0" eaLnBrk="1" fontAlgn="auto" latinLnBrk="0" hangingPunct="1">
              <a:lnSpc>
                <a:spcPct val="100000"/>
              </a:lnSpc>
              <a:spcBef>
                <a:spcPts val="1200"/>
              </a:spcBef>
              <a:spcAft>
                <a:spcPts val="0"/>
              </a:spcAft>
              <a:buClrTx/>
              <a:buSzTx/>
              <a:buFontTx/>
              <a:buChar char="•"/>
              <a:tabLst/>
              <a:defRPr/>
            </a:pPr>
            <a:fld id="{61788A4E-386C-4E72-BFDF-A5FD3A207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211647" marR="0" lvl="0" indent="-211647" algn="r" defTabSz="846587" rtl="0" eaLnBrk="1" fontAlgn="auto" latinLnBrk="0" hangingPunct="1">
                <a:lnSpc>
                  <a:spcPct val="100000"/>
                </a:lnSpc>
                <a:spcBef>
                  <a:spcPts val="1200"/>
                </a:spcBef>
                <a:spcAft>
                  <a:spcPts val="0"/>
                </a:spcAft>
                <a:buClrTx/>
                <a:buSzTx/>
                <a:buFontTx/>
                <a:buChar char="•"/>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70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88A4E-386C-4E72-BFDF-A5FD3A207B50}" type="slidenum">
              <a:rPr lang="en-US" smtClean="0"/>
              <a:t>19</a:t>
            </a:fld>
            <a:endParaRPr lang="en-US"/>
          </a:p>
        </p:txBody>
      </p:sp>
    </p:spTree>
    <p:extLst>
      <p:ext uri="{BB962C8B-B14F-4D97-AF65-F5344CB8AC3E}">
        <p14:creationId xmlns:p14="http://schemas.microsoft.com/office/powerpoint/2010/main" val="3354613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dirty="0"/>
          </a:p>
        </p:txBody>
      </p:sp>
      <p:sp>
        <p:nvSpPr>
          <p:cNvPr id="4" name="Slide Number Placeholder 3"/>
          <p:cNvSpPr>
            <a:spLocks noGrp="1"/>
          </p:cNvSpPr>
          <p:nvPr>
            <p:ph type="sldNum" sz="quarter" idx="5"/>
            <p:custDataLst>
              <p:tags r:id="rId3"/>
            </p:custDataLst>
          </p:nvPr>
        </p:nvSpPr>
        <p:spPr/>
        <p:txBody>
          <a:bodyPr/>
          <a:lstStyle/>
          <a:p>
            <a:fld id="{61788A4E-386C-4E72-BFDF-A5FD3A207B50}" type="slidenum">
              <a:rPr lang="en-US" smtClean="0"/>
              <a:t>20</a:t>
            </a:fld>
            <a:endParaRPr lang="en-US"/>
          </a:p>
        </p:txBody>
      </p:sp>
    </p:spTree>
    <p:extLst>
      <p:ext uri="{BB962C8B-B14F-4D97-AF65-F5344CB8AC3E}">
        <p14:creationId xmlns:p14="http://schemas.microsoft.com/office/powerpoint/2010/main" val="3406015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dirty="0"/>
          </a:p>
        </p:txBody>
      </p:sp>
      <p:sp>
        <p:nvSpPr>
          <p:cNvPr id="4" name="Slide Number Placeholder 3"/>
          <p:cNvSpPr>
            <a:spLocks noGrp="1"/>
          </p:cNvSpPr>
          <p:nvPr>
            <p:ph type="sldNum" sz="quarter" idx="5"/>
            <p:custDataLst>
              <p:tags r:id="rId3"/>
            </p:custDataLst>
          </p:nvPr>
        </p:nvSpPr>
        <p:spPr/>
        <p:txBody>
          <a:bodyPr/>
          <a:lstStyle/>
          <a:p>
            <a:fld id="{61788A4E-386C-4E72-BFDF-A5FD3A207B50}" type="slidenum">
              <a:rPr lang="en-US" smtClean="0"/>
              <a:t>21</a:t>
            </a:fld>
            <a:endParaRPr lang="en-US"/>
          </a:p>
        </p:txBody>
      </p:sp>
    </p:spTree>
    <p:extLst>
      <p:ext uri="{BB962C8B-B14F-4D97-AF65-F5344CB8AC3E}">
        <p14:creationId xmlns:p14="http://schemas.microsoft.com/office/powerpoint/2010/main" val="420267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7" name="Google Shape;47;p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US" dirty="0"/>
          </a:p>
        </p:txBody>
      </p:sp>
      <p:sp>
        <p:nvSpPr>
          <p:cNvPr id="4" name="Slide Number Placeholder 3"/>
          <p:cNvSpPr>
            <a:spLocks noGrp="1"/>
          </p:cNvSpPr>
          <p:nvPr>
            <p:ph type="sldNum" sz="quarter" idx="5"/>
            <p:custDataLst>
              <p:tags r:id="rId3"/>
            </p:custDataLst>
          </p:nvPr>
        </p:nvSpPr>
        <p:spPr/>
        <p:txBody>
          <a:bodyPr/>
          <a:lstStyle/>
          <a:p>
            <a:fld id="{61788A4E-386C-4E72-BFDF-A5FD3A207B50}" type="slidenum">
              <a:rPr lang="en-US" smtClean="0"/>
              <a:t>22</a:t>
            </a:fld>
            <a:endParaRPr lang="en-US"/>
          </a:p>
        </p:txBody>
      </p:sp>
    </p:spTree>
    <p:extLst>
      <p:ext uri="{BB962C8B-B14F-4D97-AF65-F5344CB8AC3E}">
        <p14:creationId xmlns:p14="http://schemas.microsoft.com/office/powerpoint/2010/main" val="4200963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spcBef>
                <a:spcPts val="0"/>
              </a:spcBef>
              <a:spcAft>
                <a:spcPts val="0"/>
              </a:spcAft>
              <a:buFont typeface="Verdana" panose="020B0604030504040204" pitchFamily="34" charset="0"/>
              <a:buNone/>
              <a:tabLst>
                <a:tab pos="457200" algn="l"/>
              </a:tabLst>
            </a:pPr>
            <a:endParaRPr lang="en-US" dirty="0"/>
          </a:p>
        </p:txBody>
      </p:sp>
      <p:sp>
        <p:nvSpPr>
          <p:cNvPr id="4" name="Slide Number Placeholder 3"/>
          <p:cNvSpPr>
            <a:spLocks noGrp="1"/>
          </p:cNvSpPr>
          <p:nvPr>
            <p:ph type="sldNum" sz="quarter" idx="5"/>
          </p:nvPr>
        </p:nvSpPr>
        <p:spPr/>
        <p:txBody>
          <a:bodyPr/>
          <a:lstStyle/>
          <a:p>
            <a:fld id="{61788A4E-386C-4E72-BFDF-A5FD3A207B50}" type="slidenum">
              <a:rPr lang="en-US" smtClean="0"/>
              <a:t>23</a:t>
            </a:fld>
            <a:endParaRPr lang="en-US"/>
          </a:p>
        </p:txBody>
      </p:sp>
    </p:spTree>
    <p:extLst>
      <p:ext uri="{BB962C8B-B14F-4D97-AF65-F5344CB8AC3E}">
        <p14:creationId xmlns:p14="http://schemas.microsoft.com/office/powerpoint/2010/main" val="137231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br>
              <a:rPr lang="en-US" dirty="0"/>
            </a:br>
            <a:endParaRPr lang="en-US" dirty="0"/>
          </a:p>
        </p:txBody>
      </p:sp>
      <p:sp>
        <p:nvSpPr>
          <p:cNvPr id="4" name="Slide Number Placeholder 3"/>
          <p:cNvSpPr>
            <a:spLocks noGrp="1"/>
          </p:cNvSpPr>
          <p:nvPr>
            <p:ph type="sldNum" sz="quarter" idx="10"/>
            <p:custDataLst>
              <p:tags r:id="rId3"/>
            </p:custDataLst>
          </p:nvPr>
        </p:nvSpPr>
        <p:spPr/>
        <p:txBody>
          <a:bodyPr/>
          <a:lstStyle/>
          <a:p>
            <a:fld id="{61788A4E-386C-4E72-BFDF-A5FD3A207B50}" type="slidenum">
              <a:rPr lang="en-US" smtClean="0"/>
              <a:t>24</a:t>
            </a:fld>
            <a:endParaRPr lang="en-US"/>
          </a:p>
        </p:txBody>
      </p:sp>
    </p:spTree>
    <p:extLst>
      <p:ext uri="{BB962C8B-B14F-4D97-AF65-F5344CB8AC3E}">
        <p14:creationId xmlns:p14="http://schemas.microsoft.com/office/powerpoint/2010/main" val="889337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pPr rtl="0">
              <a:spcBef>
                <a:spcPct val="0"/>
              </a:spcBef>
              <a:spcAft>
                <a:spcPct val="0"/>
              </a:spcAft>
            </a:pPr>
            <a:endParaRPr lang="en-US" dirty="0"/>
          </a:p>
        </p:txBody>
      </p:sp>
      <p:sp>
        <p:nvSpPr>
          <p:cNvPr id="4" name="Slide Number Placeholder 3"/>
          <p:cNvSpPr>
            <a:spLocks noGrp="1"/>
          </p:cNvSpPr>
          <p:nvPr>
            <p:ph type="sldNum" sz="quarter" idx="10"/>
            <p:custDataLst>
              <p:tags r:id="rId3"/>
            </p:custDataLst>
          </p:nvPr>
        </p:nvSpPr>
        <p:spPr/>
        <p:txBody>
          <a:bodyPr/>
          <a:lstStyle/>
          <a:p>
            <a:fld id="{61788A4E-386C-4E72-BFDF-A5FD3A207B50}" type="slidenum">
              <a:rPr lang="en-US" smtClean="0"/>
              <a:t>25</a:t>
            </a:fld>
            <a:endParaRPr lang="en-US"/>
          </a:p>
        </p:txBody>
      </p:sp>
    </p:spTree>
    <p:extLst>
      <p:ext uri="{BB962C8B-B14F-4D97-AF65-F5344CB8AC3E}">
        <p14:creationId xmlns:p14="http://schemas.microsoft.com/office/powerpoint/2010/main" val="359993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 name="Google Shape;43;p1: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extLst>
      <p:ext uri="{BB962C8B-B14F-4D97-AF65-F5344CB8AC3E}">
        <p14:creationId xmlns:p14="http://schemas.microsoft.com/office/powerpoint/2010/main" val="94523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br>
              <a:rPr lang="en-US" dirty="0"/>
            </a:br>
            <a:endParaRPr lang="en-US" dirty="0"/>
          </a:p>
        </p:txBody>
      </p:sp>
      <p:sp>
        <p:nvSpPr>
          <p:cNvPr id="4" name="Slide Number Placeholder 3"/>
          <p:cNvSpPr>
            <a:spLocks noGrp="1"/>
          </p:cNvSpPr>
          <p:nvPr>
            <p:ph type="sldNum" sz="quarter" idx="5"/>
            <p:custDataLst>
              <p:tags r:id="rId3"/>
            </p:custDataLst>
          </p:nvPr>
        </p:nvSpPr>
        <p:spPr/>
        <p:txBody>
          <a:bodyPr/>
          <a:lstStyle/>
          <a:p>
            <a:fld id="{61788A4E-386C-4E72-BFDF-A5FD3A207B50}" type="slidenum">
              <a:rPr lang="en-US" smtClean="0"/>
              <a:t>3</a:t>
            </a:fld>
            <a:endParaRPr lang="en-US"/>
          </a:p>
        </p:txBody>
      </p:sp>
    </p:spTree>
    <p:extLst>
      <p:ext uri="{BB962C8B-B14F-4D97-AF65-F5344CB8AC3E}">
        <p14:creationId xmlns:p14="http://schemas.microsoft.com/office/powerpoint/2010/main" val="353656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788A4E-386C-4E72-BFDF-A5FD3A207B50}" type="slidenum">
              <a:rPr lang="en-US" smtClean="0"/>
              <a:t>4</a:t>
            </a:fld>
            <a:endParaRPr lang="en-US"/>
          </a:p>
        </p:txBody>
      </p:sp>
    </p:spTree>
    <p:extLst>
      <p:ext uri="{BB962C8B-B14F-4D97-AF65-F5344CB8AC3E}">
        <p14:creationId xmlns:p14="http://schemas.microsoft.com/office/powerpoint/2010/main" val="3387900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788A4E-386C-4E72-BFDF-A5FD3A207B50}" type="slidenum">
              <a:rPr lang="en-US" smtClean="0"/>
              <a:t>6</a:t>
            </a:fld>
            <a:endParaRPr lang="en-US"/>
          </a:p>
        </p:txBody>
      </p:sp>
    </p:spTree>
    <p:extLst>
      <p:ext uri="{BB962C8B-B14F-4D97-AF65-F5344CB8AC3E}">
        <p14:creationId xmlns:p14="http://schemas.microsoft.com/office/powerpoint/2010/main" val="107128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61788A4E-386C-4E72-BFDF-A5FD3A207B50}" type="slidenum">
              <a:rPr lang="en-US" smtClean="0"/>
              <a:t>7</a:t>
            </a:fld>
            <a:endParaRPr lang="en-US"/>
          </a:p>
        </p:txBody>
      </p:sp>
    </p:spTree>
    <p:extLst>
      <p:ext uri="{BB962C8B-B14F-4D97-AF65-F5344CB8AC3E}">
        <p14:creationId xmlns:p14="http://schemas.microsoft.com/office/powerpoint/2010/main" val="4142666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wrap="square"/>
          <a:lstStyle/>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custDataLst>
              <p:tags r:id="rId3"/>
            </p:custDataLst>
          </p:nvPr>
        </p:nvSpPr>
        <p:spPr/>
        <p:txBody>
          <a:bodyPr/>
          <a:lstStyle/>
          <a:p>
            <a:fld id="{39500E30-09F2-48D2-B559-AA5CD45B82BB}" type="slidenum">
              <a:rPr lang="en-US" smtClean="0"/>
              <a:t>8</a:t>
            </a:fld>
            <a:endParaRPr lang="en-US"/>
          </a:p>
        </p:txBody>
      </p:sp>
    </p:spTree>
    <p:extLst>
      <p:ext uri="{BB962C8B-B14F-4D97-AF65-F5344CB8AC3E}">
        <p14:creationId xmlns:p14="http://schemas.microsoft.com/office/powerpoint/2010/main" val="2274291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61788A4E-386C-4E72-BFDF-A5FD3A207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07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61788A4E-386C-4E72-BFDF-A5FD3A207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177800" marR="0" lvl="0" indent="-177800" algn="r" defTabSz="711200" rtl="0" eaLnBrk="1" fontAlgn="auto" latinLnBrk="0" hangingPunct="1">
                <a:lnSpc>
                  <a:spcPct val="100000"/>
                </a:lnSpc>
                <a:spcBef>
                  <a:spcPts val="1200"/>
                </a:spcBef>
                <a:spcAft>
                  <a:spcPts val="0"/>
                </a:spcAft>
                <a:buClrTx/>
                <a:buSzTx/>
                <a:buFontTx/>
                <a:buChar char="•"/>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1168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4.png"/><Relationship Id="rId4" Type="http://schemas.openxmlformats.org/officeDocument/2006/relationships/tags" Target="../tags/tag17.xml"/><Relationship Id="rId9"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6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tiff"/></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6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70.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7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7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7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tiff"/></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slideMaster" Target="../slideMasters/slideMaster4.xml"/><Relationship Id="rId1" Type="http://schemas.openxmlformats.org/officeDocument/2006/relationships/tags" Target="../tags/tag77.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79.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8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81.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8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ags" Target="../tags/tag83.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84.xml"/><Relationship Id="rId4" Type="http://schemas.openxmlformats.org/officeDocument/2006/relationships/image" Target="../media/image3.tiff"/></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2.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7.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6.jpeg"/><Relationship Id="rId5" Type="http://schemas.openxmlformats.org/officeDocument/2006/relationships/slideMaster" Target="../slideMasters/slideMaster1.xml"/><Relationship Id="rId4" Type="http://schemas.openxmlformats.org/officeDocument/2006/relationships/tags" Target="../tags/tag54.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7.xml"/><Relationship Id="rId7"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3.tif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hasCustomPrompt="1"/>
            <p:custDataLst>
              <p:tags r:id="rId2"/>
            </p:custDataLst>
          </p:nvPr>
        </p:nvSpPr>
        <p:spPr>
          <a:xfrm>
            <a:off x="1157256" y="3597224"/>
            <a:ext cx="9762193" cy="640256"/>
          </a:xfrm>
        </p:spPr>
        <p:txBody>
          <a:bodyPr/>
          <a:lstStyle>
            <a:lvl1pPr marL="0" indent="0" algn="l">
              <a:lnSpc>
                <a:spcPct val="100000"/>
              </a:lnSpc>
              <a:spcBef>
                <a:spcPct val="0"/>
              </a:spcBef>
              <a:buNone/>
              <a:defRPr sz="2000">
                <a:solidFill>
                  <a:schemeClr val="bg2"/>
                </a:solidFill>
              </a:defRPr>
            </a:lvl1pPr>
            <a:lvl2pPr marL="448190" indent="0" algn="ctr">
              <a:buNone/>
              <a:defRPr sz="1960"/>
            </a:lvl2pPr>
            <a:lvl3pPr marL="896380" indent="0" algn="ctr">
              <a:buNone/>
              <a:defRPr sz="1764"/>
            </a:lvl3pPr>
            <a:lvl4pPr marL="1344570" indent="0" algn="ctr">
              <a:buNone/>
              <a:defRPr sz="1569"/>
            </a:lvl4pPr>
            <a:lvl5pPr marL="1792761" indent="0" algn="ctr">
              <a:buNone/>
              <a:defRPr sz="1569"/>
            </a:lvl5pPr>
            <a:lvl6pPr marL="2240951" indent="0" algn="ctr">
              <a:buNone/>
              <a:defRPr sz="1569"/>
            </a:lvl6pPr>
            <a:lvl7pPr marL="2689139" indent="0" algn="ctr">
              <a:buNone/>
              <a:defRPr sz="1569"/>
            </a:lvl7pPr>
            <a:lvl8pPr marL="3137328" indent="0" algn="ctr">
              <a:buNone/>
              <a:defRPr sz="1569"/>
            </a:lvl8pPr>
            <a:lvl9pPr marL="3585521" indent="0" algn="ctr">
              <a:buNone/>
              <a:defRPr sz="1569"/>
            </a:lvl9pPr>
          </a:lstStyle>
          <a:p>
            <a:r>
              <a:rPr lang="en-US"/>
              <a:t>Click to add subtitle/contacts/date</a:t>
            </a:r>
          </a:p>
        </p:txBody>
      </p:sp>
      <p:sp>
        <p:nvSpPr>
          <p:cNvPr id="2" name="Title"/>
          <p:cNvSpPr>
            <a:spLocks noGrp="1"/>
          </p:cNvSpPr>
          <p:nvPr>
            <p:ph type="ctrTitle" hasCustomPrompt="1"/>
            <p:custDataLst>
              <p:tags r:id="rId3"/>
            </p:custDataLst>
          </p:nvPr>
        </p:nvSpPr>
        <p:spPr>
          <a:xfrm>
            <a:off x="1157256" y="1305785"/>
            <a:ext cx="9762193" cy="2198772"/>
          </a:xfrm>
          <a:prstGeom prst="rect">
            <a:avLst/>
          </a:prstGeom>
        </p:spPr>
        <p:txBody>
          <a:bodyPr anchor="b"/>
          <a:lstStyle>
            <a:lvl1pPr algn="l">
              <a:spcBef>
                <a:spcPct val="0"/>
              </a:spcBef>
              <a:defRPr sz="4800" b="0" cap="all" baseline="0">
                <a:solidFill>
                  <a:schemeClr val="bg2"/>
                </a:solidFill>
              </a:defRPr>
            </a:lvl1pPr>
          </a:lstStyle>
          <a:p>
            <a:r>
              <a:rPr lang="en-US"/>
              <a:t>Click to add title</a:t>
            </a:r>
          </a:p>
        </p:txBody>
      </p:sp>
      <p:cxnSp>
        <p:nvCxnSpPr>
          <p:cNvPr id="12" name="Blue horizontal line"/>
          <p:cNvCxnSpPr/>
          <p:nvPr userDrawn="1">
            <p:custDataLst>
              <p:tags r:id="rId4"/>
            </p:custDataLst>
          </p:nvPr>
        </p:nvCxnSpPr>
        <p:spPr>
          <a:xfrm>
            <a:off x="1165419" y="3510904"/>
            <a:ext cx="9765683"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Bridgespan logo"/>
          <p:cNvPicPr>
            <a:picLocks noChangeAspect="1"/>
          </p:cNvPicPr>
          <p:nvPr userDrawn="1">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9528048" y="369094"/>
            <a:ext cx="2220045" cy="851360"/>
          </a:xfrm>
          <a:prstGeom prst="rect">
            <a:avLst/>
          </a:prstGeom>
        </p:spPr>
      </p:pic>
      <p:pic>
        <p:nvPicPr>
          <p:cNvPr id="21" name="Blue wave"/>
          <p:cNvPicPr>
            <a:picLocks noChangeAspect="1"/>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 y="4237480"/>
            <a:ext cx="12211589" cy="2620520"/>
          </a:xfrm>
          <a:prstGeom prst="rect">
            <a:avLst/>
          </a:prstGeom>
        </p:spPr>
      </p:pic>
      <p:sp>
        <p:nvSpPr>
          <p:cNvPr id="4" name="btfpLayoutConfig" hidden="1"/>
          <p:cNvSpPr txBox="1"/>
          <p:nvPr userDrawn="1">
            <p:custDataLst>
              <p:tags r:id="rId7"/>
            </p:custDataLst>
          </p:nvPr>
        </p:nvSpPr>
        <p:spPr bwMode="gray">
          <a:xfrm>
            <a:off x="12700" y="12700"/>
            <a:ext cx="426967" cy="88092"/>
          </a:xfrm>
          <a:prstGeom prst="rect">
            <a:avLst/>
          </a:prstGeom>
          <a:noFill/>
        </p:spPr>
        <p:txBody>
          <a:bodyPr vert="horz" wrap="none" lIns="36000" tIns="36000" rIns="36000" bIns="36000" rtlCol="0">
            <a:spAutoFit/>
          </a:bodyPr>
          <a:lstStyle/>
          <a:p>
            <a:pPr marL="0" indent="0" algn="l">
              <a:spcBef>
                <a:spcPts val="1200"/>
              </a:spcBef>
              <a:buNone/>
            </a:pPr>
            <a:r>
              <a:rPr lang="en-US" sz="100">
                <a:solidFill>
                  <a:srgbClr val="FFFFFF">
                    <a:alpha val="0"/>
                  </a:srgbClr>
                </a:solidFill>
              </a:rPr>
              <a:t>overall_0_132924489234573944 columns_1_132924489234573944 </a:t>
            </a:r>
          </a:p>
        </p:txBody>
      </p:sp>
    </p:spTree>
    <p:custDataLst>
      <p:tags r:id="rId1"/>
    </p:custDataLst>
    <p:extLst>
      <p:ext uri="{BB962C8B-B14F-4D97-AF65-F5344CB8AC3E}">
        <p14:creationId xmlns:p14="http://schemas.microsoft.com/office/powerpoint/2010/main" val="4012046067"/>
      </p:ext>
    </p:extLst>
  </p:cSld>
  <p:clrMapOvr>
    <a:masterClrMapping/>
  </p:clrMapOvr>
  <p:transition/>
  <p:extLst>
    <p:ext uri="{DCECCB84-F9BA-43D5-87BE-67443E8EF086}">
      <p15:sldGuideLst xmlns:p15="http://schemas.microsoft.com/office/powerpoint/2012/main">
        <p15:guide id="1" pos="296" userDrawn="1">
          <p15:clr>
            <a:srgbClr val="CCCCCC"/>
          </p15:clr>
        </p15:guide>
        <p15:guide id="2" pos="7568" userDrawn="1">
          <p15:clr>
            <a:srgbClr val="CCCCCC"/>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btfpLayoutConfig" hidden="1"/>
          <p:cNvSpPr txBox="1"/>
          <p:nvPr userDrawn="1">
            <p:custDataLst>
              <p:tags r:id="rId2"/>
            </p:custDataLst>
          </p:nvPr>
        </p:nvSpPr>
        <p:spPr bwMode="gray">
          <a:xfrm>
            <a:off x="12701" y="12700"/>
            <a:ext cx="518512" cy="91728"/>
          </a:xfrm>
          <a:prstGeom prst="rect">
            <a:avLst/>
          </a:prstGeom>
          <a:noFill/>
        </p:spPr>
        <p:txBody>
          <a:bodyPr vert="horz" wrap="none" lIns="35292" tIns="35292" rIns="35292" bIns="35292" rtlCol="0">
            <a:spAutoFit/>
          </a:bodyPr>
          <a:lstStyle/>
          <a:p>
            <a:pPr marL="0" indent="0">
              <a:buNone/>
            </a:pPr>
            <a:r>
              <a:rPr lang="en-US" sz="133">
                <a:solidFill>
                  <a:srgbClr val="FFFFFF">
                    <a:alpha val="0"/>
                  </a:srgbClr>
                </a:solidFill>
              </a:rPr>
              <a:t>overall_0_131690428734084882 columns_1_131690428734084882 </a:t>
            </a:r>
          </a:p>
        </p:txBody>
      </p:sp>
    </p:spTree>
    <p:custDataLst>
      <p:tags r:id="rId1"/>
    </p:custDataLst>
    <p:extLst>
      <p:ext uri="{BB962C8B-B14F-4D97-AF65-F5344CB8AC3E}">
        <p14:creationId xmlns:p14="http://schemas.microsoft.com/office/powerpoint/2010/main" val="563444238"/>
      </p:ext>
    </p:extLst>
  </p:cSld>
  <p:clrMapOvr>
    <a:masterClrMapping/>
  </p:clrMapOvr>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Resting">
  <p:cSld name="Resting">
    <p:spTree>
      <p:nvGrpSpPr>
        <p:cNvPr id="1" name="Shape 13"/>
        <p:cNvGrpSpPr/>
        <p:nvPr/>
      </p:nvGrpSpPr>
      <p:grpSpPr>
        <a:xfrm>
          <a:off x="0" y="0"/>
          <a:ext cx="0" cy="0"/>
          <a:chOff x="0" y="0"/>
          <a:chExt cx="0" cy="0"/>
        </a:xfrm>
      </p:grpSpPr>
      <p:pic>
        <p:nvPicPr>
          <p:cNvPr id="14" name="Google Shape;14;p10"/>
          <p:cNvPicPr preferRelativeResize="0"/>
          <p:nvPr/>
        </p:nvPicPr>
        <p:blipFill rotWithShape="1">
          <a:blip r:embed="rId2">
            <a:alphaModFix/>
          </a:blip>
          <a:srcRect/>
          <a:stretch/>
        </p:blipFill>
        <p:spPr>
          <a:xfrm>
            <a:off x="0" y="1"/>
            <a:ext cx="12192000" cy="6858000"/>
          </a:xfrm>
          <a:prstGeom prst="rect">
            <a:avLst/>
          </a:prstGeom>
          <a:noFill/>
          <a:ln>
            <a:noFill/>
          </a:ln>
        </p:spPr>
      </p:pic>
      <p:grpSp>
        <p:nvGrpSpPr>
          <p:cNvPr id="15" name="Google Shape;15;p10"/>
          <p:cNvGrpSpPr/>
          <p:nvPr/>
        </p:nvGrpSpPr>
        <p:grpSpPr>
          <a:xfrm>
            <a:off x="2032000" y="683140"/>
            <a:ext cx="8128000" cy="1090434"/>
            <a:chOff x="0" y="0"/>
            <a:chExt cx="6096000" cy="818581"/>
          </a:xfrm>
        </p:grpSpPr>
        <p:pic>
          <p:nvPicPr>
            <p:cNvPr id="16" name="Google Shape;16;p10" descr="NMI-logotype-white@2x.png"/>
            <p:cNvPicPr preferRelativeResize="0"/>
            <p:nvPr/>
          </p:nvPicPr>
          <p:blipFill rotWithShape="1">
            <a:blip r:embed="rId3">
              <a:alphaModFix/>
            </a:blip>
            <a:srcRect/>
            <a:stretch/>
          </p:blipFill>
          <p:spPr>
            <a:xfrm>
              <a:off x="0" y="145932"/>
              <a:ext cx="2426165" cy="570053"/>
            </a:xfrm>
            <a:prstGeom prst="rect">
              <a:avLst/>
            </a:prstGeom>
            <a:noFill/>
            <a:ln>
              <a:noFill/>
            </a:ln>
          </p:spPr>
        </p:pic>
        <p:pic>
          <p:nvPicPr>
            <p:cNvPr id="17" name="Google Shape;17;p10" descr="SSIR-logo.png"/>
            <p:cNvPicPr preferRelativeResize="0"/>
            <p:nvPr/>
          </p:nvPicPr>
          <p:blipFill rotWithShape="1">
            <a:blip r:embed="rId4">
              <a:alphaModFix/>
            </a:blip>
            <a:srcRect/>
            <a:stretch/>
          </p:blipFill>
          <p:spPr>
            <a:xfrm>
              <a:off x="3147405" y="145932"/>
              <a:ext cx="2948595" cy="561796"/>
            </a:xfrm>
            <a:prstGeom prst="rect">
              <a:avLst/>
            </a:prstGeom>
            <a:noFill/>
            <a:ln>
              <a:noFill/>
            </a:ln>
          </p:spPr>
        </p:pic>
        <p:cxnSp>
          <p:nvCxnSpPr>
            <p:cNvPr id="18" name="Google Shape;18;p10"/>
            <p:cNvCxnSpPr/>
            <p:nvPr/>
          </p:nvCxnSpPr>
          <p:spPr>
            <a:xfrm rot="10800000" flipH="1">
              <a:off x="2801230" y="0"/>
              <a:ext cx="1" cy="818581"/>
            </a:xfrm>
            <a:prstGeom prst="straightConnector1">
              <a:avLst/>
            </a:prstGeom>
            <a:noFill/>
            <a:ln w="12700" cap="flat" cmpd="sng">
              <a:solidFill>
                <a:srgbClr val="FFFFFF"/>
              </a:solidFill>
              <a:prstDash val="solid"/>
              <a:round/>
              <a:headEnd type="none" w="sm" len="sm"/>
              <a:tailEnd type="none" w="sm" len="sm"/>
            </a:ln>
          </p:spPr>
        </p:cxnSp>
      </p:grpSp>
      <p:pic>
        <p:nvPicPr>
          <p:cNvPr id="19" name="Google Shape;19;p10"/>
          <p:cNvPicPr preferRelativeResize="0"/>
          <p:nvPr/>
        </p:nvPicPr>
        <p:blipFill rotWithShape="1">
          <a:blip r:embed="rId5">
            <a:alphaModFix/>
          </a:blip>
          <a:srcRect/>
          <a:stretch/>
        </p:blipFill>
        <p:spPr>
          <a:xfrm>
            <a:off x="2450571" y="2816917"/>
            <a:ext cx="7290856" cy="1900203"/>
          </a:xfrm>
          <a:prstGeom prst="rect">
            <a:avLst/>
          </a:prstGeom>
          <a:noFill/>
          <a:ln>
            <a:noFill/>
          </a:ln>
        </p:spPr>
      </p:pic>
      <p:pic>
        <p:nvPicPr>
          <p:cNvPr id="20" name="Google Shape;20;p10"/>
          <p:cNvPicPr preferRelativeResize="0"/>
          <p:nvPr/>
        </p:nvPicPr>
        <p:blipFill rotWithShape="1">
          <a:blip r:embed="rId6">
            <a:alphaModFix/>
          </a:blip>
          <a:srcRect l="31" t="-2537" r="43886"/>
          <a:stretch/>
        </p:blipFill>
        <p:spPr>
          <a:xfrm>
            <a:off x="4564745" y="5897133"/>
            <a:ext cx="3062513" cy="277728"/>
          </a:xfrm>
          <a:prstGeom prst="rect">
            <a:avLst/>
          </a:prstGeom>
          <a:noFill/>
          <a:ln>
            <a:noFill/>
          </a:ln>
        </p:spPr>
      </p:pic>
    </p:spTree>
    <p:extLst>
      <p:ext uri="{BB962C8B-B14F-4D97-AF65-F5344CB8AC3E}">
        <p14:creationId xmlns:p14="http://schemas.microsoft.com/office/powerpoint/2010/main" val="27353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Resting">
  <p:cSld name="Resting">
    <p:spTree>
      <p:nvGrpSpPr>
        <p:cNvPr id="1" name="Shape 13"/>
        <p:cNvGrpSpPr/>
        <p:nvPr/>
      </p:nvGrpSpPr>
      <p:grpSpPr>
        <a:xfrm>
          <a:off x="0" y="0"/>
          <a:ext cx="0" cy="0"/>
          <a:chOff x="0" y="0"/>
          <a:chExt cx="0" cy="0"/>
        </a:xfrm>
      </p:grpSpPr>
      <p:pic>
        <p:nvPicPr>
          <p:cNvPr id="14" name="Google Shape;14;p10"/>
          <p:cNvPicPr preferRelativeResize="0"/>
          <p:nvPr/>
        </p:nvPicPr>
        <p:blipFill rotWithShape="1">
          <a:blip r:embed="rId2">
            <a:alphaModFix/>
          </a:blip>
          <a:srcRect/>
          <a:stretch/>
        </p:blipFill>
        <p:spPr>
          <a:xfrm>
            <a:off x="0" y="1"/>
            <a:ext cx="12192000" cy="6858000"/>
          </a:xfrm>
          <a:prstGeom prst="rect">
            <a:avLst/>
          </a:prstGeom>
          <a:noFill/>
          <a:ln>
            <a:noFill/>
          </a:ln>
        </p:spPr>
      </p:pic>
      <p:grpSp>
        <p:nvGrpSpPr>
          <p:cNvPr id="15" name="Google Shape;15;p10"/>
          <p:cNvGrpSpPr/>
          <p:nvPr/>
        </p:nvGrpSpPr>
        <p:grpSpPr>
          <a:xfrm>
            <a:off x="2032000" y="683140"/>
            <a:ext cx="8128000" cy="1090434"/>
            <a:chOff x="0" y="0"/>
            <a:chExt cx="6096000" cy="818581"/>
          </a:xfrm>
        </p:grpSpPr>
        <p:pic>
          <p:nvPicPr>
            <p:cNvPr id="16" name="Google Shape;16;p10" descr="NMI-logotype-white@2x.png"/>
            <p:cNvPicPr preferRelativeResize="0"/>
            <p:nvPr/>
          </p:nvPicPr>
          <p:blipFill rotWithShape="1">
            <a:blip r:embed="rId3">
              <a:alphaModFix/>
            </a:blip>
            <a:srcRect/>
            <a:stretch/>
          </p:blipFill>
          <p:spPr>
            <a:xfrm>
              <a:off x="0" y="145932"/>
              <a:ext cx="2426165" cy="570053"/>
            </a:xfrm>
            <a:prstGeom prst="rect">
              <a:avLst/>
            </a:prstGeom>
            <a:noFill/>
            <a:ln>
              <a:noFill/>
            </a:ln>
          </p:spPr>
        </p:pic>
        <p:pic>
          <p:nvPicPr>
            <p:cNvPr id="17" name="Google Shape;17;p10" descr="SSIR-logo.png"/>
            <p:cNvPicPr preferRelativeResize="0"/>
            <p:nvPr/>
          </p:nvPicPr>
          <p:blipFill rotWithShape="1">
            <a:blip r:embed="rId4">
              <a:alphaModFix/>
            </a:blip>
            <a:srcRect/>
            <a:stretch/>
          </p:blipFill>
          <p:spPr>
            <a:xfrm>
              <a:off x="3147405" y="145932"/>
              <a:ext cx="2948595" cy="561796"/>
            </a:xfrm>
            <a:prstGeom prst="rect">
              <a:avLst/>
            </a:prstGeom>
            <a:noFill/>
            <a:ln>
              <a:noFill/>
            </a:ln>
          </p:spPr>
        </p:pic>
        <p:cxnSp>
          <p:nvCxnSpPr>
            <p:cNvPr id="18" name="Google Shape;18;p10"/>
            <p:cNvCxnSpPr/>
            <p:nvPr/>
          </p:nvCxnSpPr>
          <p:spPr>
            <a:xfrm rot="10800000" flipH="1">
              <a:off x="2801230" y="0"/>
              <a:ext cx="1" cy="818581"/>
            </a:xfrm>
            <a:prstGeom prst="straightConnector1">
              <a:avLst/>
            </a:prstGeom>
            <a:noFill/>
            <a:ln w="12700" cap="flat" cmpd="sng">
              <a:solidFill>
                <a:srgbClr val="FFFFFF"/>
              </a:solidFill>
              <a:prstDash val="solid"/>
              <a:round/>
              <a:headEnd type="none" w="sm" len="sm"/>
              <a:tailEnd type="none" w="sm" len="sm"/>
            </a:ln>
          </p:spPr>
        </p:cxnSp>
      </p:grpSp>
      <p:pic>
        <p:nvPicPr>
          <p:cNvPr id="19" name="Google Shape;19;p10"/>
          <p:cNvPicPr preferRelativeResize="0"/>
          <p:nvPr/>
        </p:nvPicPr>
        <p:blipFill rotWithShape="1">
          <a:blip r:embed="rId5">
            <a:alphaModFix/>
          </a:blip>
          <a:srcRect/>
          <a:stretch/>
        </p:blipFill>
        <p:spPr>
          <a:xfrm>
            <a:off x="2450571" y="2816917"/>
            <a:ext cx="7290856" cy="1900203"/>
          </a:xfrm>
          <a:prstGeom prst="rect">
            <a:avLst/>
          </a:prstGeom>
          <a:noFill/>
          <a:ln>
            <a:noFill/>
          </a:ln>
        </p:spPr>
      </p:pic>
      <p:pic>
        <p:nvPicPr>
          <p:cNvPr id="20" name="Google Shape;20;p10"/>
          <p:cNvPicPr preferRelativeResize="0"/>
          <p:nvPr/>
        </p:nvPicPr>
        <p:blipFill rotWithShape="1">
          <a:blip r:embed="rId6">
            <a:alphaModFix/>
          </a:blip>
          <a:srcRect l="31" t="-2537" r="43886"/>
          <a:stretch/>
        </p:blipFill>
        <p:spPr>
          <a:xfrm>
            <a:off x="4564745" y="5897133"/>
            <a:ext cx="3062513" cy="277728"/>
          </a:xfrm>
          <a:prstGeom prst="rect">
            <a:avLst/>
          </a:prstGeom>
          <a:noFill/>
          <a:ln>
            <a:noFill/>
          </a:ln>
        </p:spPr>
      </p:pic>
    </p:spTree>
    <p:extLst>
      <p:ext uri="{BB962C8B-B14F-4D97-AF65-F5344CB8AC3E}">
        <p14:creationId xmlns:p14="http://schemas.microsoft.com/office/powerpoint/2010/main" val="2506116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mp; Bullets">
  <p:cSld name="Title &amp; Bullets">
    <p:spTree>
      <p:nvGrpSpPr>
        <p:cNvPr id="1" name="Shape 21"/>
        <p:cNvGrpSpPr/>
        <p:nvPr/>
      </p:nvGrpSpPr>
      <p:grpSpPr>
        <a:xfrm>
          <a:off x="0" y="0"/>
          <a:ext cx="0" cy="0"/>
          <a:chOff x="0" y="0"/>
          <a:chExt cx="0" cy="0"/>
        </a:xfrm>
      </p:grpSpPr>
      <p:pic>
        <p:nvPicPr>
          <p:cNvPr id="22" name="Google Shape;22;p11"/>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23" name="Google Shape;23;p11"/>
          <p:cNvSpPr>
            <a:spLocks noGrp="1"/>
          </p:cNvSpPr>
          <p:nvPr>
            <p:ph type="pic" idx="2"/>
          </p:nvPr>
        </p:nvSpPr>
        <p:spPr>
          <a:xfrm>
            <a:off x="14570537" y="6501"/>
            <a:ext cx="17949203" cy="16153332"/>
          </a:xfrm>
          <a:prstGeom prst="rect">
            <a:avLst/>
          </a:prstGeom>
          <a:noFill/>
          <a:ln>
            <a:noFill/>
          </a:ln>
        </p:spPr>
      </p:sp>
      <p:sp>
        <p:nvSpPr>
          <p:cNvPr id="24" name="Google Shape;24;p11"/>
          <p:cNvSpPr/>
          <p:nvPr/>
        </p:nvSpPr>
        <p:spPr>
          <a:xfrm>
            <a:off x="-1" y="3256734"/>
            <a:ext cx="12192000" cy="1038577"/>
          </a:xfrm>
          <a:prstGeom prst="rect">
            <a:avLst/>
          </a:prstGeom>
          <a:solidFill>
            <a:srgbClr val="F2EDE5"/>
          </a:solidFill>
          <a:ln>
            <a:noFill/>
          </a:ln>
        </p:spPr>
        <p:txBody>
          <a:bodyPr spcFirstLastPara="1" wrap="square" lIns="67671" tIns="67671" rIns="67671" bIns="67671" anchor="ctr" anchorCtr="0">
            <a:spAutoFit/>
          </a:bodyPr>
          <a:lstStyle/>
          <a:p>
            <a:pPr marL="0" marR="0" lvl="0" indent="0" algn="ctr" rtl="0">
              <a:lnSpc>
                <a:spcPct val="100000"/>
              </a:lnSpc>
              <a:spcBef>
                <a:spcPts val="0"/>
              </a:spcBef>
              <a:spcAft>
                <a:spcPts val="0"/>
              </a:spcAft>
              <a:buClr>
                <a:srgbClr val="414141"/>
              </a:buClr>
              <a:buSzPts val="4400"/>
              <a:buFont typeface="Palatino"/>
              <a:buNone/>
            </a:pPr>
            <a:endParaRPr sz="5861" b="0" i="0" u="none" strike="noStrike" cap="none">
              <a:solidFill>
                <a:srgbClr val="FFFFFF"/>
              </a:solidFill>
              <a:latin typeface="Palatino"/>
              <a:ea typeface="Palatino"/>
              <a:cs typeface="Palatino"/>
              <a:sym typeface="Palatino"/>
            </a:endParaRPr>
          </a:p>
        </p:txBody>
      </p:sp>
      <p:grpSp>
        <p:nvGrpSpPr>
          <p:cNvPr id="25" name="Google Shape;25;p11"/>
          <p:cNvGrpSpPr/>
          <p:nvPr/>
        </p:nvGrpSpPr>
        <p:grpSpPr>
          <a:xfrm>
            <a:off x="267522" y="6195999"/>
            <a:ext cx="3560921" cy="477724"/>
            <a:chOff x="0" y="0"/>
            <a:chExt cx="6096000" cy="818581"/>
          </a:xfrm>
        </p:grpSpPr>
        <p:pic>
          <p:nvPicPr>
            <p:cNvPr id="26" name="Google Shape;26;p11" descr="NMI-logotype-white@2x.png"/>
            <p:cNvPicPr preferRelativeResize="0"/>
            <p:nvPr/>
          </p:nvPicPr>
          <p:blipFill rotWithShape="1">
            <a:blip r:embed="rId3">
              <a:alphaModFix/>
            </a:blip>
            <a:srcRect/>
            <a:stretch/>
          </p:blipFill>
          <p:spPr>
            <a:xfrm>
              <a:off x="0" y="145932"/>
              <a:ext cx="2426165" cy="570053"/>
            </a:xfrm>
            <a:prstGeom prst="rect">
              <a:avLst/>
            </a:prstGeom>
            <a:noFill/>
            <a:ln>
              <a:noFill/>
            </a:ln>
          </p:spPr>
        </p:pic>
        <p:pic>
          <p:nvPicPr>
            <p:cNvPr id="27" name="Google Shape;27;p11" descr="SSIR-logo.png"/>
            <p:cNvPicPr preferRelativeResize="0"/>
            <p:nvPr/>
          </p:nvPicPr>
          <p:blipFill rotWithShape="1">
            <a:blip r:embed="rId4">
              <a:alphaModFix/>
            </a:blip>
            <a:srcRect/>
            <a:stretch/>
          </p:blipFill>
          <p:spPr>
            <a:xfrm>
              <a:off x="3147405" y="145932"/>
              <a:ext cx="2948595" cy="561796"/>
            </a:xfrm>
            <a:prstGeom prst="rect">
              <a:avLst/>
            </a:prstGeom>
            <a:noFill/>
            <a:ln>
              <a:noFill/>
            </a:ln>
          </p:spPr>
        </p:pic>
        <p:cxnSp>
          <p:nvCxnSpPr>
            <p:cNvPr id="28" name="Google Shape;28;p11"/>
            <p:cNvCxnSpPr/>
            <p:nvPr/>
          </p:nvCxnSpPr>
          <p:spPr>
            <a:xfrm rot="10800000" flipH="1">
              <a:off x="2801230" y="0"/>
              <a:ext cx="1" cy="818581"/>
            </a:xfrm>
            <a:prstGeom prst="straightConnector1">
              <a:avLst/>
            </a:prstGeom>
            <a:noFill/>
            <a:ln w="12700" cap="flat" cmpd="sng">
              <a:solidFill>
                <a:srgbClr val="FFFFFF"/>
              </a:solidFill>
              <a:prstDash val="solid"/>
              <a:round/>
              <a:headEnd type="none" w="sm" len="sm"/>
              <a:tailEnd type="none" w="sm" len="sm"/>
            </a:ln>
          </p:spPr>
        </p:cxnSp>
      </p:grpSp>
      <p:pic>
        <p:nvPicPr>
          <p:cNvPr id="29" name="Google Shape;29;p11"/>
          <p:cNvPicPr preferRelativeResize="0"/>
          <p:nvPr/>
        </p:nvPicPr>
        <p:blipFill rotWithShape="1">
          <a:blip r:embed="rId5">
            <a:alphaModFix/>
          </a:blip>
          <a:srcRect b="18454"/>
          <a:stretch/>
        </p:blipFill>
        <p:spPr>
          <a:xfrm>
            <a:off x="5240852" y="6254734"/>
            <a:ext cx="2118407" cy="450228"/>
          </a:xfrm>
          <a:prstGeom prst="rect">
            <a:avLst/>
          </a:prstGeom>
          <a:noFill/>
          <a:ln>
            <a:noFill/>
          </a:ln>
        </p:spPr>
      </p:pic>
      <p:pic>
        <p:nvPicPr>
          <p:cNvPr id="30" name="Google Shape;30;p11"/>
          <p:cNvPicPr preferRelativeResize="0"/>
          <p:nvPr/>
        </p:nvPicPr>
        <p:blipFill rotWithShape="1">
          <a:blip r:embed="rId6">
            <a:alphaModFix/>
          </a:blip>
          <a:srcRect/>
          <a:stretch/>
        </p:blipFill>
        <p:spPr>
          <a:xfrm>
            <a:off x="9502959" y="6386800"/>
            <a:ext cx="2421519" cy="186098"/>
          </a:xfrm>
          <a:prstGeom prst="rect">
            <a:avLst/>
          </a:prstGeom>
          <a:noFill/>
          <a:ln>
            <a:noFill/>
          </a:ln>
        </p:spPr>
      </p:pic>
    </p:spTree>
    <p:extLst>
      <p:ext uri="{BB962C8B-B14F-4D97-AF65-F5344CB8AC3E}">
        <p14:creationId xmlns:p14="http://schemas.microsoft.com/office/powerpoint/2010/main" val="3554619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Title &amp; Bullets">
  <p:cSld name="1_Title &amp; Bullets">
    <p:spTree>
      <p:nvGrpSpPr>
        <p:cNvPr id="1" name="Shape 31"/>
        <p:cNvGrpSpPr/>
        <p:nvPr/>
      </p:nvGrpSpPr>
      <p:grpSpPr>
        <a:xfrm>
          <a:off x="0" y="0"/>
          <a:ext cx="0" cy="0"/>
          <a:chOff x="0" y="0"/>
          <a:chExt cx="0" cy="0"/>
        </a:xfrm>
      </p:grpSpPr>
      <p:pic>
        <p:nvPicPr>
          <p:cNvPr id="32" name="Google Shape;32;p12"/>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33" name="Google Shape;33;p12"/>
          <p:cNvSpPr>
            <a:spLocks noGrp="1"/>
          </p:cNvSpPr>
          <p:nvPr>
            <p:ph type="pic" idx="2"/>
          </p:nvPr>
        </p:nvSpPr>
        <p:spPr>
          <a:xfrm>
            <a:off x="14570537" y="6501"/>
            <a:ext cx="17949203" cy="16153332"/>
          </a:xfrm>
          <a:prstGeom prst="rect">
            <a:avLst/>
          </a:prstGeom>
          <a:noFill/>
          <a:ln>
            <a:noFill/>
          </a:ln>
        </p:spPr>
      </p:sp>
      <p:sp>
        <p:nvSpPr>
          <p:cNvPr id="34" name="Google Shape;34;p12"/>
          <p:cNvSpPr/>
          <p:nvPr/>
        </p:nvSpPr>
        <p:spPr>
          <a:xfrm>
            <a:off x="-1" y="2972002"/>
            <a:ext cx="12192000" cy="1038577"/>
          </a:xfrm>
          <a:prstGeom prst="rect">
            <a:avLst/>
          </a:prstGeom>
          <a:solidFill>
            <a:srgbClr val="F2EDE5"/>
          </a:solidFill>
          <a:ln>
            <a:noFill/>
          </a:ln>
        </p:spPr>
        <p:txBody>
          <a:bodyPr spcFirstLastPara="1" wrap="square" lIns="67671" tIns="67671" rIns="67671" bIns="67671" anchor="ctr" anchorCtr="0">
            <a:spAutoFit/>
          </a:bodyPr>
          <a:lstStyle/>
          <a:p>
            <a:pPr marL="0" marR="0" lvl="0" indent="0" algn="ctr" rtl="0">
              <a:lnSpc>
                <a:spcPct val="100000"/>
              </a:lnSpc>
              <a:spcBef>
                <a:spcPts val="0"/>
              </a:spcBef>
              <a:spcAft>
                <a:spcPts val="0"/>
              </a:spcAft>
              <a:buClr>
                <a:srgbClr val="414141"/>
              </a:buClr>
              <a:buSzPts val="4400"/>
              <a:buFont typeface="Palatino"/>
              <a:buNone/>
            </a:pPr>
            <a:endParaRPr sz="5861" b="0" i="0" u="none" strike="noStrike" cap="none">
              <a:solidFill>
                <a:srgbClr val="FFFFFF"/>
              </a:solidFill>
              <a:latin typeface="Palatino"/>
              <a:ea typeface="Palatino"/>
              <a:cs typeface="Palatino"/>
              <a:sym typeface="Palatino"/>
            </a:endParaRPr>
          </a:p>
        </p:txBody>
      </p:sp>
      <p:grpSp>
        <p:nvGrpSpPr>
          <p:cNvPr id="35" name="Google Shape;35;p12"/>
          <p:cNvGrpSpPr/>
          <p:nvPr/>
        </p:nvGrpSpPr>
        <p:grpSpPr>
          <a:xfrm>
            <a:off x="267522" y="6195999"/>
            <a:ext cx="3560921" cy="477724"/>
            <a:chOff x="0" y="0"/>
            <a:chExt cx="6096000" cy="818581"/>
          </a:xfrm>
        </p:grpSpPr>
        <p:pic>
          <p:nvPicPr>
            <p:cNvPr id="36" name="Google Shape;36;p12" descr="NMI-logotype-white@2x.png"/>
            <p:cNvPicPr preferRelativeResize="0"/>
            <p:nvPr/>
          </p:nvPicPr>
          <p:blipFill rotWithShape="1">
            <a:blip r:embed="rId3">
              <a:alphaModFix/>
            </a:blip>
            <a:srcRect/>
            <a:stretch/>
          </p:blipFill>
          <p:spPr>
            <a:xfrm>
              <a:off x="0" y="145932"/>
              <a:ext cx="2426165" cy="570053"/>
            </a:xfrm>
            <a:prstGeom prst="rect">
              <a:avLst/>
            </a:prstGeom>
            <a:noFill/>
            <a:ln>
              <a:noFill/>
            </a:ln>
          </p:spPr>
        </p:pic>
        <p:pic>
          <p:nvPicPr>
            <p:cNvPr id="37" name="Google Shape;37;p12" descr="SSIR-logo.png"/>
            <p:cNvPicPr preferRelativeResize="0"/>
            <p:nvPr/>
          </p:nvPicPr>
          <p:blipFill rotWithShape="1">
            <a:blip r:embed="rId4">
              <a:alphaModFix/>
            </a:blip>
            <a:srcRect/>
            <a:stretch/>
          </p:blipFill>
          <p:spPr>
            <a:xfrm>
              <a:off x="3147405" y="145932"/>
              <a:ext cx="2948595" cy="561796"/>
            </a:xfrm>
            <a:prstGeom prst="rect">
              <a:avLst/>
            </a:prstGeom>
            <a:noFill/>
            <a:ln>
              <a:noFill/>
            </a:ln>
          </p:spPr>
        </p:pic>
        <p:cxnSp>
          <p:nvCxnSpPr>
            <p:cNvPr id="38" name="Google Shape;38;p12"/>
            <p:cNvCxnSpPr/>
            <p:nvPr/>
          </p:nvCxnSpPr>
          <p:spPr>
            <a:xfrm rot="10800000" flipH="1">
              <a:off x="2801230" y="0"/>
              <a:ext cx="1" cy="818581"/>
            </a:xfrm>
            <a:prstGeom prst="straightConnector1">
              <a:avLst/>
            </a:prstGeom>
            <a:noFill/>
            <a:ln w="12700" cap="flat" cmpd="sng">
              <a:solidFill>
                <a:srgbClr val="FFFFFF"/>
              </a:solidFill>
              <a:prstDash val="solid"/>
              <a:round/>
              <a:headEnd type="none" w="sm" len="sm"/>
              <a:tailEnd type="none" w="sm" len="sm"/>
            </a:ln>
          </p:spPr>
        </p:cxnSp>
      </p:grpSp>
      <p:pic>
        <p:nvPicPr>
          <p:cNvPr id="39" name="Google Shape;39;p12"/>
          <p:cNvPicPr preferRelativeResize="0"/>
          <p:nvPr/>
        </p:nvPicPr>
        <p:blipFill rotWithShape="1">
          <a:blip r:embed="rId5">
            <a:alphaModFix/>
          </a:blip>
          <a:srcRect b="18454"/>
          <a:stretch/>
        </p:blipFill>
        <p:spPr>
          <a:xfrm>
            <a:off x="5240852" y="6254734"/>
            <a:ext cx="2118407" cy="450228"/>
          </a:xfrm>
          <a:prstGeom prst="rect">
            <a:avLst/>
          </a:prstGeom>
          <a:noFill/>
          <a:ln>
            <a:noFill/>
          </a:ln>
        </p:spPr>
      </p:pic>
      <p:pic>
        <p:nvPicPr>
          <p:cNvPr id="40" name="Google Shape;40;p12"/>
          <p:cNvPicPr preferRelativeResize="0"/>
          <p:nvPr/>
        </p:nvPicPr>
        <p:blipFill rotWithShape="1">
          <a:blip r:embed="rId6">
            <a:alphaModFix/>
          </a:blip>
          <a:srcRect/>
          <a:stretch/>
        </p:blipFill>
        <p:spPr>
          <a:xfrm>
            <a:off x="9502959" y="6386800"/>
            <a:ext cx="2421519" cy="186098"/>
          </a:xfrm>
          <a:prstGeom prst="rect">
            <a:avLst/>
          </a:prstGeom>
          <a:noFill/>
          <a:ln>
            <a:noFill/>
          </a:ln>
        </p:spPr>
      </p:pic>
    </p:spTree>
    <p:extLst>
      <p:ext uri="{BB962C8B-B14F-4D97-AF65-F5344CB8AC3E}">
        <p14:creationId xmlns:p14="http://schemas.microsoft.com/office/powerpoint/2010/main" val="3697286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hasCustomPrompt="1"/>
          </p:nvPr>
        </p:nvSpPr>
        <p:spPr>
          <a:xfrm>
            <a:off x="1157256" y="3597224"/>
            <a:ext cx="9762193" cy="640256"/>
          </a:xfrm>
        </p:spPr>
        <p:txBody>
          <a:bodyPr/>
          <a:lstStyle>
            <a:lvl1pPr marL="0" indent="0" algn="l">
              <a:lnSpc>
                <a:spcPct val="100000"/>
              </a:lnSpc>
              <a:spcBef>
                <a:spcPts val="0"/>
              </a:spcBef>
              <a:buNone/>
              <a:defRPr sz="2000">
                <a:solidFill>
                  <a:schemeClr val="bg2"/>
                </a:solidFill>
              </a:defRPr>
            </a:lvl1pPr>
            <a:lvl2pPr marL="448190" indent="0" algn="ctr">
              <a:buNone/>
              <a:defRPr sz="1960"/>
            </a:lvl2pPr>
            <a:lvl3pPr marL="896380" indent="0" algn="ctr">
              <a:buNone/>
              <a:defRPr sz="1764"/>
            </a:lvl3pPr>
            <a:lvl4pPr marL="1344570" indent="0" algn="ctr">
              <a:buNone/>
              <a:defRPr sz="1569"/>
            </a:lvl4pPr>
            <a:lvl5pPr marL="1792761" indent="0" algn="ctr">
              <a:buNone/>
              <a:defRPr sz="1569"/>
            </a:lvl5pPr>
            <a:lvl6pPr marL="2240951" indent="0" algn="ctr">
              <a:buNone/>
              <a:defRPr sz="1569"/>
            </a:lvl6pPr>
            <a:lvl7pPr marL="2689139" indent="0" algn="ctr">
              <a:buNone/>
              <a:defRPr sz="1569"/>
            </a:lvl7pPr>
            <a:lvl8pPr marL="3137328" indent="0" algn="ctr">
              <a:buNone/>
              <a:defRPr sz="1569"/>
            </a:lvl8pPr>
            <a:lvl9pPr marL="3585521" indent="0" algn="ctr">
              <a:buNone/>
              <a:defRPr sz="1569"/>
            </a:lvl9pPr>
          </a:lstStyle>
          <a:p>
            <a:r>
              <a:rPr lang="en-US" dirty="0"/>
              <a:t>Click to add subtitle/contacts/date</a:t>
            </a:r>
          </a:p>
        </p:txBody>
      </p:sp>
      <p:sp>
        <p:nvSpPr>
          <p:cNvPr id="2" name="Title"/>
          <p:cNvSpPr>
            <a:spLocks noGrp="1"/>
          </p:cNvSpPr>
          <p:nvPr>
            <p:ph type="ctrTitle" hasCustomPrompt="1"/>
          </p:nvPr>
        </p:nvSpPr>
        <p:spPr>
          <a:xfrm>
            <a:off x="1157256" y="1305785"/>
            <a:ext cx="9762193" cy="2198772"/>
          </a:xfrm>
          <a:prstGeom prst="rect">
            <a:avLst/>
          </a:prstGeom>
        </p:spPr>
        <p:txBody>
          <a:bodyPr anchor="b"/>
          <a:lstStyle>
            <a:lvl1pPr algn="l">
              <a:spcBef>
                <a:spcPts val="0"/>
              </a:spcBef>
              <a:defRPr sz="4800" b="0" cap="all" baseline="0">
                <a:solidFill>
                  <a:schemeClr val="bg2"/>
                </a:solidFill>
              </a:defRPr>
            </a:lvl1pPr>
          </a:lstStyle>
          <a:p>
            <a:r>
              <a:rPr lang="en-US" dirty="0"/>
              <a:t>Click to add title</a:t>
            </a:r>
          </a:p>
        </p:txBody>
      </p:sp>
      <p:cxnSp>
        <p:nvCxnSpPr>
          <p:cNvPr id="12" name="Blue horizontal line"/>
          <p:cNvCxnSpPr/>
          <p:nvPr userDrawn="1"/>
        </p:nvCxnSpPr>
        <p:spPr>
          <a:xfrm>
            <a:off x="1165419" y="3510904"/>
            <a:ext cx="9765683"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Blue wav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237480"/>
            <a:ext cx="12211589" cy="2620520"/>
          </a:xfrm>
          <a:prstGeom prst="rect">
            <a:avLst/>
          </a:prstGeom>
        </p:spPr>
      </p:pic>
      <p:grpSp>
        <p:nvGrpSpPr>
          <p:cNvPr id="6" name="Group 5">
            <a:extLst>
              <a:ext uri="{FF2B5EF4-FFF2-40B4-BE49-F238E27FC236}">
                <a16:creationId xmlns:a16="http://schemas.microsoft.com/office/drawing/2014/main" id="{1EEAB8CA-2F59-17C4-2CE8-600B11022985}"/>
              </a:ext>
            </a:extLst>
          </p:cNvPr>
          <p:cNvGrpSpPr/>
          <p:nvPr userDrawn="1"/>
        </p:nvGrpSpPr>
        <p:grpSpPr>
          <a:xfrm>
            <a:off x="9528048" y="369094"/>
            <a:ext cx="2220045" cy="851360"/>
            <a:chOff x="7108718" y="369094"/>
            <a:chExt cx="2220045" cy="851360"/>
          </a:xfrm>
        </p:grpSpPr>
        <p:pic>
          <p:nvPicPr>
            <p:cNvPr id="4" name="Bridgespan logo">
              <a:extLst>
                <a:ext uri="{FF2B5EF4-FFF2-40B4-BE49-F238E27FC236}">
                  <a16:creationId xmlns:a16="http://schemas.microsoft.com/office/drawing/2014/main" id="{A0F668DA-63F7-F92A-67BC-54A972220A0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4688"/>
            <a:stretch/>
          </p:blipFill>
          <p:spPr>
            <a:xfrm>
              <a:off x="7108718" y="1090098"/>
              <a:ext cx="2220045" cy="130356"/>
            </a:xfrm>
            <a:prstGeom prst="rect">
              <a:avLst/>
            </a:prstGeom>
          </p:spPr>
        </p:pic>
        <p:pic>
          <p:nvPicPr>
            <p:cNvPr id="5" name="Graphic 4">
              <a:extLst>
                <a:ext uri="{FF2B5EF4-FFF2-40B4-BE49-F238E27FC236}">
                  <a16:creationId xmlns:a16="http://schemas.microsoft.com/office/drawing/2014/main" id="{D18586EC-922C-B7F5-3AD8-769998808081}"/>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08718" y="369094"/>
              <a:ext cx="2220045" cy="714114"/>
            </a:xfrm>
            <a:prstGeom prst="rect">
              <a:avLst/>
            </a:prstGeom>
          </p:spPr>
        </p:pic>
      </p:grpSp>
    </p:spTree>
    <p:custDataLst>
      <p:tags r:id="rId1"/>
    </p:custDataLst>
    <p:extLst>
      <p:ext uri="{BB962C8B-B14F-4D97-AF65-F5344CB8AC3E}">
        <p14:creationId xmlns:p14="http://schemas.microsoft.com/office/powerpoint/2010/main" val="277062144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482679" y="6"/>
            <a:ext cx="11522075" cy="876687"/>
          </a:xfrm>
          <a:prstGeom prst="rect">
            <a:avLst/>
          </a:prstGeo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11209801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ight Pic, Left Text &amp; Title">
    <p:spTree>
      <p:nvGrpSpPr>
        <p:cNvPr id="1" name=""/>
        <p:cNvGrpSpPr/>
        <p:nvPr/>
      </p:nvGrpSpPr>
      <p:grpSpPr>
        <a:xfrm>
          <a:off x="0" y="0"/>
          <a:ext cx="0" cy="0"/>
          <a:chOff x="0" y="0"/>
          <a:chExt cx="0" cy="0"/>
        </a:xfrm>
      </p:grpSpPr>
      <p:sp>
        <p:nvSpPr>
          <p:cNvPr id="2" name="Title 1"/>
          <p:cNvSpPr>
            <a:spLocks noGrp="1"/>
          </p:cNvSpPr>
          <p:nvPr>
            <p:ph type="title"/>
          </p:nvPr>
        </p:nvSpPr>
        <p:spPr>
          <a:xfrm>
            <a:off x="481235" y="0"/>
            <a:ext cx="5522743" cy="876139"/>
          </a:xfrm>
        </p:spPr>
        <p:txBody>
          <a:bodyPr/>
          <a:lstStyle/>
          <a:p>
            <a:r>
              <a:rPr lang="en-US"/>
              <a:t>Click to edit Master title style</a:t>
            </a:r>
            <a:endParaRPr lang="en-CA" dirty="0"/>
          </a:p>
        </p:txBody>
      </p:sp>
      <p:cxnSp>
        <p:nvCxnSpPr>
          <p:cNvPr id="6" name="Blue horizontal line"/>
          <p:cNvCxnSpPr/>
          <p:nvPr/>
        </p:nvCxnSpPr>
        <p:spPr>
          <a:xfrm>
            <a:off x="478167" y="831472"/>
            <a:ext cx="5522743"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icture Placeholder 5"/>
          <p:cNvSpPr>
            <a:spLocks noGrp="1"/>
          </p:cNvSpPr>
          <p:nvPr>
            <p:ph type="pic" sz="quarter" idx="10"/>
          </p:nvPr>
        </p:nvSpPr>
        <p:spPr>
          <a:xfrm>
            <a:off x="6096360" y="-256"/>
            <a:ext cx="6095641" cy="6858000"/>
          </a:xfrm>
        </p:spPr>
        <p:txBody>
          <a:bodyPr/>
          <a:lstStyle/>
          <a:p>
            <a:r>
              <a:rPr lang="en-US"/>
              <a:t>Click icon to add picture</a:t>
            </a:r>
          </a:p>
        </p:txBody>
      </p:sp>
      <p:pic>
        <p:nvPicPr>
          <p:cNvPr id="9" name="Blue vertical lin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spTree>
    <p:custDataLst>
      <p:tags r:id="rId1"/>
    </p:custDataLst>
    <p:extLst>
      <p:ext uri="{BB962C8B-B14F-4D97-AF65-F5344CB8AC3E}">
        <p14:creationId xmlns:p14="http://schemas.microsoft.com/office/powerpoint/2010/main" val="281218860"/>
      </p:ext>
    </p:extLst>
  </p:cSld>
  <p:clrMapOvr>
    <a:masterClrMapping/>
  </p:clrMapOvr>
  <p:extLst>
    <p:ext uri="{DCECCB84-F9BA-43D5-87BE-67443E8EF086}">
      <p15:sldGuideLst xmlns:p15="http://schemas.microsoft.com/office/powerpoint/2012/main">
        <p15:guide id="1" pos="296">
          <p15:clr>
            <a:srgbClr val="CCCCCC"/>
          </p15:clr>
        </p15:guide>
        <p15:guide id="2" pos="7568">
          <p15:clr>
            <a:srgbClr val="CCCCC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ight Pic, Left Text">
    <p:spTree>
      <p:nvGrpSpPr>
        <p:cNvPr id="1" name=""/>
        <p:cNvGrpSpPr/>
        <p:nvPr/>
      </p:nvGrpSpPr>
      <p:grpSpPr>
        <a:xfrm>
          <a:off x="0" y="0"/>
          <a:ext cx="0" cy="0"/>
          <a:chOff x="0" y="0"/>
          <a:chExt cx="0" cy="0"/>
        </a:xfrm>
      </p:grpSpPr>
      <p:sp>
        <p:nvSpPr>
          <p:cNvPr id="11" name="Picture Placeholder 5"/>
          <p:cNvSpPr>
            <a:spLocks noGrp="1"/>
          </p:cNvSpPr>
          <p:nvPr>
            <p:ph type="pic" sz="quarter" idx="10"/>
          </p:nvPr>
        </p:nvSpPr>
        <p:spPr>
          <a:xfrm>
            <a:off x="6096360" y="-256"/>
            <a:ext cx="6095641" cy="6858000"/>
          </a:xfrm>
        </p:spPr>
        <p:txBody>
          <a:bodyPr/>
          <a:lstStyle/>
          <a:p>
            <a:r>
              <a:rPr lang="en-US"/>
              <a:t>Click icon to add picture</a:t>
            </a:r>
            <a:endParaRPr lang="en-US" dirty="0"/>
          </a:p>
        </p:txBody>
      </p:sp>
      <p:pic>
        <p:nvPicPr>
          <p:cNvPr id="7" name="Blue vertical lin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spTree>
    <p:custDataLst>
      <p:tags r:id="rId1"/>
    </p:custDataLst>
    <p:extLst>
      <p:ext uri="{BB962C8B-B14F-4D97-AF65-F5344CB8AC3E}">
        <p14:creationId xmlns:p14="http://schemas.microsoft.com/office/powerpoint/2010/main" val="302019137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eft Pic, Right Text &amp; Title">
    <p:spTree>
      <p:nvGrpSpPr>
        <p:cNvPr id="1" name=""/>
        <p:cNvGrpSpPr/>
        <p:nvPr/>
      </p:nvGrpSpPr>
      <p:grpSpPr>
        <a:xfrm>
          <a:off x="0" y="0"/>
          <a:ext cx="0" cy="0"/>
          <a:chOff x="0" y="0"/>
          <a:chExt cx="0" cy="0"/>
        </a:xfrm>
      </p:grpSpPr>
      <p:sp>
        <p:nvSpPr>
          <p:cNvPr id="5" name="Picture Placeholder 5"/>
          <p:cNvSpPr>
            <a:spLocks noGrp="1"/>
          </p:cNvSpPr>
          <p:nvPr>
            <p:ph type="pic" sz="quarter" idx="10"/>
          </p:nvPr>
        </p:nvSpPr>
        <p:spPr>
          <a:xfrm>
            <a:off x="301720" y="2"/>
            <a:ext cx="5862245" cy="6857999"/>
          </a:xfrm>
        </p:spPr>
        <p:txBody>
          <a:bodyPr/>
          <a:lstStyle/>
          <a:p>
            <a:r>
              <a:rPr lang="en-US"/>
              <a:t>Click icon to add picture</a:t>
            </a:r>
            <a:endParaRPr lang="en-US" dirty="0"/>
          </a:p>
        </p:txBody>
      </p:sp>
      <p:sp>
        <p:nvSpPr>
          <p:cNvPr id="6" name="Title 1"/>
          <p:cNvSpPr>
            <a:spLocks noGrp="1"/>
          </p:cNvSpPr>
          <p:nvPr>
            <p:ph type="title"/>
          </p:nvPr>
        </p:nvSpPr>
        <p:spPr>
          <a:xfrm>
            <a:off x="6450839" y="0"/>
            <a:ext cx="5522743" cy="876139"/>
          </a:xfrm>
        </p:spPr>
        <p:txBody>
          <a:bodyPr/>
          <a:lstStyle/>
          <a:p>
            <a:r>
              <a:rPr lang="en-US"/>
              <a:t>Click to edit Master title style</a:t>
            </a:r>
            <a:endParaRPr lang="en-CA" dirty="0"/>
          </a:p>
        </p:txBody>
      </p:sp>
      <p:cxnSp>
        <p:nvCxnSpPr>
          <p:cNvPr id="7" name="Blue horizontal line"/>
          <p:cNvCxnSpPr/>
          <p:nvPr/>
        </p:nvCxnSpPr>
        <p:spPr>
          <a:xfrm>
            <a:off x="6450838" y="831472"/>
            <a:ext cx="5522743"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Blue vertical lin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spTree>
    <p:custDataLst>
      <p:tags r:id="rId1"/>
    </p:custDataLst>
    <p:extLst>
      <p:ext uri="{BB962C8B-B14F-4D97-AF65-F5344CB8AC3E}">
        <p14:creationId xmlns:p14="http://schemas.microsoft.com/office/powerpoint/2010/main" val="239257097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custDataLst>
              <p:tags r:id="rId2"/>
            </p:custDataLst>
          </p:nvPr>
        </p:nvSpPr>
        <p:spPr>
          <a:xfrm>
            <a:off x="482679" y="6"/>
            <a:ext cx="11522075" cy="876687"/>
          </a:xfrm>
          <a:prstGeom prst="rect">
            <a:avLst/>
          </a:prstGeom>
        </p:spPr>
        <p:txBody>
          <a:bodyPr/>
          <a:lstStyle/>
          <a:p>
            <a:r>
              <a:rPr lang="en-US"/>
              <a:t>Click to edit Master title style</a:t>
            </a:r>
          </a:p>
        </p:txBody>
      </p:sp>
      <p:sp>
        <p:nvSpPr>
          <p:cNvPr id="6" name="btfpLayoutConfig" hidden="1"/>
          <p:cNvSpPr txBox="1"/>
          <p:nvPr userDrawn="1">
            <p:custDataLst>
              <p:tags r:id="rId3"/>
            </p:custDataLst>
          </p:nvPr>
        </p:nvSpPr>
        <p:spPr bwMode="gray">
          <a:xfrm>
            <a:off x="15913" y="11701"/>
            <a:ext cx="11139696" cy="87437"/>
          </a:xfrm>
          <a:prstGeom prst="rect">
            <a:avLst/>
          </a:prstGeom>
          <a:noFill/>
        </p:spPr>
        <p:txBody>
          <a:bodyPr vert="horz" wrap="square" lIns="33167" tIns="33167" rIns="33167" bIns="33167" rtlCol="0">
            <a:spAutoFit/>
          </a:bodyPr>
          <a:lstStyle/>
          <a:p>
            <a:pPr marL="0" indent="0">
              <a:buNone/>
            </a:pPr>
            <a:r>
              <a:rPr lang="en-US" sz="133">
                <a:solidFill>
                  <a:srgbClr val="FFFFFF">
                    <a:alpha val="0"/>
                  </a:srgbClr>
                </a:solidFill>
              </a:rPr>
              <a:t>overall_0_131733708841261106 columns_1_131733708841261106 </a:t>
            </a:r>
          </a:p>
        </p:txBody>
      </p:sp>
      <p:grpSp>
        <p:nvGrpSpPr>
          <p:cNvPr id="9" name="Group 8">
            <a:extLst>
              <a:ext uri="{FF2B5EF4-FFF2-40B4-BE49-F238E27FC236}">
                <a16:creationId xmlns:a16="http://schemas.microsoft.com/office/drawing/2014/main" id="{13534B34-CA45-4205-9857-3F6934F716B9}"/>
              </a:ext>
            </a:extLst>
          </p:cNvPr>
          <p:cNvGrpSpPr/>
          <p:nvPr userDrawn="1">
            <p:custDataLst>
              <p:tags r:id="rId4"/>
            </p:custDataLst>
          </p:nvPr>
        </p:nvGrpSpPr>
        <p:grpSpPr>
          <a:xfrm>
            <a:off x="482679" y="5876585"/>
            <a:ext cx="11522075" cy="726861"/>
            <a:chOff x="482679" y="5876585"/>
            <a:chExt cx="11522075" cy="726861"/>
          </a:xfrm>
        </p:grpSpPr>
        <p:pic>
          <p:nvPicPr>
            <p:cNvPr id="4" name="Picture 3"/>
            <p:cNvPicPr>
              <a:picLocks noChangeAspect="1"/>
            </p:cNvPicPr>
            <p:nvPr userDrawn="1">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9763477" y="5876585"/>
              <a:ext cx="2241277" cy="726861"/>
            </a:xfrm>
            <a:prstGeom prst="rect">
              <a:avLst/>
            </a:prstGeom>
          </p:spPr>
        </p:pic>
        <p:sp>
          <p:nvSpPr>
            <p:cNvPr id="5" name="TextBox 4"/>
            <p:cNvSpPr txBox="1"/>
            <p:nvPr userDrawn="1">
              <p:custDataLst>
                <p:tags r:id="rId7"/>
              </p:custDataLst>
            </p:nvPr>
          </p:nvSpPr>
          <p:spPr bwMode="gray">
            <a:xfrm>
              <a:off x="482679" y="6284522"/>
              <a:ext cx="1916349" cy="318924"/>
            </a:xfrm>
            <a:prstGeom prst="rect">
              <a:avLst/>
            </a:prstGeom>
            <a:noFill/>
          </p:spPr>
          <p:txBody>
            <a:bodyPr wrap="square" lIns="36000" tIns="36000" rIns="36000" bIns="36000" rtlCol="0">
              <a:spAutoFit/>
            </a:bodyPr>
            <a:lstStyle/>
            <a:p>
              <a:pPr marL="0" indent="0" algn="l">
                <a:spcBef>
                  <a:spcPts val="1200"/>
                </a:spcBef>
                <a:buNone/>
              </a:pPr>
              <a:r>
                <a:rPr lang="en-US" sz="1600" dirty="0">
                  <a:solidFill>
                    <a:srgbClr val="A5A6A9"/>
                  </a:solidFill>
                </a:rPr>
                <a:t>@BridgespanGroup</a:t>
              </a:r>
            </a:p>
          </p:txBody>
        </p:sp>
      </p:grpSp>
      <p:sp>
        <p:nvSpPr>
          <p:cNvPr id="3" name="Rectangle 2">
            <a:extLst>
              <a:ext uri="{FF2B5EF4-FFF2-40B4-BE49-F238E27FC236}">
                <a16:creationId xmlns:a16="http://schemas.microsoft.com/office/drawing/2014/main" id="{DAD47EE4-9AB6-4276-BB39-9919E9B07B28}"/>
              </a:ext>
            </a:extLst>
          </p:cNvPr>
          <p:cNvSpPr/>
          <p:nvPr userDrawn="1">
            <p:custDataLst>
              <p:tags r:id="rId5"/>
            </p:custDataLst>
          </p:nvPr>
        </p:nvSpPr>
        <p:spPr bwMode="gray">
          <a:xfrm>
            <a:off x="11718235" y="6718852"/>
            <a:ext cx="286519" cy="139142"/>
          </a:xfrm>
          <a:prstGeom prst="rect">
            <a:avLst/>
          </a:prstGeom>
          <a:solidFill>
            <a:srgbClr val="FFFFFF"/>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rgbClr val="464547"/>
              </a:solidFill>
            </a:endParaRPr>
          </a:p>
        </p:txBody>
      </p:sp>
    </p:spTree>
    <p:custDataLst>
      <p:tags r:id="rId1"/>
    </p:custDataLst>
    <p:extLst>
      <p:ext uri="{BB962C8B-B14F-4D97-AF65-F5344CB8AC3E}">
        <p14:creationId xmlns:p14="http://schemas.microsoft.com/office/powerpoint/2010/main" val="604292435"/>
      </p:ext>
    </p:extLst>
  </p:cSld>
  <p:clrMapOvr>
    <a:masterClrMapping/>
  </p:clrMapOvr>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Left Pic, Right Text">
    <p:spTree>
      <p:nvGrpSpPr>
        <p:cNvPr id="1" name=""/>
        <p:cNvGrpSpPr/>
        <p:nvPr/>
      </p:nvGrpSpPr>
      <p:grpSpPr>
        <a:xfrm>
          <a:off x="0" y="0"/>
          <a:ext cx="0" cy="0"/>
          <a:chOff x="0" y="0"/>
          <a:chExt cx="0" cy="0"/>
        </a:xfrm>
      </p:grpSpPr>
      <p:sp>
        <p:nvSpPr>
          <p:cNvPr id="5" name="Picture Placeholder 5"/>
          <p:cNvSpPr>
            <a:spLocks noGrp="1"/>
          </p:cNvSpPr>
          <p:nvPr>
            <p:ph type="pic" sz="quarter" idx="10"/>
          </p:nvPr>
        </p:nvSpPr>
        <p:spPr>
          <a:xfrm>
            <a:off x="301720" y="2"/>
            <a:ext cx="5862245" cy="6857999"/>
          </a:xfrm>
        </p:spPr>
        <p:txBody>
          <a:bodyPr/>
          <a:lstStyle/>
          <a:p>
            <a:r>
              <a:rPr lang="en-US"/>
              <a:t>Click icon to add picture</a:t>
            </a:r>
          </a:p>
        </p:txBody>
      </p:sp>
      <p:pic>
        <p:nvPicPr>
          <p:cNvPr id="8" name="Blue vertical lin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spTree>
    <p:custDataLst>
      <p:tags r:id="rId1"/>
    </p:custDataLst>
    <p:extLst>
      <p:ext uri="{BB962C8B-B14F-4D97-AF65-F5344CB8AC3E}">
        <p14:creationId xmlns:p14="http://schemas.microsoft.com/office/powerpoint/2010/main" val="245499524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st Page Logo">
    <p:spTree>
      <p:nvGrpSpPr>
        <p:cNvPr id="1" name=""/>
        <p:cNvGrpSpPr/>
        <p:nvPr/>
      </p:nvGrpSpPr>
      <p:grpSpPr>
        <a:xfrm>
          <a:off x="0" y="0"/>
          <a:ext cx="0" cy="0"/>
          <a:chOff x="0" y="0"/>
          <a:chExt cx="0" cy="0"/>
        </a:xfrm>
      </p:grpSpPr>
      <p:pic>
        <p:nvPicPr>
          <p:cNvPr id="14" name="Blue wav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
            <a:ext cx="1471522" cy="6858000"/>
          </a:xfrm>
          <a:prstGeom prst="rect">
            <a:avLst/>
          </a:prstGeom>
        </p:spPr>
      </p:pic>
      <p:pic>
        <p:nvPicPr>
          <p:cNvPr id="2" name="Graphic 1">
            <a:extLst>
              <a:ext uri="{FF2B5EF4-FFF2-40B4-BE49-F238E27FC236}">
                <a16:creationId xmlns:a16="http://schemas.microsoft.com/office/drawing/2014/main" id="{3D1891BB-2E33-53D3-FD8A-5030CEE3B7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0594" y="2481984"/>
            <a:ext cx="5772150" cy="1856708"/>
          </a:xfrm>
          <a:prstGeom prst="rect">
            <a:avLst/>
          </a:prstGeom>
        </p:spPr>
      </p:pic>
    </p:spTree>
    <p:custDataLst>
      <p:tags r:id="rId1"/>
    </p:custDataLst>
    <p:extLst>
      <p:ext uri="{BB962C8B-B14F-4D97-AF65-F5344CB8AC3E}">
        <p14:creationId xmlns:p14="http://schemas.microsoft.com/office/powerpoint/2010/main" val="250890371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2 Layout">
    <p:spTree>
      <p:nvGrpSpPr>
        <p:cNvPr id="1" name=""/>
        <p:cNvGrpSpPr/>
        <p:nvPr/>
      </p:nvGrpSpPr>
      <p:grpSpPr>
        <a:xfrm>
          <a:off x="0" y="0"/>
          <a:ext cx="0" cy="0"/>
          <a:chOff x="0" y="0"/>
          <a:chExt cx="0" cy="0"/>
        </a:xfrm>
      </p:grpSpPr>
      <p:sp>
        <p:nvSpPr>
          <p:cNvPr id="2" name="Title 1"/>
          <p:cNvSpPr>
            <a:spLocks noGrp="1"/>
          </p:cNvSpPr>
          <p:nvPr>
            <p:ph type="title"/>
          </p:nvPr>
        </p:nvSpPr>
        <p:spPr>
          <a:xfrm>
            <a:off x="767684" y="1103597"/>
            <a:ext cx="6496671" cy="3462435"/>
          </a:xfrm>
        </p:spPr>
        <p:txBody>
          <a:bodyPr anchor="t" anchorCtr="0"/>
          <a:lstStyle>
            <a:lvl1pPr algn="r">
              <a:defRPr sz="4800" cap="all" baseline="0"/>
            </a:lvl1pPr>
          </a:lstStyle>
          <a:p>
            <a:r>
              <a:rPr lang="en-US"/>
              <a:t>Click to edit Master title style</a:t>
            </a:r>
            <a:endParaRPr lang="en-CA"/>
          </a:p>
        </p:txBody>
      </p:sp>
      <p:sp>
        <p:nvSpPr>
          <p:cNvPr id="5" name="Subtitle 2"/>
          <p:cNvSpPr>
            <a:spLocks noGrp="1"/>
          </p:cNvSpPr>
          <p:nvPr>
            <p:ph type="subTitle" idx="1"/>
          </p:nvPr>
        </p:nvSpPr>
        <p:spPr>
          <a:xfrm>
            <a:off x="7802880" y="3462434"/>
            <a:ext cx="4136328" cy="1103599"/>
          </a:xfrm>
          <a:prstGeom prst="rect">
            <a:avLst/>
          </a:prstGeom>
        </p:spPr>
        <p:txBody>
          <a:bodyPr lIns="0" rIns="45720" anchor="b" anchorCtr="0">
            <a:noAutofit/>
          </a:bodyPr>
          <a:lstStyle>
            <a:lvl1pPr marL="0" indent="0" algn="l">
              <a:buNone/>
              <a:defRPr sz="2000">
                <a:solidFill>
                  <a:schemeClr val="bg2"/>
                </a:solidFill>
              </a:defRPr>
            </a:lvl1pPr>
            <a:lvl2pPr marL="452057" indent="0" algn="ctr">
              <a:buNone/>
              <a:defRPr>
                <a:solidFill>
                  <a:schemeClr val="tx1">
                    <a:tint val="75000"/>
                  </a:schemeClr>
                </a:solidFill>
              </a:defRPr>
            </a:lvl2pPr>
            <a:lvl3pPr marL="904113" indent="0" algn="ctr">
              <a:buNone/>
              <a:defRPr>
                <a:solidFill>
                  <a:schemeClr val="tx1">
                    <a:tint val="75000"/>
                  </a:schemeClr>
                </a:solidFill>
              </a:defRPr>
            </a:lvl3pPr>
            <a:lvl4pPr marL="1356170" indent="0" algn="ctr">
              <a:buNone/>
              <a:defRPr>
                <a:solidFill>
                  <a:schemeClr val="tx1">
                    <a:tint val="75000"/>
                  </a:schemeClr>
                </a:solidFill>
              </a:defRPr>
            </a:lvl4pPr>
            <a:lvl5pPr marL="1808227" indent="0" algn="ctr">
              <a:buNone/>
              <a:defRPr>
                <a:solidFill>
                  <a:schemeClr val="tx1">
                    <a:tint val="75000"/>
                  </a:schemeClr>
                </a:solidFill>
              </a:defRPr>
            </a:lvl5pPr>
            <a:lvl6pPr marL="2260282" indent="0" algn="ctr">
              <a:buNone/>
              <a:defRPr>
                <a:solidFill>
                  <a:schemeClr val="tx1">
                    <a:tint val="75000"/>
                  </a:schemeClr>
                </a:solidFill>
              </a:defRPr>
            </a:lvl6pPr>
            <a:lvl7pPr marL="2712339" indent="0" algn="ctr">
              <a:buNone/>
              <a:defRPr>
                <a:solidFill>
                  <a:schemeClr val="tx1">
                    <a:tint val="75000"/>
                  </a:schemeClr>
                </a:solidFill>
              </a:defRPr>
            </a:lvl7pPr>
            <a:lvl8pPr marL="3164396" indent="0" algn="ctr">
              <a:buNone/>
              <a:defRPr>
                <a:solidFill>
                  <a:schemeClr val="tx1">
                    <a:tint val="75000"/>
                  </a:schemeClr>
                </a:solidFill>
              </a:defRPr>
            </a:lvl8pPr>
            <a:lvl9pPr marL="3616452" indent="0" algn="ctr">
              <a:buNone/>
              <a:defRPr>
                <a:solidFill>
                  <a:schemeClr val="tx1">
                    <a:tint val="75000"/>
                  </a:schemeClr>
                </a:solidFill>
              </a:defRPr>
            </a:lvl9pPr>
          </a:lstStyle>
          <a:p>
            <a:r>
              <a:rPr lang="en-US"/>
              <a:t>Click to edit Master subtitle style</a:t>
            </a:r>
            <a:endParaRPr lang="en-US" dirty="0"/>
          </a:p>
        </p:txBody>
      </p:sp>
      <p:cxnSp>
        <p:nvCxnSpPr>
          <p:cNvPr id="6" name="Blue vertical line"/>
          <p:cNvCxnSpPr/>
          <p:nvPr/>
        </p:nvCxnSpPr>
        <p:spPr>
          <a:xfrm>
            <a:off x="7527252" y="1150256"/>
            <a:ext cx="0" cy="3412968"/>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lue wav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
            <a:ext cx="1471522" cy="6858000"/>
          </a:xfrm>
          <a:prstGeom prst="rect">
            <a:avLst/>
          </a:prstGeom>
        </p:spPr>
      </p:pic>
      <p:grpSp>
        <p:nvGrpSpPr>
          <p:cNvPr id="7" name="Group 6">
            <a:extLst>
              <a:ext uri="{FF2B5EF4-FFF2-40B4-BE49-F238E27FC236}">
                <a16:creationId xmlns:a16="http://schemas.microsoft.com/office/drawing/2014/main" id="{ADC363F5-FDEB-8C06-B1F7-5B5EEFD74DC6}"/>
              </a:ext>
            </a:extLst>
          </p:cNvPr>
          <p:cNvGrpSpPr/>
          <p:nvPr userDrawn="1"/>
        </p:nvGrpSpPr>
        <p:grpSpPr>
          <a:xfrm>
            <a:off x="10070924" y="5943300"/>
            <a:ext cx="1868284" cy="716464"/>
            <a:chOff x="7578472" y="6469080"/>
            <a:chExt cx="1868284" cy="716464"/>
          </a:xfrm>
        </p:grpSpPr>
        <p:pic>
          <p:nvPicPr>
            <p:cNvPr id="3" name="Bridgespan logo">
              <a:extLst>
                <a:ext uri="{FF2B5EF4-FFF2-40B4-BE49-F238E27FC236}">
                  <a16:creationId xmlns:a16="http://schemas.microsoft.com/office/drawing/2014/main" id="{E9D47190-0982-9DAD-0710-0B1A5FF309C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4688"/>
            <a:stretch/>
          </p:blipFill>
          <p:spPr>
            <a:xfrm>
              <a:off x="7578472" y="7075843"/>
              <a:ext cx="1868284" cy="109701"/>
            </a:xfrm>
            <a:prstGeom prst="rect">
              <a:avLst/>
            </a:prstGeom>
          </p:spPr>
        </p:pic>
        <p:pic>
          <p:nvPicPr>
            <p:cNvPr id="4" name="Graphic 3">
              <a:extLst>
                <a:ext uri="{FF2B5EF4-FFF2-40B4-BE49-F238E27FC236}">
                  <a16:creationId xmlns:a16="http://schemas.microsoft.com/office/drawing/2014/main" id="{5351635E-2EC4-955B-1EB5-05DBD205AE09}"/>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78472" y="6469080"/>
              <a:ext cx="1868284" cy="600964"/>
            </a:xfrm>
            <a:prstGeom prst="rect">
              <a:avLst/>
            </a:prstGeom>
          </p:spPr>
        </p:pic>
      </p:grpSp>
    </p:spTree>
    <p:custDataLst>
      <p:tags r:id="rId1"/>
    </p:custDataLst>
    <p:extLst>
      <p:ext uri="{BB962C8B-B14F-4D97-AF65-F5344CB8AC3E}">
        <p14:creationId xmlns:p14="http://schemas.microsoft.com/office/powerpoint/2010/main" val="6967801"/>
      </p:ext>
    </p:extLst>
  </p:cSld>
  <p:clrMapOvr>
    <a:masterClrMapping/>
  </p:clrMapOvr>
  <p:extLst>
    <p:ext uri="{DCECCB84-F9BA-43D5-87BE-67443E8EF086}">
      <p15:sldGuideLst xmlns:p15="http://schemas.microsoft.com/office/powerpoint/2012/main">
        <p15:guide id="1" pos="296">
          <p15:clr>
            <a:srgbClr val="CCCCCC"/>
          </p15:clr>
        </p15:guide>
        <p15:guide id="2" pos="7568">
          <p15:clr>
            <a:srgbClr val="CCCCC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7956919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72967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hasCustomPrompt="1"/>
          </p:nvPr>
        </p:nvSpPr>
        <p:spPr>
          <a:xfrm>
            <a:off x="1157256" y="3597224"/>
            <a:ext cx="9762193" cy="640256"/>
          </a:xfrm>
        </p:spPr>
        <p:txBody>
          <a:bodyPr/>
          <a:lstStyle>
            <a:lvl1pPr marL="0" indent="0" algn="l">
              <a:lnSpc>
                <a:spcPct val="100000"/>
              </a:lnSpc>
              <a:spcBef>
                <a:spcPts val="0"/>
              </a:spcBef>
              <a:buNone/>
              <a:defRPr sz="2000">
                <a:solidFill>
                  <a:schemeClr val="bg2"/>
                </a:solidFill>
              </a:defRPr>
            </a:lvl1pPr>
            <a:lvl2pPr marL="448190" indent="0" algn="ctr">
              <a:buNone/>
              <a:defRPr sz="1960"/>
            </a:lvl2pPr>
            <a:lvl3pPr marL="896380" indent="0" algn="ctr">
              <a:buNone/>
              <a:defRPr sz="1764"/>
            </a:lvl3pPr>
            <a:lvl4pPr marL="1344570" indent="0" algn="ctr">
              <a:buNone/>
              <a:defRPr sz="1569"/>
            </a:lvl4pPr>
            <a:lvl5pPr marL="1792761" indent="0" algn="ctr">
              <a:buNone/>
              <a:defRPr sz="1569"/>
            </a:lvl5pPr>
            <a:lvl6pPr marL="2240951" indent="0" algn="ctr">
              <a:buNone/>
              <a:defRPr sz="1569"/>
            </a:lvl6pPr>
            <a:lvl7pPr marL="2689139" indent="0" algn="ctr">
              <a:buNone/>
              <a:defRPr sz="1569"/>
            </a:lvl7pPr>
            <a:lvl8pPr marL="3137328" indent="0" algn="ctr">
              <a:buNone/>
              <a:defRPr sz="1569"/>
            </a:lvl8pPr>
            <a:lvl9pPr marL="3585521" indent="0" algn="ctr">
              <a:buNone/>
              <a:defRPr sz="1569"/>
            </a:lvl9pPr>
          </a:lstStyle>
          <a:p>
            <a:r>
              <a:rPr lang="en-US"/>
              <a:t>Click to add subtitle/contacts/date</a:t>
            </a:r>
          </a:p>
        </p:txBody>
      </p:sp>
      <p:sp>
        <p:nvSpPr>
          <p:cNvPr id="2" name="Title"/>
          <p:cNvSpPr>
            <a:spLocks noGrp="1"/>
          </p:cNvSpPr>
          <p:nvPr>
            <p:ph type="ctrTitle" hasCustomPrompt="1"/>
          </p:nvPr>
        </p:nvSpPr>
        <p:spPr>
          <a:xfrm>
            <a:off x="1157256" y="1305785"/>
            <a:ext cx="9762193" cy="2198772"/>
          </a:xfrm>
          <a:prstGeom prst="rect">
            <a:avLst/>
          </a:prstGeom>
        </p:spPr>
        <p:txBody>
          <a:bodyPr anchor="b"/>
          <a:lstStyle>
            <a:lvl1pPr algn="l">
              <a:spcBef>
                <a:spcPts val="0"/>
              </a:spcBef>
              <a:defRPr sz="4800" b="0" cap="all" baseline="0">
                <a:solidFill>
                  <a:schemeClr val="bg2"/>
                </a:solidFill>
              </a:defRPr>
            </a:lvl1pPr>
          </a:lstStyle>
          <a:p>
            <a:r>
              <a:rPr lang="en-US"/>
              <a:t>Click to add title</a:t>
            </a:r>
          </a:p>
        </p:txBody>
      </p:sp>
      <p:cxnSp>
        <p:nvCxnSpPr>
          <p:cNvPr id="12" name="Blue horizontal line"/>
          <p:cNvCxnSpPr/>
          <p:nvPr userDrawn="1"/>
        </p:nvCxnSpPr>
        <p:spPr>
          <a:xfrm>
            <a:off x="1165419" y="3510904"/>
            <a:ext cx="9765683"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Bridgespa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8048" y="369094"/>
            <a:ext cx="2220045" cy="851360"/>
          </a:xfrm>
          <a:prstGeom prst="rect">
            <a:avLst/>
          </a:prstGeom>
        </p:spPr>
      </p:pic>
      <p:pic>
        <p:nvPicPr>
          <p:cNvPr id="21" name="Blue wav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237480"/>
            <a:ext cx="12211589" cy="2620520"/>
          </a:xfrm>
          <a:prstGeom prst="rect">
            <a:avLst/>
          </a:prstGeom>
        </p:spPr>
      </p:pic>
    </p:spTree>
    <p:custDataLst>
      <p:tags r:id="rId1"/>
    </p:custDataLst>
    <p:extLst>
      <p:ext uri="{BB962C8B-B14F-4D97-AF65-F5344CB8AC3E}">
        <p14:creationId xmlns:p14="http://schemas.microsoft.com/office/powerpoint/2010/main" val="8816550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482679" y="6"/>
            <a:ext cx="11522075" cy="876687"/>
          </a:xfrm>
          <a:prstGeom prst="rect">
            <a:avLst/>
          </a:prstGeom>
        </p:spPr>
        <p:txBody>
          <a:bodyPr/>
          <a:lstStyle/>
          <a:p>
            <a:r>
              <a:rPr lang="en-US"/>
              <a:t>Click to edit Master title style</a:t>
            </a:r>
          </a:p>
        </p:txBody>
      </p:sp>
      <p:sp>
        <p:nvSpPr>
          <p:cNvPr id="6" name="btfpLayoutConfig" hidden="1"/>
          <p:cNvSpPr txBox="1"/>
          <p:nvPr userDrawn="1"/>
        </p:nvSpPr>
        <p:spPr bwMode="gray">
          <a:xfrm>
            <a:off x="15913" y="11701"/>
            <a:ext cx="11139696" cy="87437"/>
          </a:xfrm>
          <a:prstGeom prst="rect">
            <a:avLst/>
          </a:prstGeom>
          <a:noFill/>
        </p:spPr>
        <p:txBody>
          <a:bodyPr vert="horz" wrap="square" lIns="33167" tIns="33167" rIns="33167" bIns="33167" rtlCol="0">
            <a:spAutoFit/>
          </a:bodyPr>
          <a:lstStyle/>
          <a:p>
            <a:pPr marL="0" indent="0">
              <a:buNone/>
            </a:pPr>
            <a:r>
              <a:rPr lang="en-US" sz="133">
                <a:solidFill>
                  <a:srgbClr val="FFFFFF">
                    <a:alpha val="0"/>
                  </a:srgbClr>
                </a:solidFill>
              </a:rPr>
              <a:t>overall_0_131733708841261106 columns_1_131733708841261106 </a:t>
            </a:r>
            <a:endParaRPr lang="en-US" sz="133" err="1">
              <a:solidFill>
                <a:srgbClr val="FFFFFF">
                  <a:alpha val="0"/>
                </a:srgbClr>
              </a:solidFill>
            </a:endParaRPr>
          </a:p>
        </p:txBody>
      </p:sp>
    </p:spTree>
    <p:custDataLst>
      <p:tags r:id="rId1"/>
    </p:custDataLst>
    <p:extLst>
      <p:ext uri="{BB962C8B-B14F-4D97-AF65-F5344CB8AC3E}">
        <p14:creationId xmlns:p14="http://schemas.microsoft.com/office/powerpoint/2010/main" val="341761569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Right Pic, Left Text &amp; Title">
    <p:spTree>
      <p:nvGrpSpPr>
        <p:cNvPr id="1" name=""/>
        <p:cNvGrpSpPr/>
        <p:nvPr/>
      </p:nvGrpSpPr>
      <p:grpSpPr>
        <a:xfrm>
          <a:off x="0" y="0"/>
          <a:ext cx="0" cy="0"/>
          <a:chOff x="0" y="0"/>
          <a:chExt cx="0" cy="0"/>
        </a:xfrm>
      </p:grpSpPr>
      <p:sp>
        <p:nvSpPr>
          <p:cNvPr id="2" name="Title 1"/>
          <p:cNvSpPr>
            <a:spLocks noGrp="1"/>
          </p:cNvSpPr>
          <p:nvPr>
            <p:ph type="title"/>
          </p:nvPr>
        </p:nvSpPr>
        <p:spPr>
          <a:xfrm>
            <a:off x="481235" y="0"/>
            <a:ext cx="5522743" cy="876139"/>
          </a:xfrm>
        </p:spPr>
        <p:txBody>
          <a:bodyPr/>
          <a:lstStyle/>
          <a:p>
            <a:r>
              <a:rPr lang="en-US"/>
              <a:t>Click to edit Master title style</a:t>
            </a:r>
            <a:endParaRPr lang="en-CA"/>
          </a:p>
        </p:txBody>
      </p:sp>
      <p:cxnSp>
        <p:nvCxnSpPr>
          <p:cNvPr id="6" name="Blue horizontal line"/>
          <p:cNvCxnSpPr/>
          <p:nvPr/>
        </p:nvCxnSpPr>
        <p:spPr>
          <a:xfrm>
            <a:off x="478167" y="831472"/>
            <a:ext cx="5522743"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icture Placeholder 5"/>
          <p:cNvSpPr>
            <a:spLocks noGrp="1"/>
          </p:cNvSpPr>
          <p:nvPr>
            <p:ph type="pic" sz="quarter" idx="10"/>
          </p:nvPr>
        </p:nvSpPr>
        <p:spPr>
          <a:xfrm>
            <a:off x="6096360" y="-256"/>
            <a:ext cx="6095641" cy="6858000"/>
          </a:xfrm>
        </p:spPr>
        <p:txBody>
          <a:bodyPr/>
          <a:lstStyle/>
          <a:p>
            <a:r>
              <a:rPr lang="en-US"/>
              <a:t>Click icon to add picture</a:t>
            </a:r>
          </a:p>
        </p:txBody>
      </p:sp>
      <p:pic>
        <p:nvPicPr>
          <p:cNvPr id="9" name="Blue vertical lin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spTree>
    <p:custDataLst>
      <p:tags r:id="rId1"/>
    </p:custDataLst>
    <p:extLst>
      <p:ext uri="{BB962C8B-B14F-4D97-AF65-F5344CB8AC3E}">
        <p14:creationId xmlns:p14="http://schemas.microsoft.com/office/powerpoint/2010/main" val="2733976416"/>
      </p:ext>
    </p:extLst>
  </p:cSld>
  <p:clrMapOvr>
    <a:masterClrMapping/>
  </p:clrMapOvr>
  <p:extLst>
    <p:ext uri="{DCECCB84-F9BA-43D5-87BE-67443E8EF086}">
      <p15:sldGuideLst xmlns:p15="http://schemas.microsoft.com/office/powerpoint/2012/main">
        <p15:guide id="1" pos="296">
          <p15:clr>
            <a:srgbClr val="CCCCCC"/>
          </p15:clr>
        </p15:guide>
        <p15:guide id="2" pos="7568">
          <p15:clr>
            <a:srgbClr val="CCCCCC"/>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Right Pic, Left Text">
    <p:spTree>
      <p:nvGrpSpPr>
        <p:cNvPr id="1" name=""/>
        <p:cNvGrpSpPr/>
        <p:nvPr/>
      </p:nvGrpSpPr>
      <p:grpSpPr>
        <a:xfrm>
          <a:off x="0" y="0"/>
          <a:ext cx="0" cy="0"/>
          <a:chOff x="0" y="0"/>
          <a:chExt cx="0" cy="0"/>
        </a:xfrm>
      </p:grpSpPr>
      <p:sp>
        <p:nvSpPr>
          <p:cNvPr id="11" name="Picture Placeholder 5"/>
          <p:cNvSpPr>
            <a:spLocks noGrp="1"/>
          </p:cNvSpPr>
          <p:nvPr>
            <p:ph type="pic" sz="quarter" idx="10"/>
          </p:nvPr>
        </p:nvSpPr>
        <p:spPr>
          <a:xfrm>
            <a:off x="6096360" y="-256"/>
            <a:ext cx="6095641" cy="6858000"/>
          </a:xfrm>
        </p:spPr>
        <p:txBody>
          <a:bodyPr/>
          <a:lstStyle/>
          <a:p>
            <a:r>
              <a:rPr lang="en-US"/>
              <a:t>Click icon to add picture</a:t>
            </a:r>
          </a:p>
        </p:txBody>
      </p:sp>
      <p:pic>
        <p:nvPicPr>
          <p:cNvPr id="7" name="Blue vertical lin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spTree>
    <p:custDataLst>
      <p:tags r:id="rId1"/>
    </p:custDataLst>
    <p:extLst>
      <p:ext uri="{BB962C8B-B14F-4D97-AF65-F5344CB8AC3E}">
        <p14:creationId xmlns:p14="http://schemas.microsoft.com/office/powerpoint/2010/main" val="3963744230"/>
      </p:ext>
    </p:extLst>
  </p:cSld>
  <p:clrMapOvr>
    <a:masterClrMapping/>
  </p:clrMapOvr>
  <p:extLst>
    <p:ext uri="{DCECCB84-F9BA-43D5-87BE-67443E8EF086}">
      <p15:sldGuideLst xmlns:p15="http://schemas.microsoft.com/office/powerpoint/2012/main">
        <p15:guide id="1" pos="296">
          <p15:clr>
            <a:srgbClr val="CCCCCC"/>
          </p15:clr>
        </p15:guide>
        <p15:guide id="2" pos="7568">
          <p15:clr>
            <a:srgbClr val="CCCCCC"/>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Left Pic, Right Text &amp; Title">
    <p:spTree>
      <p:nvGrpSpPr>
        <p:cNvPr id="1" name=""/>
        <p:cNvGrpSpPr/>
        <p:nvPr/>
      </p:nvGrpSpPr>
      <p:grpSpPr>
        <a:xfrm>
          <a:off x="0" y="0"/>
          <a:ext cx="0" cy="0"/>
          <a:chOff x="0" y="0"/>
          <a:chExt cx="0" cy="0"/>
        </a:xfrm>
      </p:grpSpPr>
      <p:sp>
        <p:nvSpPr>
          <p:cNvPr id="5" name="Picture Placeholder 5"/>
          <p:cNvSpPr>
            <a:spLocks noGrp="1"/>
          </p:cNvSpPr>
          <p:nvPr>
            <p:ph type="pic" sz="quarter" idx="10"/>
          </p:nvPr>
        </p:nvSpPr>
        <p:spPr>
          <a:xfrm>
            <a:off x="301720" y="2"/>
            <a:ext cx="5862245" cy="6857999"/>
          </a:xfrm>
        </p:spPr>
        <p:txBody>
          <a:bodyPr/>
          <a:lstStyle/>
          <a:p>
            <a:r>
              <a:rPr lang="en-US"/>
              <a:t>Click icon to add picture</a:t>
            </a:r>
          </a:p>
        </p:txBody>
      </p:sp>
      <p:sp>
        <p:nvSpPr>
          <p:cNvPr id="6" name="Title 1"/>
          <p:cNvSpPr>
            <a:spLocks noGrp="1"/>
          </p:cNvSpPr>
          <p:nvPr>
            <p:ph type="title"/>
          </p:nvPr>
        </p:nvSpPr>
        <p:spPr>
          <a:xfrm>
            <a:off x="6450839" y="0"/>
            <a:ext cx="5522743" cy="876139"/>
          </a:xfrm>
        </p:spPr>
        <p:txBody>
          <a:bodyPr/>
          <a:lstStyle/>
          <a:p>
            <a:r>
              <a:rPr lang="en-US"/>
              <a:t>Click to edit Master title style</a:t>
            </a:r>
            <a:endParaRPr lang="en-CA"/>
          </a:p>
        </p:txBody>
      </p:sp>
      <p:cxnSp>
        <p:nvCxnSpPr>
          <p:cNvPr id="7" name="Blue horizontal line"/>
          <p:cNvCxnSpPr/>
          <p:nvPr/>
        </p:nvCxnSpPr>
        <p:spPr>
          <a:xfrm>
            <a:off x="6450838" y="831472"/>
            <a:ext cx="5522743"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Blue vertical lin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spTree>
    <p:custDataLst>
      <p:tags r:id="rId1"/>
    </p:custDataLst>
    <p:extLst>
      <p:ext uri="{BB962C8B-B14F-4D97-AF65-F5344CB8AC3E}">
        <p14:creationId xmlns:p14="http://schemas.microsoft.com/office/powerpoint/2010/main" val="2703594251"/>
      </p:ext>
    </p:extLst>
  </p:cSld>
  <p:clrMapOvr>
    <a:masterClrMapping/>
  </p:clrMapOvr>
  <p:extLst>
    <p:ext uri="{DCECCB84-F9BA-43D5-87BE-67443E8EF086}">
      <p15:sldGuideLst xmlns:p15="http://schemas.microsoft.com/office/powerpoint/2012/main">
        <p15:guide id="1" pos="296">
          <p15:clr>
            <a:srgbClr val="CCCCCC"/>
          </p15:clr>
        </p15:guide>
        <p15:guide id="2" pos="7568">
          <p15:clr>
            <a:srgbClr val="CCCCC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custDataLst>
              <p:tags r:id="rId2"/>
            </p:custDataLst>
          </p:nvPr>
        </p:nvSpPr>
        <p:spPr>
          <a:xfrm>
            <a:off x="482679" y="6"/>
            <a:ext cx="11522075" cy="876687"/>
          </a:xfrm>
          <a:prstGeom prst="rect">
            <a:avLst/>
          </a:prstGeom>
        </p:spPr>
        <p:txBody>
          <a:bodyPr/>
          <a:lstStyle/>
          <a:p>
            <a:r>
              <a:rPr lang="en-US"/>
              <a:t>Click to edit Master title style</a:t>
            </a:r>
          </a:p>
        </p:txBody>
      </p:sp>
      <p:sp>
        <p:nvSpPr>
          <p:cNvPr id="6" name="btfpLayoutConfig" hidden="1"/>
          <p:cNvSpPr txBox="1"/>
          <p:nvPr userDrawn="1">
            <p:custDataLst>
              <p:tags r:id="rId3"/>
            </p:custDataLst>
          </p:nvPr>
        </p:nvSpPr>
        <p:spPr bwMode="gray">
          <a:xfrm>
            <a:off x="15913" y="11701"/>
            <a:ext cx="11139696" cy="87437"/>
          </a:xfrm>
          <a:prstGeom prst="rect">
            <a:avLst/>
          </a:prstGeom>
          <a:noFill/>
        </p:spPr>
        <p:txBody>
          <a:bodyPr vert="horz" wrap="square" lIns="33167" tIns="33167" rIns="33167" bIns="33167" rtlCol="0">
            <a:spAutoFit/>
          </a:bodyPr>
          <a:lstStyle/>
          <a:p>
            <a:pPr marL="0" indent="0">
              <a:buNone/>
            </a:pPr>
            <a:r>
              <a:rPr lang="en-US" sz="133">
                <a:solidFill>
                  <a:srgbClr val="FFFFFF">
                    <a:alpha val="0"/>
                  </a:srgbClr>
                </a:solidFill>
              </a:rPr>
              <a:t>overall_0_131733708841261106 columns_1_131733708841261106 </a:t>
            </a:r>
          </a:p>
        </p:txBody>
      </p:sp>
      <p:grpSp>
        <p:nvGrpSpPr>
          <p:cNvPr id="7" name="Group 6">
            <a:extLst>
              <a:ext uri="{FF2B5EF4-FFF2-40B4-BE49-F238E27FC236}">
                <a16:creationId xmlns:a16="http://schemas.microsoft.com/office/drawing/2014/main" id="{6C7E9376-C31B-9955-1AD4-6F2367BF496F}"/>
              </a:ext>
            </a:extLst>
          </p:cNvPr>
          <p:cNvGrpSpPr/>
          <p:nvPr userDrawn="1">
            <p:custDataLst>
              <p:tags r:id="rId4"/>
            </p:custDataLst>
          </p:nvPr>
        </p:nvGrpSpPr>
        <p:grpSpPr>
          <a:xfrm>
            <a:off x="482679" y="5876585"/>
            <a:ext cx="11522075" cy="726861"/>
            <a:chOff x="482679" y="5876585"/>
            <a:chExt cx="11522075" cy="726861"/>
          </a:xfrm>
        </p:grpSpPr>
        <p:pic>
          <p:nvPicPr>
            <p:cNvPr id="4" name="Picture 3"/>
            <p:cNvPicPr>
              <a:picLocks noChangeAspect="1"/>
            </p:cNvPicPr>
            <p:nvPr userDrawn="1">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9763477" y="5876585"/>
              <a:ext cx="2241277" cy="726861"/>
            </a:xfrm>
            <a:prstGeom prst="rect">
              <a:avLst/>
            </a:prstGeom>
          </p:spPr>
        </p:pic>
        <p:sp>
          <p:nvSpPr>
            <p:cNvPr id="5" name="TextBox 4"/>
            <p:cNvSpPr txBox="1"/>
            <p:nvPr userDrawn="1">
              <p:custDataLst>
                <p:tags r:id="rId7"/>
              </p:custDataLst>
            </p:nvPr>
          </p:nvSpPr>
          <p:spPr bwMode="gray">
            <a:xfrm>
              <a:off x="482679" y="6284522"/>
              <a:ext cx="1916349" cy="318924"/>
            </a:xfrm>
            <a:prstGeom prst="rect">
              <a:avLst/>
            </a:prstGeom>
            <a:noFill/>
          </p:spPr>
          <p:txBody>
            <a:bodyPr wrap="square" lIns="36000" tIns="36000" rIns="36000" bIns="36000" rtlCol="0">
              <a:spAutoFit/>
            </a:bodyPr>
            <a:lstStyle/>
            <a:p>
              <a:pPr marL="0" indent="0" algn="l">
                <a:spcBef>
                  <a:spcPts val="1200"/>
                </a:spcBef>
                <a:buNone/>
              </a:pPr>
              <a:r>
                <a:rPr lang="en-US" sz="1600">
                  <a:solidFill>
                    <a:srgbClr val="A5A6A9"/>
                  </a:solidFill>
                </a:rPr>
                <a:t>@BridgespanGroup</a:t>
              </a:r>
            </a:p>
          </p:txBody>
        </p:sp>
      </p:grpSp>
      <p:sp>
        <p:nvSpPr>
          <p:cNvPr id="3" name="Rectangle 2">
            <a:extLst>
              <a:ext uri="{FF2B5EF4-FFF2-40B4-BE49-F238E27FC236}">
                <a16:creationId xmlns:a16="http://schemas.microsoft.com/office/drawing/2014/main" id="{DAD47EE4-9AB6-4276-BB39-9919E9B07B28}"/>
              </a:ext>
            </a:extLst>
          </p:cNvPr>
          <p:cNvSpPr/>
          <p:nvPr userDrawn="1">
            <p:custDataLst>
              <p:tags r:id="rId5"/>
            </p:custDataLst>
          </p:nvPr>
        </p:nvSpPr>
        <p:spPr bwMode="gray">
          <a:xfrm>
            <a:off x="11718235" y="6718852"/>
            <a:ext cx="286519" cy="139142"/>
          </a:xfrm>
          <a:prstGeom prst="rect">
            <a:avLst/>
          </a:prstGeom>
          <a:solidFill>
            <a:srgbClr val="FFFFFF"/>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rgbClr val="464547"/>
              </a:solidFill>
            </a:endParaRPr>
          </a:p>
        </p:txBody>
      </p:sp>
    </p:spTree>
    <p:custDataLst>
      <p:tags r:id="rId1"/>
    </p:custDataLst>
    <p:extLst>
      <p:ext uri="{BB962C8B-B14F-4D97-AF65-F5344CB8AC3E}">
        <p14:creationId xmlns:p14="http://schemas.microsoft.com/office/powerpoint/2010/main" val="604292435"/>
      </p:ext>
    </p:extLst>
  </p:cSld>
  <p:clrMapOvr>
    <a:masterClrMapping/>
  </p:clrMapOvr>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Left Pic, Right Text">
    <p:spTree>
      <p:nvGrpSpPr>
        <p:cNvPr id="1" name=""/>
        <p:cNvGrpSpPr/>
        <p:nvPr/>
      </p:nvGrpSpPr>
      <p:grpSpPr>
        <a:xfrm>
          <a:off x="0" y="0"/>
          <a:ext cx="0" cy="0"/>
          <a:chOff x="0" y="0"/>
          <a:chExt cx="0" cy="0"/>
        </a:xfrm>
      </p:grpSpPr>
      <p:sp>
        <p:nvSpPr>
          <p:cNvPr id="5" name="Picture Placeholder 5"/>
          <p:cNvSpPr>
            <a:spLocks noGrp="1"/>
          </p:cNvSpPr>
          <p:nvPr>
            <p:ph type="pic" sz="quarter" idx="10"/>
          </p:nvPr>
        </p:nvSpPr>
        <p:spPr>
          <a:xfrm>
            <a:off x="301720" y="2"/>
            <a:ext cx="5862245" cy="6857999"/>
          </a:xfrm>
        </p:spPr>
        <p:txBody>
          <a:bodyPr/>
          <a:lstStyle/>
          <a:p>
            <a:r>
              <a:rPr lang="en-US"/>
              <a:t>Click icon to add picture</a:t>
            </a:r>
          </a:p>
        </p:txBody>
      </p:sp>
      <p:pic>
        <p:nvPicPr>
          <p:cNvPr id="8" name="Blue vertical lin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spTree>
    <p:custDataLst>
      <p:tags r:id="rId1"/>
    </p:custDataLst>
    <p:extLst>
      <p:ext uri="{BB962C8B-B14F-4D97-AF65-F5344CB8AC3E}">
        <p14:creationId xmlns:p14="http://schemas.microsoft.com/office/powerpoint/2010/main" val="313078171"/>
      </p:ext>
    </p:extLst>
  </p:cSld>
  <p:clrMapOvr>
    <a:masterClrMapping/>
  </p:clrMapOvr>
  <p:extLst>
    <p:ext uri="{DCECCB84-F9BA-43D5-87BE-67443E8EF086}">
      <p15:sldGuideLst xmlns:p15="http://schemas.microsoft.com/office/powerpoint/2012/main">
        <p15:guide id="1" pos="296">
          <p15:clr>
            <a:srgbClr val="CCCCCC"/>
          </p15:clr>
        </p15:guide>
        <p15:guide id="2" pos="7568">
          <p15:clr>
            <a:srgbClr val="CCCCCC"/>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ast Page Logo">
    <p:spTree>
      <p:nvGrpSpPr>
        <p:cNvPr id="1" name=""/>
        <p:cNvGrpSpPr/>
        <p:nvPr/>
      </p:nvGrpSpPr>
      <p:grpSpPr>
        <a:xfrm>
          <a:off x="0" y="0"/>
          <a:ext cx="0" cy="0"/>
          <a:chOff x="0" y="0"/>
          <a:chExt cx="0" cy="0"/>
        </a:xfrm>
      </p:grpSpPr>
      <p:sp>
        <p:nvSpPr>
          <p:cNvPr id="2" name="btfpLayoutConfig" hidden="1"/>
          <p:cNvSpPr txBox="1"/>
          <p:nvPr userDrawn="1"/>
        </p:nvSpPr>
        <p:spPr bwMode="gray">
          <a:xfrm>
            <a:off x="15913" y="11701"/>
            <a:ext cx="11139696" cy="87437"/>
          </a:xfrm>
          <a:prstGeom prst="rect">
            <a:avLst/>
          </a:prstGeom>
          <a:noFill/>
        </p:spPr>
        <p:txBody>
          <a:bodyPr vert="horz" wrap="square" lIns="33167" tIns="33167" rIns="33167" bIns="33167" rtlCol="0">
            <a:spAutoFit/>
          </a:bodyPr>
          <a:lstStyle/>
          <a:p>
            <a:pPr marL="0" indent="0">
              <a:buNone/>
            </a:pPr>
            <a:r>
              <a:rPr lang="en-US" sz="133">
                <a:solidFill>
                  <a:srgbClr val="FFFFFF">
                    <a:alpha val="0"/>
                  </a:srgbClr>
                </a:solidFill>
              </a:rPr>
              <a:t>overall_0_131937908830644999 columns_1_131937908830644999 </a:t>
            </a:r>
            <a:endParaRPr lang="en-US" sz="133" err="1">
              <a:solidFill>
                <a:srgbClr val="FFFFFF">
                  <a:alpha val="0"/>
                </a:srgbClr>
              </a:solidFill>
            </a:endParaRPr>
          </a:p>
        </p:txBody>
      </p:sp>
      <p:pic>
        <p:nvPicPr>
          <p:cNvPr id="9"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12294" y="2423577"/>
            <a:ext cx="5967412" cy="2010847"/>
          </a:xfrm>
          <a:prstGeom prst="rect">
            <a:avLst/>
          </a:prstGeom>
        </p:spPr>
      </p:pic>
      <p:pic>
        <p:nvPicPr>
          <p:cNvPr id="14" name="Blue wav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
            <a:ext cx="1471522" cy="6858000"/>
          </a:xfrm>
          <a:prstGeom prst="rect">
            <a:avLst/>
          </a:prstGeom>
        </p:spPr>
      </p:pic>
    </p:spTree>
    <p:custDataLst>
      <p:tags r:id="rId1"/>
    </p:custDataLst>
    <p:extLst>
      <p:ext uri="{BB962C8B-B14F-4D97-AF65-F5344CB8AC3E}">
        <p14:creationId xmlns:p14="http://schemas.microsoft.com/office/powerpoint/2010/main" val="2574407426"/>
      </p:ext>
    </p:extLst>
  </p:cSld>
  <p:clrMapOvr>
    <a:masterClrMapping/>
  </p:clrMapOvr>
  <p:extLst>
    <p:ext uri="{DCECCB84-F9BA-43D5-87BE-67443E8EF086}">
      <p15:sldGuideLst xmlns:p15="http://schemas.microsoft.com/office/powerpoint/2012/main">
        <p15:guide id="1" pos="296">
          <p15:clr>
            <a:srgbClr val="CCCCCC"/>
          </p15:clr>
        </p15:guide>
        <p15:guide id="2" pos="7568">
          <p15:clr>
            <a:srgbClr val="CCCCCC"/>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2 Layout">
    <p:spTree>
      <p:nvGrpSpPr>
        <p:cNvPr id="1" name=""/>
        <p:cNvGrpSpPr/>
        <p:nvPr/>
      </p:nvGrpSpPr>
      <p:grpSpPr>
        <a:xfrm>
          <a:off x="0" y="0"/>
          <a:ext cx="0" cy="0"/>
          <a:chOff x="0" y="0"/>
          <a:chExt cx="0" cy="0"/>
        </a:xfrm>
      </p:grpSpPr>
      <p:sp>
        <p:nvSpPr>
          <p:cNvPr id="2" name="Title 1"/>
          <p:cNvSpPr>
            <a:spLocks noGrp="1"/>
          </p:cNvSpPr>
          <p:nvPr>
            <p:ph type="title"/>
          </p:nvPr>
        </p:nvSpPr>
        <p:spPr>
          <a:xfrm>
            <a:off x="767684" y="1103597"/>
            <a:ext cx="6496671" cy="3462435"/>
          </a:xfrm>
        </p:spPr>
        <p:txBody>
          <a:bodyPr anchor="t" anchorCtr="0"/>
          <a:lstStyle>
            <a:lvl1pPr algn="r">
              <a:defRPr sz="4800" cap="all" baseline="0"/>
            </a:lvl1pPr>
          </a:lstStyle>
          <a:p>
            <a:r>
              <a:rPr lang="en-US"/>
              <a:t>Click to edit Master title style</a:t>
            </a:r>
            <a:endParaRPr lang="en-CA"/>
          </a:p>
        </p:txBody>
      </p:sp>
      <p:sp>
        <p:nvSpPr>
          <p:cNvPr id="5" name="Subtitle 2"/>
          <p:cNvSpPr>
            <a:spLocks noGrp="1"/>
          </p:cNvSpPr>
          <p:nvPr>
            <p:ph type="subTitle" idx="1"/>
          </p:nvPr>
        </p:nvSpPr>
        <p:spPr>
          <a:xfrm>
            <a:off x="7802880" y="3462434"/>
            <a:ext cx="4136328" cy="1103599"/>
          </a:xfrm>
          <a:prstGeom prst="rect">
            <a:avLst/>
          </a:prstGeom>
        </p:spPr>
        <p:txBody>
          <a:bodyPr lIns="0" rIns="45720" anchor="b" anchorCtr="0">
            <a:noAutofit/>
          </a:bodyPr>
          <a:lstStyle>
            <a:lvl1pPr marL="0" indent="0" algn="l">
              <a:buNone/>
              <a:defRPr sz="2000">
                <a:solidFill>
                  <a:schemeClr val="bg2"/>
                </a:solidFill>
              </a:defRPr>
            </a:lvl1pPr>
            <a:lvl2pPr marL="452057" indent="0" algn="ctr">
              <a:buNone/>
              <a:defRPr>
                <a:solidFill>
                  <a:schemeClr val="tx1">
                    <a:tint val="75000"/>
                  </a:schemeClr>
                </a:solidFill>
              </a:defRPr>
            </a:lvl2pPr>
            <a:lvl3pPr marL="904113" indent="0" algn="ctr">
              <a:buNone/>
              <a:defRPr>
                <a:solidFill>
                  <a:schemeClr val="tx1">
                    <a:tint val="75000"/>
                  </a:schemeClr>
                </a:solidFill>
              </a:defRPr>
            </a:lvl3pPr>
            <a:lvl4pPr marL="1356170" indent="0" algn="ctr">
              <a:buNone/>
              <a:defRPr>
                <a:solidFill>
                  <a:schemeClr val="tx1">
                    <a:tint val="75000"/>
                  </a:schemeClr>
                </a:solidFill>
              </a:defRPr>
            </a:lvl4pPr>
            <a:lvl5pPr marL="1808227" indent="0" algn="ctr">
              <a:buNone/>
              <a:defRPr>
                <a:solidFill>
                  <a:schemeClr val="tx1">
                    <a:tint val="75000"/>
                  </a:schemeClr>
                </a:solidFill>
              </a:defRPr>
            </a:lvl5pPr>
            <a:lvl6pPr marL="2260282" indent="0" algn="ctr">
              <a:buNone/>
              <a:defRPr>
                <a:solidFill>
                  <a:schemeClr val="tx1">
                    <a:tint val="75000"/>
                  </a:schemeClr>
                </a:solidFill>
              </a:defRPr>
            </a:lvl6pPr>
            <a:lvl7pPr marL="2712339" indent="0" algn="ctr">
              <a:buNone/>
              <a:defRPr>
                <a:solidFill>
                  <a:schemeClr val="tx1">
                    <a:tint val="75000"/>
                  </a:schemeClr>
                </a:solidFill>
              </a:defRPr>
            </a:lvl7pPr>
            <a:lvl8pPr marL="3164396" indent="0" algn="ctr">
              <a:buNone/>
              <a:defRPr>
                <a:solidFill>
                  <a:schemeClr val="tx1">
                    <a:tint val="75000"/>
                  </a:schemeClr>
                </a:solidFill>
              </a:defRPr>
            </a:lvl8pPr>
            <a:lvl9pPr marL="3616452" indent="0" algn="ctr">
              <a:buNone/>
              <a:defRPr>
                <a:solidFill>
                  <a:schemeClr val="tx1">
                    <a:tint val="75000"/>
                  </a:schemeClr>
                </a:solidFill>
              </a:defRPr>
            </a:lvl9pPr>
          </a:lstStyle>
          <a:p>
            <a:r>
              <a:rPr lang="en-US"/>
              <a:t>Click to edit Master subtitle style</a:t>
            </a:r>
          </a:p>
        </p:txBody>
      </p:sp>
      <p:cxnSp>
        <p:nvCxnSpPr>
          <p:cNvPr id="6" name="Blue vertical line"/>
          <p:cNvCxnSpPr/>
          <p:nvPr/>
        </p:nvCxnSpPr>
        <p:spPr>
          <a:xfrm>
            <a:off x="7527252" y="1150256"/>
            <a:ext cx="0" cy="3412968"/>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lue wav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
            <a:ext cx="1471522" cy="6858000"/>
          </a:xfrm>
          <a:prstGeom prst="rect">
            <a:avLst/>
          </a:prstGeom>
        </p:spPr>
      </p:pic>
      <p:pic>
        <p:nvPicPr>
          <p:cNvPr id="14" name="Bridgespa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70924" y="5943300"/>
            <a:ext cx="1868284" cy="716464"/>
          </a:xfrm>
          <a:prstGeom prst="rect">
            <a:avLst/>
          </a:prstGeom>
        </p:spPr>
      </p:pic>
    </p:spTree>
    <p:custDataLst>
      <p:tags r:id="rId1"/>
    </p:custDataLst>
    <p:extLst>
      <p:ext uri="{BB962C8B-B14F-4D97-AF65-F5344CB8AC3E}">
        <p14:creationId xmlns:p14="http://schemas.microsoft.com/office/powerpoint/2010/main" val="1491275104"/>
      </p:ext>
    </p:extLst>
  </p:cSld>
  <p:clrMapOvr>
    <a:masterClrMapping/>
  </p:clrMapOvr>
  <p:extLst>
    <p:ext uri="{DCECCB84-F9BA-43D5-87BE-67443E8EF086}">
      <p15:sldGuideLst xmlns:p15="http://schemas.microsoft.com/office/powerpoint/2012/main">
        <p15:guide id="1" pos="296">
          <p15:clr>
            <a:srgbClr val="CCCCCC"/>
          </p15:clr>
        </p15:guide>
        <p15:guide id="2" pos="7568">
          <p15:clr>
            <a:srgbClr val="CCCCCC"/>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btfpLayoutConfig" hidden="1"/>
          <p:cNvSpPr txBox="1"/>
          <p:nvPr userDrawn="1"/>
        </p:nvSpPr>
        <p:spPr bwMode="gray">
          <a:xfrm>
            <a:off x="12701" y="12700"/>
            <a:ext cx="518512" cy="91728"/>
          </a:xfrm>
          <a:prstGeom prst="rect">
            <a:avLst/>
          </a:prstGeom>
          <a:noFill/>
        </p:spPr>
        <p:txBody>
          <a:bodyPr vert="horz" wrap="none" lIns="35292" tIns="35292" rIns="35292" bIns="35292" rtlCol="0">
            <a:spAutoFit/>
          </a:bodyPr>
          <a:lstStyle/>
          <a:p>
            <a:pPr marL="0" indent="0">
              <a:buNone/>
            </a:pPr>
            <a:r>
              <a:rPr lang="en-US" sz="133">
                <a:solidFill>
                  <a:srgbClr val="FFFFFF">
                    <a:alpha val="0"/>
                  </a:srgbClr>
                </a:solidFill>
              </a:rPr>
              <a:t>overall_0_131690428734084882 columns_1_131690428734084882 </a:t>
            </a:r>
            <a:endParaRPr lang="en-US" sz="133" err="1">
              <a:solidFill>
                <a:srgbClr val="FFFFFF">
                  <a:alpha val="0"/>
                </a:srgbClr>
              </a:solidFill>
            </a:endParaRPr>
          </a:p>
        </p:txBody>
      </p:sp>
    </p:spTree>
    <p:custDataLst>
      <p:tags r:id="rId1"/>
    </p:custDataLst>
    <p:extLst>
      <p:ext uri="{BB962C8B-B14F-4D97-AF65-F5344CB8AC3E}">
        <p14:creationId xmlns:p14="http://schemas.microsoft.com/office/powerpoint/2010/main" val="2960393296"/>
      </p:ext>
    </p:extLst>
  </p:cSld>
  <p:clrMapOvr>
    <a:masterClrMapping/>
  </p:clrMapOvr>
  <p:extLst>
    <p:ext uri="{DCECCB84-F9BA-43D5-87BE-67443E8EF086}">
      <p15:sldGuideLst xmlns:p15="http://schemas.microsoft.com/office/powerpoint/2012/main">
        <p15:guide id="1" pos="296">
          <p15:clr>
            <a:srgbClr val="CCCCCC"/>
          </p15:clr>
        </p15:guide>
        <p15:guide id="2" pos="7568">
          <p15:clr>
            <a:srgbClr val="CCCCC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ight Pic, Left Text &amp; Title">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81235" y="0"/>
            <a:ext cx="5522743" cy="876139"/>
          </a:xfrm>
        </p:spPr>
        <p:txBody>
          <a:bodyPr/>
          <a:lstStyle/>
          <a:p>
            <a:r>
              <a:rPr lang="en-US"/>
              <a:t>Click to edit Master title style</a:t>
            </a:r>
            <a:endParaRPr lang="en-CA"/>
          </a:p>
        </p:txBody>
      </p:sp>
      <p:cxnSp>
        <p:nvCxnSpPr>
          <p:cNvPr id="6" name="Blue horizontal line"/>
          <p:cNvCxnSpPr/>
          <p:nvPr>
            <p:custDataLst>
              <p:tags r:id="rId3"/>
            </p:custDataLst>
          </p:nvPr>
        </p:nvCxnSpPr>
        <p:spPr>
          <a:xfrm>
            <a:off x="478167" y="831472"/>
            <a:ext cx="5522743"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icture Placeholder 5"/>
          <p:cNvSpPr>
            <a:spLocks noGrp="1"/>
          </p:cNvSpPr>
          <p:nvPr>
            <p:ph type="pic" sz="quarter" idx="10"/>
            <p:custDataLst>
              <p:tags r:id="rId4"/>
            </p:custDataLst>
          </p:nvPr>
        </p:nvSpPr>
        <p:spPr>
          <a:xfrm>
            <a:off x="6096360" y="-256"/>
            <a:ext cx="6095641" cy="6858000"/>
          </a:xfrm>
        </p:spPr>
        <p:txBody>
          <a:bodyPr/>
          <a:lstStyle/>
          <a:p>
            <a:r>
              <a:rPr lang="en-US"/>
              <a:t>Click icon to add picture</a:t>
            </a:r>
          </a:p>
        </p:txBody>
      </p:sp>
      <p:pic>
        <p:nvPicPr>
          <p:cNvPr id="9" name="Blue vertical line"/>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spTree>
    <p:custDataLst>
      <p:tags r:id="rId1"/>
    </p:custDataLst>
    <p:extLst>
      <p:ext uri="{BB962C8B-B14F-4D97-AF65-F5344CB8AC3E}">
        <p14:creationId xmlns:p14="http://schemas.microsoft.com/office/powerpoint/2010/main" val="2644893814"/>
      </p:ext>
    </p:extLst>
  </p:cSld>
  <p:clrMapOvr>
    <a:masterClrMapping/>
  </p:clrMapOvr>
  <p:transition/>
  <p:extLst>
    <p:ext uri="{DCECCB84-F9BA-43D5-87BE-67443E8EF086}">
      <p15:sldGuideLst xmlns:p15="http://schemas.microsoft.com/office/powerpoint/2012/main">
        <p15:guide id="1" pos="296" userDrawn="1">
          <p15:clr>
            <a:srgbClr val="CCCCCC"/>
          </p15:clr>
        </p15:guide>
        <p15:guide id="2" pos="7568" userDrawn="1">
          <p15:clr>
            <a:srgbClr val="CCCCC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Right Pic, Left Text">
    <p:spTree>
      <p:nvGrpSpPr>
        <p:cNvPr id="1" name=""/>
        <p:cNvGrpSpPr/>
        <p:nvPr/>
      </p:nvGrpSpPr>
      <p:grpSpPr>
        <a:xfrm>
          <a:off x="0" y="0"/>
          <a:ext cx="0" cy="0"/>
          <a:chOff x="0" y="0"/>
          <a:chExt cx="0" cy="0"/>
        </a:xfrm>
      </p:grpSpPr>
      <p:sp>
        <p:nvSpPr>
          <p:cNvPr id="11" name="Picture Placeholder 5"/>
          <p:cNvSpPr>
            <a:spLocks noGrp="1"/>
          </p:cNvSpPr>
          <p:nvPr>
            <p:ph type="pic" sz="quarter" idx="10"/>
            <p:custDataLst>
              <p:tags r:id="rId2"/>
            </p:custDataLst>
          </p:nvPr>
        </p:nvSpPr>
        <p:spPr>
          <a:xfrm>
            <a:off x="6096360" y="-256"/>
            <a:ext cx="6095641" cy="6858000"/>
          </a:xfrm>
        </p:spPr>
        <p:txBody>
          <a:bodyPr/>
          <a:lstStyle/>
          <a:p>
            <a:r>
              <a:rPr lang="en-US"/>
              <a:t>Click icon to add picture</a:t>
            </a:r>
          </a:p>
        </p:txBody>
      </p:sp>
      <p:pic>
        <p:nvPicPr>
          <p:cNvPr id="7" name="Blue vertical line"/>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spTree>
    <p:custDataLst>
      <p:tags r:id="rId1"/>
    </p:custDataLst>
    <p:extLst>
      <p:ext uri="{BB962C8B-B14F-4D97-AF65-F5344CB8AC3E}">
        <p14:creationId xmlns:p14="http://schemas.microsoft.com/office/powerpoint/2010/main" val="2478684865"/>
      </p:ext>
    </p:extLst>
  </p:cSld>
  <p:clrMapOvr>
    <a:masterClrMapping/>
  </p:clrMapOvr>
  <p:transition/>
  <p:extLst>
    <p:ext uri="{DCECCB84-F9BA-43D5-87BE-67443E8EF086}">
      <p15:sldGuideLst xmlns:p15="http://schemas.microsoft.com/office/powerpoint/2012/main">
        <p15:guide id="1" pos="296" userDrawn="1">
          <p15:clr>
            <a:srgbClr val="CCCCCC"/>
          </p15:clr>
        </p15:guide>
        <p15:guide id="2" pos="7568" userDrawn="1">
          <p15:clr>
            <a:srgbClr val="CCCCC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eft Pic, Right Text &amp; Title">
    <p:spTree>
      <p:nvGrpSpPr>
        <p:cNvPr id="1" name=""/>
        <p:cNvGrpSpPr/>
        <p:nvPr/>
      </p:nvGrpSpPr>
      <p:grpSpPr>
        <a:xfrm>
          <a:off x="0" y="0"/>
          <a:ext cx="0" cy="0"/>
          <a:chOff x="0" y="0"/>
          <a:chExt cx="0" cy="0"/>
        </a:xfrm>
      </p:grpSpPr>
      <p:sp>
        <p:nvSpPr>
          <p:cNvPr id="5" name="Picture Placeholder 5"/>
          <p:cNvSpPr>
            <a:spLocks noGrp="1"/>
          </p:cNvSpPr>
          <p:nvPr>
            <p:ph type="pic" sz="quarter" idx="10"/>
            <p:custDataLst>
              <p:tags r:id="rId2"/>
            </p:custDataLst>
          </p:nvPr>
        </p:nvSpPr>
        <p:spPr>
          <a:xfrm>
            <a:off x="301720" y="2"/>
            <a:ext cx="5862245" cy="6857999"/>
          </a:xfrm>
        </p:spPr>
        <p:txBody>
          <a:bodyPr/>
          <a:lstStyle/>
          <a:p>
            <a:r>
              <a:rPr lang="en-US"/>
              <a:t>Click icon to add picture</a:t>
            </a:r>
          </a:p>
        </p:txBody>
      </p:sp>
      <p:sp>
        <p:nvSpPr>
          <p:cNvPr id="6" name="Title 1"/>
          <p:cNvSpPr>
            <a:spLocks noGrp="1"/>
          </p:cNvSpPr>
          <p:nvPr>
            <p:ph type="title"/>
            <p:custDataLst>
              <p:tags r:id="rId3"/>
            </p:custDataLst>
          </p:nvPr>
        </p:nvSpPr>
        <p:spPr>
          <a:xfrm>
            <a:off x="6450839" y="0"/>
            <a:ext cx="5522743" cy="876139"/>
          </a:xfrm>
        </p:spPr>
        <p:txBody>
          <a:bodyPr/>
          <a:lstStyle/>
          <a:p>
            <a:r>
              <a:rPr lang="en-US"/>
              <a:t>Click to edit Master title style</a:t>
            </a:r>
            <a:endParaRPr lang="en-CA"/>
          </a:p>
        </p:txBody>
      </p:sp>
      <p:cxnSp>
        <p:nvCxnSpPr>
          <p:cNvPr id="7" name="Blue horizontal line"/>
          <p:cNvCxnSpPr/>
          <p:nvPr>
            <p:custDataLst>
              <p:tags r:id="rId4"/>
            </p:custDataLst>
          </p:nvPr>
        </p:nvCxnSpPr>
        <p:spPr>
          <a:xfrm>
            <a:off x="6450838" y="831472"/>
            <a:ext cx="5522743"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Blue vertical line"/>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spTree>
    <p:custDataLst>
      <p:tags r:id="rId1"/>
    </p:custDataLst>
    <p:extLst>
      <p:ext uri="{BB962C8B-B14F-4D97-AF65-F5344CB8AC3E}">
        <p14:creationId xmlns:p14="http://schemas.microsoft.com/office/powerpoint/2010/main" val="4069147257"/>
      </p:ext>
    </p:extLst>
  </p:cSld>
  <p:clrMapOvr>
    <a:masterClrMapping/>
  </p:clrMapOvr>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eft Pic, Right Text">
    <p:spTree>
      <p:nvGrpSpPr>
        <p:cNvPr id="1" name=""/>
        <p:cNvGrpSpPr/>
        <p:nvPr/>
      </p:nvGrpSpPr>
      <p:grpSpPr>
        <a:xfrm>
          <a:off x="0" y="0"/>
          <a:ext cx="0" cy="0"/>
          <a:chOff x="0" y="0"/>
          <a:chExt cx="0" cy="0"/>
        </a:xfrm>
      </p:grpSpPr>
      <p:sp>
        <p:nvSpPr>
          <p:cNvPr id="5" name="Picture Placeholder 5"/>
          <p:cNvSpPr>
            <a:spLocks noGrp="1"/>
          </p:cNvSpPr>
          <p:nvPr>
            <p:ph type="pic" sz="quarter" idx="10"/>
            <p:custDataLst>
              <p:tags r:id="rId2"/>
            </p:custDataLst>
          </p:nvPr>
        </p:nvSpPr>
        <p:spPr>
          <a:xfrm>
            <a:off x="301720" y="2"/>
            <a:ext cx="5862245" cy="6857999"/>
          </a:xfrm>
        </p:spPr>
        <p:txBody>
          <a:bodyPr/>
          <a:lstStyle/>
          <a:p>
            <a:r>
              <a:rPr lang="en-US"/>
              <a:t>Click icon to add picture</a:t>
            </a:r>
          </a:p>
        </p:txBody>
      </p:sp>
      <p:pic>
        <p:nvPicPr>
          <p:cNvPr id="8" name="Blue vertical line"/>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spTree>
    <p:custDataLst>
      <p:tags r:id="rId1"/>
    </p:custDataLst>
    <p:extLst>
      <p:ext uri="{BB962C8B-B14F-4D97-AF65-F5344CB8AC3E}">
        <p14:creationId xmlns:p14="http://schemas.microsoft.com/office/powerpoint/2010/main" val="3729969515"/>
      </p:ext>
    </p:extLst>
  </p:cSld>
  <p:clrMapOvr>
    <a:masterClrMapping/>
  </p:clrMapOvr>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st Page Logo">
    <p:spTree>
      <p:nvGrpSpPr>
        <p:cNvPr id="1" name=""/>
        <p:cNvGrpSpPr/>
        <p:nvPr/>
      </p:nvGrpSpPr>
      <p:grpSpPr>
        <a:xfrm>
          <a:off x="0" y="0"/>
          <a:ext cx="0" cy="0"/>
          <a:chOff x="0" y="0"/>
          <a:chExt cx="0" cy="0"/>
        </a:xfrm>
      </p:grpSpPr>
      <p:sp>
        <p:nvSpPr>
          <p:cNvPr id="2" name="btfpLayoutConfig" hidden="1"/>
          <p:cNvSpPr txBox="1"/>
          <p:nvPr userDrawn="1">
            <p:custDataLst>
              <p:tags r:id="rId2"/>
            </p:custDataLst>
          </p:nvPr>
        </p:nvSpPr>
        <p:spPr bwMode="gray">
          <a:xfrm>
            <a:off x="15913" y="11701"/>
            <a:ext cx="11139696" cy="87437"/>
          </a:xfrm>
          <a:prstGeom prst="rect">
            <a:avLst/>
          </a:prstGeom>
          <a:noFill/>
        </p:spPr>
        <p:txBody>
          <a:bodyPr vert="horz" wrap="square" lIns="33167" tIns="33167" rIns="33167" bIns="33167" rtlCol="0">
            <a:spAutoFit/>
          </a:bodyPr>
          <a:lstStyle/>
          <a:p>
            <a:pPr marL="0" indent="0">
              <a:buNone/>
            </a:pPr>
            <a:r>
              <a:rPr lang="en-US" sz="133">
                <a:solidFill>
                  <a:srgbClr val="FFFFFF">
                    <a:alpha val="0"/>
                  </a:srgbClr>
                </a:solidFill>
              </a:rPr>
              <a:t>overall_0_131937908830644999 columns_1_131937908830644999 </a:t>
            </a:r>
          </a:p>
        </p:txBody>
      </p:sp>
      <p:pic>
        <p:nvPicPr>
          <p:cNvPr id="9" name="Logo"/>
          <p:cNvPicPr>
            <a:picLocks noChangeAspect="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3112294" y="2423577"/>
            <a:ext cx="5967412" cy="2010847"/>
          </a:xfrm>
          <a:prstGeom prst="rect">
            <a:avLst/>
          </a:prstGeom>
        </p:spPr>
      </p:pic>
      <p:pic>
        <p:nvPicPr>
          <p:cNvPr id="14" name="Blue wave"/>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1" y="1"/>
            <a:ext cx="1471522" cy="6858000"/>
          </a:xfrm>
          <a:prstGeom prst="rect">
            <a:avLst/>
          </a:prstGeom>
        </p:spPr>
      </p:pic>
    </p:spTree>
    <p:custDataLst>
      <p:tags r:id="rId1"/>
    </p:custDataLst>
    <p:extLst>
      <p:ext uri="{BB962C8B-B14F-4D97-AF65-F5344CB8AC3E}">
        <p14:creationId xmlns:p14="http://schemas.microsoft.com/office/powerpoint/2010/main" val="3287323518"/>
      </p:ext>
    </p:extLst>
  </p:cSld>
  <p:clrMapOvr>
    <a:masterClrMapping/>
  </p:clrMapOvr>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2 Layou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7684" y="1103597"/>
            <a:ext cx="6496671" cy="3462435"/>
          </a:xfrm>
        </p:spPr>
        <p:txBody>
          <a:bodyPr anchor="t" anchorCtr="0"/>
          <a:lstStyle>
            <a:lvl1pPr algn="r">
              <a:defRPr sz="4800" cap="all" baseline="0"/>
            </a:lvl1pPr>
          </a:lstStyle>
          <a:p>
            <a:r>
              <a:rPr lang="en-US"/>
              <a:t>Click to edit Master title style</a:t>
            </a:r>
            <a:endParaRPr lang="en-CA"/>
          </a:p>
        </p:txBody>
      </p:sp>
      <p:sp>
        <p:nvSpPr>
          <p:cNvPr id="5" name="Subtitle 2"/>
          <p:cNvSpPr>
            <a:spLocks noGrp="1"/>
          </p:cNvSpPr>
          <p:nvPr>
            <p:ph type="subTitle" idx="1"/>
            <p:custDataLst>
              <p:tags r:id="rId3"/>
            </p:custDataLst>
          </p:nvPr>
        </p:nvSpPr>
        <p:spPr>
          <a:xfrm>
            <a:off x="7802880" y="3462434"/>
            <a:ext cx="4136328" cy="1103599"/>
          </a:xfrm>
          <a:prstGeom prst="rect">
            <a:avLst/>
          </a:prstGeom>
        </p:spPr>
        <p:txBody>
          <a:bodyPr lIns="0" rIns="45720" anchor="b" anchorCtr="0">
            <a:noAutofit/>
          </a:bodyPr>
          <a:lstStyle>
            <a:lvl1pPr marL="0" indent="0" algn="l">
              <a:buNone/>
              <a:defRPr sz="2000">
                <a:solidFill>
                  <a:schemeClr val="bg2"/>
                </a:solidFill>
              </a:defRPr>
            </a:lvl1pPr>
            <a:lvl2pPr marL="452057" indent="0" algn="ctr">
              <a:buNone/>
              <a:defRPr>
                <a:solidFill>
                  <a:schemeClr val="tx1">
                    <a:tint val="75000"/>
                  </a:schemeClr>
                </a:solidFill>
              </a:defRPr>
            </a:lvl2pPr>
            <a:lvl3pPr marL="904113" indent="0" algn="ctr">
              <a:buNone/>
              <a:defRPr>
                <a:solidFill>
                  <a:schemeClr val="tx1">
                    <a:tint val="75000"/>
                  </a:schemeClr>
                </a:solidFill>
              </a:defRPr>
            </a:lvl3pPr>
            <a:lvl4pPr marL="1356170" indent="0" algn="ctr">
              <a:buNone/>
              <a:defRPr>
                <a:solidFill>
                  <a:schemeClr val="tx1">
                    <a:tint val="75000"/>
                  </a:schemeClr>
                </a:solidFill>
              </a:defRPr>
            </a:lvl4pPr>
            <a:lvl5pPr marL="1808227" indent="0" algn="ctr">
              <a:buNone/>
              <a:defRPr>
                <a:solidFill>
                  <a:schemeClr val="tx1">
                    <a:tint val="75000"/>
                  </a:schemeClr>
                </a:solidFill>
              </a:defRPr>
            </a:lvl5pPr>
            <a:lvl6pPr marL="2260282" indent="0" algn="ctr">
              <a:buNone/>
              <a:defRPr>
                <a:solidFill>
                  <a:schemeClr val="tx1">
                    <a:tint val="75000"/>
                  </a:schemeClr>
                </a:solidFill>
              </a:defRPr>
            </a:lvl6pPr>
            <a:lvl7pPr marL="2712339" indent="0" algn="ctr">
              <a:buNone/>
              <a:defRPr>
                <a:solidFill>
                  <a:schemeClr val="tx1">
                    <a:tint val="75000"/>
                  </a:schemeClr>
                </a:solidFill>
              </a:defRPr>
            </a:lvl7pPr>
            <a:lvl8pPr marL="3164396" indent="0" algn="ctr">
              <a:buNone/>
              <a:defRPr>
                <a:solidFill>
                  <a:schemeClr val="tx1">
                    <a:tint val="75000"/>
                  </a:schemeClr>
                </a:solidFill>
              </a:defRPr>
            </a:lvl8pPr>
            <a:lvl9pPr marL="3616452" indent="0" algn="ctr">
              <a:buNone/>
              <a:defRPr>
                <a:solidFill>
                  <a:schemeClr val="tx1">
                    <a:tint val="75000"/>
                  </a:schemeClr>
                </a:solidFill>
              </a:defRPr>
            </a:lvl9pPr>
          </a:lstStyle>
          <a:p>
            <a:r>
              <a:rPr lang="en-US"/>
              <a:t>Click to edit Master subtitle style</a:t>
            </a:r>
          </a:p>
        </p:txBody>
      </p:sp>
      <p:cxnSp>
        <p:nvCxnSpPr>
          <p:cNvPr id="6" name="Blue vertical line"/>
          <p:cNvCxnSpPr/>
          <p:nvPr>
            <p:custDataLst>
              <p:tags r:id="rId4"/>
            </p:custDataLst>
          </p:nvPr>
        </p:nvCxnSpPr>
        <p:spPr>
          <a:xfrm flipH="1">
            <a:off x="7527252" y="1150256"/>
            <a:ext cx="0" cy="3412968"/>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lue wave"/>
          <p:cNvPicPr>
            <a:picLocks noChangeAspect="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 y="1"/>
            <a:ext cx="1471522" cy="6858000"/>
          </a:xfrm>
          <a:prstGeom prst="rect">
            <a:avLst/>
          </a:prstGeom>
        </p:spPr>
      </p:pic>
      <p:pic>
        <p:nvPicPr>
          <p:cNvPr id="14" name="Bridgespan logo"/>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10070924" y="5943300"/>
            <a:ext cx="1868284" cy="716464"/>
          </a:xfrm>
          <a:prstGeom prst="rect">
            <a:avLst/>
          </a:prstGeom>
        </p:spPr>
      </p:pic>
    </p:spTree>
    <p:custDataLst>
      <p:tags r:id="rId1"/>
    </p:custDataLst>
    <p:extLst>
      <p:ext uri="{BB962C8B-B14F-4D97-AF65-F5344CB8AC3E}">
        <p14:creationId xmlns:p14="http://schemas.microsoft.com/office/powerpoint/2010/main" val="3614967821"/>
      </p:ext>
    </p:extLst>
  </p:cSld>
  <p:clrMapOvr>
    <a:masterClrMapping/>
  </p:clrMapOvr>
  <p:transition/>
  <p:extLst>
    <p:ext uri="{DCECCB84-F9BA-43D5-87BE-67443E8EF086}">
      <p15:sldGuideLst xmlns:p15="http://schemas.microsoft.com/office/powerpoint/2012/main">
        <p15:guide id="1" pos="296" userDrawn="1">
          <p15:clr>
            <a:srgbClr val="CCCCCC"/>
          </p15:clr>
        </p15:guide>
        <p15:guide id="2" pos="7568" userDrawn="1">
          <p15:clr>
            <a:srgbClr val="CCCCC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3.xml"/><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tags" Target="../tags/tag11.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14.xml"/><Relationship Id="rId7" Type="http://schemas.openxmlformats.org/officeDocument/2006/relationships/image" Target="../media/image1.emf"/><Relationship Id="rId12"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oleObject" Target="../embeddings/oleObject2.bin"/><Relationship Id="rId11" Type="http://schemas.openxmlformats.org/officeDocument/2006/relationships/image" Target="../media/image11.png"/><Relationship Id="rId5" Type="http://schemas.openxmlformats.org/officeDocument/2006/relationships/tags" Target="../tags/tag63.xml"/><Relationship Id="rId10" Type="http://schemas.openxmlformats.org/officeDocument/2006/relationships/image" Target="../media/image10.png"/><Relationship Id="rId4" Type="http://schemas.openxmlformats.org/officeDocument/2006/relationships/theme" Target="../theme/theme2.xml"/><Relationship Id="rId9"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65.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ags" Target="../tags/tag64.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5" Type="http://schemas.openxmlformats.org/officeDocument/2006/relationships/image" Target="../media/image14.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oleObject" Target="../embeddings/oleObject4.bin"/><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ags" Target="../tags/tag7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7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9754BBA-1403-C639-F71B-D7AFC59F2CD9}"/>
              </a:ext>
            </a:extLst>
          </p:cNvPr>
          <p:cNvGraphicFramePr>
            <a:graphicFrameLocks noChangeAspect="1"/>
          </p:cNvGraphicFramePr>
          <p:nvPr userDrawn="1">
            <p:custDataLst>
              <p:tags r:id="rId14"/>
            </p:custDataLst>
            <p:extLst>
              <p:ext uri="{D42A27DB-BD31-4B8C-83A1-F6EECF244321}">
                <p14:modId xmlns:p14="http://schemas.microsoft.com/office/powerpoint/2010/main" val="2686836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84" imgH="486" progId="TCLayout.ActiveDocument.1">
                  <p:embed/>
                </p:oleObj>
              </mc:Choice>
              <mc:Fallback>
                <p:oleObj name="think-cell Slide" r:id="rId25" imgW="484" imgH="486" progId="TCLayout.ActiveDocument.1">
                  <p:embed/>
                  <p:pic>
                    <p:nvPicPr>
                      <p:cNvPr id="6" name="think-cell data - do not delete" hidden="1">
                        <a:extLst>
                          <a:ext uri="{FF2B5EF4-FFF2-40B4-BE49-F238E27FC236}">
                            <a16:creationId xmlns:a16="http://schemas.microsoft.com/office/drawing/2014/main" id="{59754BBA-1403-C639-F71B-D7AFC59F2CD9}"/>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custDataLst>
              <p:tags r:id="rId15"/>
            </p:custDataLst>
          </p:nvPr>
        </p:nvSpPr>
        <p:spPr bwMode="hidden">
          <a:xfrm>
            <a:off x="0" y="0"/>
            <a:ext cx="36000" cy="36000"/>
          </a:xfrm>
          <a:prstGeom prst="rect">
            <a:avLst/>
          </a:prstGeom>
          <a:noFill/>
        </p:spPr>
        <p:txBody>
          <a:bodyPr wrap="none" lIns="0" tIns="0" rIns="0" bIns="0" rtlCol="0">
            <a:noAutofit/>
          </a:bodyPr>
          <a:lstStyle/>
          <a:p>
            <a:pPr marL="0" indent="0">
              <a:buNone/>
            </a:pPr>
            <a:r>
              <a:rPr lang="en-US" sz="133">
                <a:solidFill>
                  <a:schemeClr val="bg1">
                    <a:alpha val="0"/>
                  </a:schemeClr>
                </a:solidFill>
              </a:rPr>
              <a:t>&lt;BTFP&gt;&lt;!-- BTFPCONFIGURATION:3C627466703E0D0A20203C212D2D20496E737472756374696F6E7320666F7220746865203C74656D706C6174653E207461673A202020202020202020202020202020204B656570202276657273696F6E2220616E6420227479706522206F7074696F6E7320756E6368616E6765642E2020202020202020202020202020202053657420226E616D6522206F7074696F6E20746F2074686520636C69656E74206E616D6520746861742073686F756C6420617070656172206F6E2074686520636C69656E7420636F6C6F722073656374696F6E2E2020202020202020202020202020202053657420227061676553697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2120204C6173742065646974656420627920547261636579204E65696C206F6E204D617920312C2032303139202D2D3E0D0A20203C74656D706C6174652076657273696F6E3D22322E332E342220747970653D22756E6272616E64656422206E616D653D224272696467657370616E20436F7265202831365F392922207061676553697A653D227769646573637265656E223E0D0A202020203C212D2D20496E737472756374696F6E7320666F72203C73657474696E67733E207461673A20202020202020202020202020202020496E2065616368207375622D74616720736574207468652068657820636F6465206F66207468652052474220636F6C6F7220796F75207769736820746F2075736520666F7220746865207374616E6461726420656C656D656E7473207768656E2074686579206172652063726561746564206F6E207468697320736C696465206D61737465722E202020202020202020202020202020204966207468652076616C7565206973206D697373696E67206F7220696E76616C69642C2064656661756C7420636F6C6F72732077696C6C20626520757365642E202D2D3E0D0A202020203C73657474696E67733E0D0A2020202020203C72756E6E696E674167656E64614261636B436F6C6F724C6566743E233034354239313C2F72756E6E696E674167656E64614261636B436F6C6F724C6566743E0D0A2020202020203C72756E6E696E674167656E64614261636B436F6C6F7252696768743E234430443144333C2F72756E6E696E674167656E64614261636B436F6C6F7252696768743E0D0A2020202020203C72756E6E696E674167656E646154657874436F6C6F724C6566743E234646464646463C2F72756E6E696E674167656E646154657874436F6C6F724C6566743E0D0A2020202020203C72756E6E696E674167656E646154657874436F6C6F7252696768743E233436343534373C2F72756E6E696E674167656E646154657874436F6C6F7252696768743E0D0A2020202020203C636F6C756D6E4865616465724C696E65436F6C6F723E233436343534373C2F636F6C756D6E4865616465724C696E65436F6C6F723E0D0A2020202020203C636F6C756D6E48656164657254657874436F6C6F723E233436343534373C2F636F6C756D6E48656164657254657874436F6C6F723E0D0A2020202020203C726F774865616465724C696E65436F6C6F723E233436343534373C2F726F774865616465724C696E65436F6C6F723E0D0A2020202020203C726F7748656164657254657874436F6C6F723E233436343534373C2F726F7748656164657254657874436F6C6F723E0D0A2020202020203C636F6E636C7573696F6E4172726F774C696E65436F6C6F723E234630383631333C2F636F6E636C7573696F6E4172726F774C696E65436F6C6F723E0D0A2020202020203C636F6E636C7573696F6E4172726F7754657874436F6C6F723E234630383631333C2F636F6E636C7573696F6E4172726F7754657874436F6C6F723E0D0A2020202020203C70657263656E74616765436972636C6546756C6C436972636C65436F6C6F723E234135413641393C2F70657263656E74616765436972636C6546756C6C436972636C65436F6C6F723E0D0A2020202020203C70657263656E74616765436972636C6554657874486967686C69676874436F6C6F723E233030343337413C2F70657263656E74616765436972636C6554657874486967686C69676874436F6C6F723E0D0A2020202020203C737461747573537469636B6572436F6C6F723E233436343534373C2F737461747573537469636B6572436F6C6F723E0D0A2020202020203C63616C6C6F75744261636B436F6C6F723E234646464646463C2F63616C6C6F75744261636B436F6C6F723E0D0A2020202020203C63616C6C6F7574546578744C696E65436F6C6F723E233030343337413C2F63616C6C6F7574546578744C696E65436F6C6F723E0D0A2020202020203C6E6F74657354657874436F6C6F723E233436343534373C2F6E6F74657354657874436F6C6F723E0D0A2020202020203C6E756D626572427562626C654261636B436F6C6F723E234646464646463C2F6E756D626572427562626C654261636B436F6C6F723E0D0A2020202020203C6E756D626572427562626C65546578744C696E65436F6C6F723E234630383631333C2F6E756D626572427562626C65546578744C696E65436F6C6F723E0D0A2020202020203C76616C7565436861696E546578744C696E65436F6C6F723E233030343337413C2F76616C7565436861696E546578744C696E65436F6C6F723E0D0A2020202020203C6167656E6461486967686C69676874436F6C6F723E233030413945303C2F6167656E6461486967686C69676874436F6C6F723E0D0A2020202020203C212D2D20546865203C7461626C65416363656E744E756D6265723E20646566696E6573207768696368207461626C65206C61796F75742066726F6D2074686520224C69676874205374796C6520312220726F772073686F756C64206265206170706C69656420666F72206E65776C792063726561746564207461626C65732E2020202020202020202020202020202056616C69642076616C7565732061726520302C20312C20322C20332C20342C20352C20616E642036202D20726570726573656E74696E6720746865206C61796F757473206F6E20746865205461626C65204C61796F75742064726F702D646F776E2066726F6D206C65667420746F2072696768742E2020202020202020202020202020202054686520686967686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303C2F7461626C65416363656E744E756D6265723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2020202020202020202020202020202056616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2020202020202020202020202020202056616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2020202020202020202020202020202055736520616E79206E756D626572206F66203C636F6C6F723E2E2E2E3C2F636F6C6F723E206C696E65732E2045616368206C696E652063726561746573206120636C69656E7420636F6C6F72206F6E2074686520636C69656E7420636F6C6F722070616C6574746520696E20746865206F7264657220746865792061707065617220686572652E2020202020202020202020202020202054686520636C69656E7420636F6C6F722068657820636F646520676F6573206265747765656E20746865203C636F6C6F723E20616E64203C2F636F6C6F723E20746167732E20202020202020202020202020202020546865203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2020202020202020202020202020202048656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233436343534373C2F636F6C6F723E0D0A2020202020203C636F6C6F7220636F6E7472617374696E6754657874436F6C6F723D2223464646464646223E233030343337413C2F636F6C6F723E0D0A2020202020203C636F6C6F7220636F6E7472617374696E6754657874436F6C6F723D2223464646464646223E233030413945303C2F636F6C6F723E0D0A2020202020203C636F6C6F7220636F6E7472617374696E6754657874436F6C6F723D2223464646464646223E233030383534323C2F636F6C6F723E0D0A2020202020203C636F6C6F7220636F6E7472617374696E6754657874436F6C6F723D2223464646464646223E233741423830303C2F636F6C6F723E0D0A2020202020203C636F6C6F7220636F6E7472617374696E6754657874436F6C6F723D2223464646464646223E234434373830303C2F636F6C6F723E0D0A2020202020203C636F6C6F7220636F6E7472617374696E6754657874436F6C6F723D2223464646464646223E233546363036323C2F636F6C6F723E0D0A2020202020203C636F6C6F7220636F6E7472617374696E6754657874436F6C6F723D2223464646464646223E233134354139353C2F636F6C6F723E0D0A2020202020203C636F6C6F7220636F6E7472617374696E6754657874436F6C6F723D2223464646464646223E233342424345323C2F636F6C6F723E0D0A2020202020203C636F6C6F7220636F6E7472617374696E6754657874436F6C6F723D2223464646464646223E233438413333373C2F636F6C6F723E0D0A2020202020203C636F6C6F7220636F6E7472617374696E6754657874436F6C6F723D2223464646464646223E233946433931383C2F636F6C6F723E0D0A2020202020203C636F6C6F7220636F6E7472617374696E6754657874436F6C6F723D2223464646464646223E234630383631333C2F636F6C6F723E0D0A2020202020203C636F6C6F7220636F6E7472617374696E6754657874436F6C6F723D2223464646464646223E233734373637383C2F636F6C6F723E0D0A2020202020203C636F6C6F7220636F6E7472617374696E6754657874436F6C6F723D2223464646464646223E233339384243363C2F636F6C6F723E0D0A2020202020203C636F6C6F7220636F6E7472617374696E6754657874436F6C6F723D2223464646464646223E233730434445333C2F636F6C6F723E0D0A2020202020203C636F6C6F7220636F6E7472617374696E6754657874436F6C6F723D2223464646464646223E233643433535313C2F636F6C6F723E0D0A2020202020203C636F6C6F7220636F6E7472617374696E6754657874436F6C6F723D2223464646464646223E234331443832463C2F636F6C6F723E0D0A2020202020203C636F6C6F7220636F6E7472617374696E6754657874436F6C6F723D2223464646464646223E234643413034373C2F636F6C6F723E0D0A2020202020203C636F6C6F7220636F6E7472617374696E6754657874436F6C6F723D2223343634353437223E234135413641393C2F636F6C6F723E0D0A2020202020203C636F6C6F7220636F6E7472617374696E6754657874436F6C6F723D2223343634353437223E233833433345443C2F636F6C6F723E0D0A2020202020203C636F6C6F7220636F6E7472617374696E6754657874436F6C6F723D2223343634353437223E233939444646313C2F636F6C6F723E0D0A2020202020203C636F6C6F7220636F6E7472617374696E6754657874436F6C6F723D2223343634353437223E233837443637323C2F636F6C6F723E0D0A2020202020203C636F6C6F7220636F6E7472617374696E6754657874436F6C6F723D2223343634353437223E234435453435433C2F636F6C6F723E0D0A2020202020203C636F6C6F7220636F6E7472617374696E6754657874436F6C6F723D2223343634353437223E234641433537443C2F636F6C6F723E0D0A2020202020203C636F6C6F7220636F6E7472617374696E6754657874436F6C6F723D2223343634353437223E234430443144333C2F636F6C6F723E0D0A2020202020203C636F6C6F7220636F6E7472617374696E6754657874436F6C6F723D2223343634353437223E234436454646463C2F636F6C6F723E0D0A2020202020203C636F6C6F7220636F6E7472617374696E6754657874436F6C6F723D2223343634353437223E234430454646393C2F636F6C6F723E0D0A2020202020203C636F6C6F7220636F6E7472617374696E6754657874436F6C6F723D2223343634353437223E234431463442333C2F636F6C6F723E0D0A2020202020203C636F6C6F7220636F6E7472617374696E6754657874436F6C6F723D2223343634353437223E234537463041323C2F636F6C6F723E0D0A2020202020203C636F6C6F7220636F6E7472617374696E6754657874436F6C6F723D2223343634353437223E234646453842443C2F636F6C6F723E0D0A2020202020203C636F6C6F7220636F6E7472617374696E6754657874436F6C6F723D2223343634353437223E234539454145423C2F636F6C6F723E0D0A2020202020203C636F6C6F7220636F6E7472617374696E6754657874436F6C6F723D2223343634353437223E234646464646463C2F636F6C6F723E0D0A2020202020203C636F6C6F7220636F6E7472617374696E6754657874436F6C6F723D2223464646464646223E233630344138323C2F636F6C6F723E0D0A202020203C2F636F6C6F72733E0D0A20203C2F74656D706C6174653E0D0A20203C4775696465733E0D0A202020203C4C656674477569646520786D6C6E733D22333722202F3E0D0A202020203C5269676874477569646520786D6C6E733D2239343622202F3E0D0A202020203C5570706572537469636B6572477569646520786D6C6E733D22363922202F3E0D0A202020203C4C6F776572537469636B6572477569646520786D6C6E733D22393622202F3E0D0A202020203C426F74746F6D477569646520786D6C6E733D2235313722202F3E0D0A20203C2F4775696465733E0D0A3C2F627466703E --&gt;&lt;/BTFP&gt;</a:t>
            </a:r>
          </a:p>
        </p:txBody>
      </p:sp>
      <p:sp>
        <p:nvSpPr>
          <p:cNvPr id="19" name="SlideNumber"/>
          <p:cNvSpPr/>
          <p:nvPr userDrawn="1">
            <p:custDataLst>
              <p:tags r:id="rId16"/>
            </p:custDataLst>
          </p:nvPr>
        </p:nvSpPr>
        <p:spPr bwMode="gray">
          <a:xfrm>
            <a:off x="11777881" y="6706400"/>
            <a:ext cx="139462" cy="141705"/>
          </a:xfrm>
          <a:prstGeom prst="roundRect">
            <a:avLst>
              <a:gd name="adj" fmla="val 0"/>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marL="0" indent="0" algn="r" defTabSz="697219" rtl="0" eaLnBrk="1" latinLnBrk="0" hangingPunct="1">
              <a:spcBef>
                <a:spcPts val="1176"/>
              </a:spcBef>
              <a:buNone/>
            </a:pPr>
            <a:fld id="{BB69BBE8-4DB2-4642-B003-B220ACD5A2FD}" type="slidenum">
              <a:rPr lang="en-US" sz="921" b="0" baseline="0" smtClean="0">
                <a:solidFill>
                  <a:schemeClr val="tx1"/>
                </a:solidFill>
                <a:latin typeface="+mn-lt"/>
              </a:rPr>
              <a:pPr marL="0" indent="0" algn="r" defTabSz="697219" rtl="0" eaLnBrk="1" latinLnBrk="0" hangingPunct="1">
                <a:spcBef>
                  <a:spcPts val="1176"/>
                </a:spcBef>
                <a:buNone/>
              </a:pPr>
              <a:t>‹#›</a:t>
            </a:fld>
            <a:endParaRPr lang="en-US" sz="921" b="0">
              <a:solidFill>
                <a:schemeClr val="tx1"/>
              </a:solidFill>
              <a:latin typeface="+mn-lt"/>
            </a:endParaRPr>
          </a:p>
        </p:txBody>
      </p:sp>
      <p:sp>
        <p:nvSpPr>
          <p:cNvPr id="8" name="CreatedFooter" hidden="1"/>
          <p:cNvSpPr/>
          <p:nvPr userDrawn="1">
            <p:custDataLst>
              <p:tags r:id="rId17"/>
            </p:custDataLst>
          </p:nvPr>
        </p:nvSpPr>
        <p:spPr>
          <a:xfrm>
            <a:off x="8019472" y="6642002"/>
            <a:ext cx="2140528" cy="161747"/>
          </a:xfrm>
          <a:prstGeom prst="rect">
            <a:avLst/>
          </a:prstGeom>
        </p:spPr>
        <p:txBody>
          <a:bodyPr wrap="square" lIns="35292" tIns="35292" rIns="35292" bIns="35292">
            <a:spAutoFit/>
          </a:bodyPr>
          <a:lstStyle/>
          <a:p>
            <a:pPr marL="0" indent="0" algn="ctr" defTabSz="697219" rtl="0" eaLnBrk="1" latinLnBrk="0" hangingPunct="1">
              <a:spcBef>
                <a:spcPts val="1176"/>
              </a:spcBef>
              <a:buNone/>
            </a:pPr>
            <a:r>
              <a:rPr lang="en-US" sz="588">
                <a:solidFill>
                  <a:schemeClr val="tx1"/>
                </a:solidFill>
              </a:rPr>
              <a:t> </a:t>
            </a:r>
          </a:p>
        </p:txBody>
      </p:sp>
      <p:sp>
        <p:nvSpPr>
          <p:cNvPr id="7" name="OfficeCode" hidden="1"/>
          <p:cNvSpPr/>
          <p:nvPr userDrawn="1">
            <p:custDataLst>
              <p:tags r:id="rId18"/>
            </p:custDataLst>
          </p:nvPr>
        </p:nvSpPr>
        <p:spPr>
          <a:xfrm>
            <a:off x="7225149" y="6642002"/>
            <a:ext cx="540327" cy="161747"/>
          </a:xfrm>
          <a:prstGeom prst="rect">
            <a:avLst/>
          </a:prstGeom>
        </p:spPr>
        <p:txBody>
          <a:bodyPr wrap="square" lIns="35292" tIns="35292" rIns="35292" bIns="35292">
            <a:spAutoFit/>
          </a:bodyPr>
          <a:lstStyle/>
          <a:p>
            <a:pPr marL="0" indent="0" algn="ctr" defTabSz="697219" rtl="0" eaLnBrk="1" latinLnBrk="0" hangingPunct="1">
              <a:spcBef>
                <a:spcPts val="1176"/>
              </a:spcBef>
              <a:buNone/>
            </a:pPr>
            <a:r>
              <a:rPr lang="en-US" sz="588">
                <a:solidFill>
                  <a:schemeClr val="tx1"/>
                </a:solidFill>
              </a:rPr>
              <a:t>TBG</a:t>
            </a:r>
          </a:p>
        </p:txBody>
      </p:sp>
      <p:sp>
        <p:nvSpPr>
          <p:cNvPr id="3" name="Text Placeholder"/>
          <p:cNvSpPr>
            <a:spLocks noGrp="1"/>
          </p:cNvSpPr>
          <p:nvPr>
            <p:ph type="body" idx="1"/>
            <p:custDataLst>
              <p:tags r:id="rId19"/>
            </p:custDataLst>
          </p:nvPr>
        </p:nvSpPr>
        <p:spPr>
          <a:xfrm>
            <a:off x="482679" y="1213911"/>
            <a:ext cx="11522603" cy="5157467"/>
          </a:xfrm>
          <a:prstGeom prst="rect">
            <a:avLst/>
          </a:prstGeom>
        </p:spPr>
        <p:txBody>
          <a:bodyPr vert="horz" lIns="36000" tIns="36000" rIns="36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btfpLayoutConfig" hidden="1"/>
          <p:cNvSpPr txBox="1"/>
          <p:nvPr userDrawn="1">
            <p:custDataLst>
              <p:tags r:id="rId20"/>
            </p:custDataLst>
          </p:nvPr>
        </p:nvSpPr>
        <p:spPr bwMode="gray">
          <a:xfrm>
            <a:off x="12701" y="12700"/>
            <a:ext cx="518512" cy="91728"/>
          </a:xfrm>
          <a:prstGeom prst="rect">
            <a:avLst/>
          </a:prstGeom>
          <a:noFill/>
        </p:spPr>
        <p:txBody>
          <a:bodyPr vert="horz" wrap="none" lIns="35292" tIns="35292" rIns="35292" bIns="35292" rtlCol="0">
            <a:spAutoFit/>
          </a:bodyPr>
          <a:lstStyle/>
          <a:p>
            <a:pPr marL="0" indent="0">
              <a:buNone/>
            </a:pPr>
            <a:r>
              <a:rPr lang="en-US" sz="133">
                <a:solidFill>
                  <a:srgbClr val="FFFFFF">
                    <a:alpha val="0"/>
                  </a:srgbClr>
                </a:solidFill>
              </a:rPr>
              <a:t>overall_0_131733570364636190 columns_1_131733570364636190 </a:t>
            </a:r>
          </a:p>
        </p:txBody>
      </p:sp>
      <p:cxnSp>
        <p:nvCxnSpPr>
          <p:cNvPr id="15" name="Blue horiz line"/>
          <p:cNvCxnSpPr/>
          <p:nvPr userDrawn="1">
            <p:custDataLst>
              <p:tags r:id="rId21"/>
            </p:custDataLst>
          </p:nvPr>
        </p:nvCxnSpPr>
        <p:spPr>
          <a:xfrm>
            <a:off x="481235" y="831472"/>
            <a:ext cx="11526721"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Slide Title"/>
          <p:cNvSpPr>
            <a:spLocks noGrp="1"/>
          </p:cNvSpPr>
          <p:nvPr>
            <p:ph type="title"/>
            <p:custDataLst>
              <p:tags r:id="rId22"/>
            </p:custDataLst>
          </p:nvPr>
        </p:nvSpPr>
        <p:spPr>
          <a:xfrm>
            <a:off x="481235" y="4"/>
            <a:ext cx="11522075" cy="876687"/>
          </a:xfrm>
          <a:prstGeom prst="rect">
            <a:avLst/>
          </a:prstGeom>
        </p:spPr>
        <p:txBody>
          <a:bodyPr vert="horz" lIns="36000" tIns="36000" rIns="36000" bIns="72000" rtlCol="0" anchor="b">
            <a:noAutofit/>
          </a:bodyPr>
          <a:lstStyle/>
          <a:p>
            <a:r>
              <a:rPr lang="en-US"/>
              <a:t>Click to edit Master title style</a:t>
            </a:r>
          </a:p>
        </p:txBody>
      </p:sp>
      <p:pic>
        <p:nvPicPr>
          <p:cNvPr id="18" name="Blue vertical line"/>
          <p:cNvPicPr>
            <a:picLocks noChangeAspect="1"/>
          </p:cNvPicPr>
          <p:nvPr userDrawn="1">
            <p:custDataLst>
              <p:tags r:id="rId23"/>
            </p:custDataLst>
          </p:nvPr>
        </p:nvPicPr>
        <p:blipFill>
          <a:blip r:embed="rId27"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graphicFrame>
        <p:nvGraphicFramePr>
          <p:cNvPr id="9" name="Table 8"/>
          <p:cNvGraphicFramePr>
            <a:graphicFrameLocks noGrp="1"/>
          </p:cNvGraphicFramePr>
          <p:nvPr userDrawn="1">
            <p:custDataLst>
              <p:tags r:id="rId24"/>
            </p:custDataLst>
            <p:extLst>
              <p:ext uri="{D42A27DB-BD31-4B8C-83A1-F6EECF244321}">
                <p14:modId xmlns:p14="http://schemas.microsoft.com/office/powerpoint/2010/main" val="3191926046"/>
              </p:ext>
            </p:extLst>
          </p:nvPr>
        </p:nvGraphicFramePr>
        <p:xfrm>
          <a:off x="2414555" y="2872740"/>
          <a:ext cx="8128000" cy="1112520"/>
        </p:xfrm>
        <a:graphic>
          <a:graphicData uri="http://schemas.openxmlformats.org/drawingml/2006/table">
            <a:tbl>
              <a:tblPr firstRow="1" bandRow="1">
                <a:tableStyleId>{2D5ABB26-0587-4C30-8999-92F81FD0307C}</a:tableStyleId>
              </a:tblPr>
              <a:tblGrid>
                <a:gridCol w="1625600">
                  <a:extLst>
                    <a:ext uri="{9D8B030D-6E8A-4147-A177-3AD203B41FA5}">
                      <a16:colId xmlns:a16="http://schemas.microsoft.com/office/drawing/2014/main" val="3249235308"/>
                    </a:ext>
                  </a:extLst>
                </a:gridCol>
                <a:gridCol w="1625600">
                  <a:extLst>
                    <a:ext uri="{9D8B030D-6E8A-4147-A177-3AD203B41FA5}">
                      <a16:colId xmlns:a16="http://schemas.microsoft.com/office/drawing/2014/main" val="1598360294"/>
                    </a:ext>
                  </a:extLst>
                </a:gridCol>
                <a:gridCol w="1625600">
                  <a:extLst>
                    <a:ext uri="{9D8B030D-6E8A-4147-A177-3AD203B41FA5}">
                      <a16:colId xmlns:a16="http://schemas.microsoft.com/office/drawing/2014/main" val="326567337"/>
                    </a:ext>
                  </a:extLst>
                </a:gridCol>
                <a:gridCol w="1625600">
                  <a:extLst>
                    <a:ext uri="{9D8B030D-6E8A-4147-A177-3AD203B41FA5}">
                      <a16:colId xmlns:a16="http://schemas.microsoft.com/office/drawing/2014/main" val="2595703491"/>
                    </a:ext>
                  </a:extLst>
                </a:gridCol>
                <a:gridCol w="1625600">
                  <a:extLst>
                    <a:ext uri="{9D8B030D-6E8A-4147-A177-3AD203B41FA5}">
                      <a16:colId xmlns:a16="http://schemas.microsoft.com/office/drawing/2014/main" val="1249231012"/>
                    </a:ext>
                  </a:extLst>
                </a:gridCol>
              </a:tblGrid>
              <a:tr h="370840">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a:p>
                  </a:txBody>
                  <a:tcPr/>
                </a:tc>
                <a:extLst>
                  <a:ext uri="{0D108BD9-81ED-4DB2-BD59-A6C34878D82A}">
                    <a16:rowId xmlns:a16="http://schemas.microsoft.com/office/drawing/2014/main" val="3159101996"/>
                  </a:ext>
                </a:extLst>
              </a:tr>
              <a:tr h="370840">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a:p>
                  </a:txBody>
                  <a:tcPr/>
                </a:tc>
                <a:extLst>
                  <a:ext uri="{0D108BD9-81ED-4DB2-BD59-A6C34878D82A}">
                    <a16:rowId xmlns:a16="http://schemas.microsoft.com/office/drawing/2014/main" val="1111478632"/>
                  </a:ext>
                </a:extLst>
              </a:tr>
              <a:tr h="370840">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a:p>
                  </a:txBody>
                  <a:tcPr/>
                </a:tc>
                <a:extLst>
                  <a:ext uri="{0D108BD9-81ED-4DB2-BD59-A6C34878D82A}">
                    <a16:rowId xmlns:a16="http://schemas.microsoft.com/office/drawing/2014/main" val="2881930414"/>
                  </a:ext>
                </a:extLst>
              </a:tr>
            </a:tbl>
          </a:graphicData>
        </a:graphic>
      </p:graphicFrame>
    </p:spTree>
    <p:custDataLst>
      <p:tags r:id="rId13"/>
    </p:custDataLst>
    <p:extLst>
      <p:ext uri="{BB962C8B-B14F-4D97-AF65-F5344CB8AC3E}">
        <p14:creationId xmlns:p14="http://schemas.microsoft.com/office/powerpoint/2010/main" val="3729795247"/>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54" r:id="rId3"/>
    <p:sldLayoutId id="2147483687" r:id="rId4"/>
    <p:sldLayoutId id="2147483688" r:id="rId5"/>
    <p:sldLayoutId id="2147483667" r:id="rId6"/>
    <p:sldLayoutId id="2147483668" r:id="rId7"/>
    <p:sldLayoutId id="2147483663" r:id="rId8"/>
    <p:sldLayoutId id="2147483664" r:id="rId9"/>
    <p:sldLayoutId id="2147483655" r:id="rId10"/>
    <p:sldLayoutId id="2147483689" r:id="rId11"/>
  </p:sldLayoutIdLst>
  <p:transition/>
  <p:txStyles>
    <p:titleStyle>
      <a:lvl1pPr algn="l" defTabSz="697219" rtl="0" eaLnBrk="1" latinLnBrk="0" hangingPunct="1">
        <a:lnSpc>
          <a:spcPct val="100000"/>
        </a:lnSpc>
        <a:spcBef>
          <a:spcPct val="0"/>
        </a:spcBef>
        <a:buNone/>
        <a:defRPr sz="2800" kern="1200">
          <a:solidFill>
            <a:schemeClr val="bg2"/>
          </a:solidFill>
          <a:latin typeface="+mj-lt"/>
          <a:ea typeface="+mj-ea"/>
          <a:cs typeface="+mj-cs"/>
        </a:defRPr>
      </a:lvl1pPr>
    </p:titleStyle>
    <p:bodyStyle>
      <a:lvl1pPr marL="177417" indent="-177417" algn="l" defTabSz="89638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1pPr>
      <a:lvl2pPr marL="354835" indent="-177417" algn="l" defTabSz="89638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2pPr>
      <a:lvl3pPr marL="524471" indent="-169636" algn="l" defTabSz="896380" rtl="0" eaLnBrk="1" latinLnBrk="0" hangingPunct="1">
        <a:lnSpc>
          <a:spcPct val="100000"/>
        </a:lnSpc>
        <a:spcBef>
          <a:spcPts val="600"/>
        </a:spcBef>
        <a:buFont typeface="Arial" panose="020B0604020202020204" pitchFamily="34" charset="0"/>
        <a:buChar char="&gt;"/>
        <a:defRPr sz="1600" kern="1200">
          <a:solidFill>
            <a:schemeClr val="tx1"/>
          </a:solidFill>
          <a:latin typeface="+mn-lt"/>
          <a:ea typeface="+mn-ea"/>
          <a:cs typeface="+mn-cs"/>
        </a:defRPr>
      </a:lvl3pPr>
      <a:lvl4pPr marL="701888" indent="-177417" algn="l" defTabSz="89638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880862" indent="-178974" algn="l" defTabSz="896380" rtl="0" eaLnBrk="1" latinLnBrk="0" hangingPunct="1">
        <a:lnSpc>
          <a:spcPct val="100000"/>
        </a:lnSpc>
        <a:spcBef>
          <a:spcPts val="600"/>
        </a:spcBef>
        <a:buFont typeface="Arial" panose="020B0604020202020204" pitchFamily="34" charset="0"/>
        <a:buChar char="&gt;"/>
        <a:defRPr sz="1600" kern="1200">
          <a:solidFill>
            <a:schemeClr val="tx1"/>
          </a:solidFill>
          <a:latin typeface="+mn-lt"/>
          <a:ea typeface="+mn-ea"/>
          <a:cs typeface="+mn-cs"/>
        </a:defRPr>
      </a:lvl5pPr>
      <a:lvl6pPr marL="2465045"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13235"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361424"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3809615"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174305" indent="-174305" algn="l" defTabSz="697219" rtl="0" eaLnBrk="1" latinLnBrk="0" hangingPunct="1">
        <a:spcBef>
          <a:spcPts val="1200"/>
        </a:spcBef>
        <a:buChar char="•"/>
        <a:defRPr sz="1800" kern="1200">
          <a:solidFill>
            <a:schemeClr val="tx1"/>
          </a:solidFill>
          <a:latin typeface="+mn-lt"/>
          <a:ea typeface="+mn-ea"/>
          <a:cs typeface="+mn-cs"/>
        </a:defRPr>
      </a:lvl1pPr>
      <a:lvl2pPr marL="348609" indent="-174305" algn="l" defTabSz="697219" rtl="0" eaLnBrk="1" latinLnBrk="0" hangingPunct="1">
        <a:spcBef>
          <a:spcPts val="600"/>
        </a:spcBef>
        <a:buChar char="–"/>
        <a:defRPr sz="1600" kern="1200">
          <a:solidFill>
            <a:schemeClr val="tx1"/>
          </a:solidFill>
          <a:latin typeface="+mn-lt"/>
          <a:ea typeface="+mn-ea"/>
          <a:cs typeface="+mn-cs"/>
        </a:defRPr>
      </a:lvl2pPr>
      <a:lvl3pPr marL="522915" indent="-174305" algn="l" defTabSz="697219" rtl="0" eaLnBrk="1" latinLnBrk="0" hangingPunct="1">
        <a:spcBef>
          <a:spcPts val="600"/>
        </a:spcBef>
        <a:buChar char="&gt;"/>
        <a:defRPr sz="1600" kern="1200">
          <a:solidFill>
            <a:schemeClr val="tx1"/>
          </a:solidFill>
          <a:latin typeface="+mn-lt"/>
          <a:ea typeface="+mn-ea"/>
          <a:cs typeface="+mn-cs"/>
        </a:defRPr>
      </a:lvl3pPr>
      <a:lvl4pPr marL="697219" indent="-174305" algn="l" defTabSz="697219" rtl="0" eaLnBrk="1" latinLnBrk="0" hangingPunct="1">
        <a:spcBef>
          <a:spcPts val="600"/>
        </a:spcBef>
        <a:buChar char="–"/>
        <a:defRPr sz="1600" kern="1200">
          <a:solidFill>
            <a:schemeClr val="tx1"/>
          </a:solidFill>
          <a:latin typeface="+mn-lt"/>
          <a:ea typeface="+mn-ea"/>
          <a:cs typeface="+mn-cs"/>
        </a:defRPr>
      </a:lvl4pPr>
      <a:lvl5pPr marL="871524" indent="-174305" algn="l" defTabSz="697219" rtl="0" eaLnBrk="1" latinLnBrk="0" hangingPunct="1">
        <a:spcBef>
          <a:spcPts val="600"/>
        </a:spcBef>
        <a:buChar char="&gt;"/>
        <a:defRPr sz="1600" kern="1200">
          <a:solidFill>
            <a:schemeClr val="tx1"/>
          </a:solidFill>
          <a:latin typeface="+mn-lt"/>
          <a:ea typeface="+mn-ea"/>
          <a:cs typeface="+mn-cs"/>
        </a:defRPr>
      </a:lvl5pPr>
      <a:lvl6pPr marL="1045829" algn="l" defTabSz="697219" rtl="0" eaLnBrk="1" latinLnBrk="0" hangingPunct="1">
        <a:defRPr sz="1600" kern="1200">
          <a:solidFill>
            <a:schemeClr val="tx1"/>
          </a:solidFill>
          <a:latin typeface="+mn-lt"/>
          <a:ea typeface="+mn-ea"/>
          <a:cs typeface="+mn-cs"/>
        </a:defRPr>
      </a:lvl6pPr>
      <a:lvl7pPr marL="1220133" algn="l" defTabSz="697219" rtl="0" eaLnBrk="1" latinLnBrk="0" hangingPunct="1">
        <a:defRPr sz="1600" kern="1200">
          <a:solidFill>
            <a:schemeClr val="tx1"/>
          </a:solidFill>
          <a:latin typeface="+mn-lt"/>
          <a:ea typeface="+mn-ea"/>
          <a:cs typeface="+mn-cs"/>
        </a:defRPr>
      </a:lvl7pPr>
      <a:lvl8pPr marL="1394438" algn="l" defTabSz="697219" rtl="0" eaLnBrk="1" latinLnBrk="0" hangingPunct="1">
        <a:defRPr sz="1600" kern="1200">
          <a:solidFill>
            <a:schemeClr val="tx1"/>
          </a:solidFill>
          <a:latin typeface="+mn-lt"/>
          <a:ea typeface="+mn-ea"/>
          <a:cs typeface="+mn-cs"/>
        </a:defRPr>
      </a:lvl8pPr>
      <a:lvl9pPr marL="1568742" algn="l" defTabSz="697219"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userDrawn="1">
          <p15:clr>
            <a:srgbClr val="D1D1D1"/>
          </p15:clr>
        </p15:guide>
        <p15:guide id="2" pos="292" userDrawn="1">
          <p15:clr>
            <a:srgbClr val="D1D1D1"/>
          </p15:clr>
        </p15:guide>
        <p15:guide id="4" orient="horz" pos="768" userDrawn="1">
          <p15:clr>
            <a:srgbClr val="D1D1D1"/>
          </p15:clr>
        </p15:guide>
        <p15:guide id="7" orient="horz" pos="4133" userDrawn="1">
          <p15:clr>
            <a:srgbClr val="D1D1D1"/>
          </p15:clr>
        </p15:guide>
        <p15:guide id="8" pos="7564" userDrawn="1">
          <p15:clr>
            <a:srgbClr val="D1D1D1"/>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0DDD6"/>
        </a:solidFill>
        <a:effectLst/>
      </p:bgPr>
    </p:bg>
    <p:spTree>
      <p:nvGrpSpPr>
        <p:cNvPr id="1" name="Shape 5"/>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719F69F-6F08-7C8A-DDAB-0E538F7594B8}"/>
              </a:ext>
            </a:extLst>
          </p:cNvPr>
          <p:cNvGraphicFramePr>
            <a:graphicFrameLocks noChangeAspect="1"/>
          </p:cNvGraphicFramePr>
          <p:nvPr userDrawn="1">
            <p:custDataLst>
              <p:tags r:id="rId5"/>
            </p:custDataLst>
            <p:extLst>
              <p:ext uri="{D42A27DB-BD31-4B8C-83A1-F6EECF244321}">
                <p14:modId xmlns:p14="http://schemas.microsoft.com/office/powerpoint/2010/main" val="1128790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2" name="think-cell data - do not delete" hidden="1">
                        <a:extLst>
                          <a:ext uri="{FF2B5EF4-FFF2-40B4-BE49-F238E27FC236}">
                            <a16:creationId xmlns:a16="http://schemas.microsoft.com/office/drawing/2014/main" id="{A719F69F-6F08-7C8A-DDAB-0E538F7594B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6" name="Google Shape;6;p9"/>
          <p:cNvPicPr preferRelativeResize="0"/>
          <p:nvPr/>
        </p:nvPicPr>
        <p:blipFill rotWithShape="1">
          <a:blip r:embed="rId8">
            <a:alphaModFix/>
          </a:blip>
          <a:srcRect/>
          <a:stretch/>
        </p:blipFill>
        <p:spPr>
          <a:xfrm>
            <a:off x="0" y="1"/>
            <a:ext cx="12192000" cy="6858000"/>
          </a:xfrm>
          <a:prstGeom prst="rect">
            <a:avLst/>
          </a:prstGeom>
          <a:noFill/>
          <a:ln>
            <a:noFill/>
          </a:ln>
        </p:spPr>
      </p:pic>
      <p:grpSp>
        <p:nvGrpSpPr>
          <p:cNvPr id="7" name="Google Shape;7;p9"/>
          <p:cNvGrpSpPr/>
          <p:nvPr/>
        </p:nvGrpSpPr>
        <p:grpSpPr>
          <a:xfrm>
            <a:off x="267522" y="6195999"/>
            <a:ext cx="3560921" cy="477724"/>
            <a:chOff x="0" y="0"/>
            <a:chExt cx="6096000" cy="818581"/>
          </a:xfrm>
        </p:grpSpPr>
        <p:pic>
          <p:nvPicPr>
            <p:cNvPr id="8" name="Google Shape;8;p9" descr="NMI-logotype-white@2x.png"/>
            <p:cNvPicPr preferRelativeResize="0"/>
            <p:nvPr/>
          </p:nvPicPr>
          <p:blipFill rotWithShape="1">
            <a:blip r:embed="rId9">
              <a:alphaModFix/>
            </a:blip>
            <a:srcRect/>
            <a:stretch/>
          </p:blipFill>
          <p:spPr>
            <a:xfrm>
              <a:off x="0" y="145932"/>
              <a:ext cx="2426165" cy="570053"/>
            </a:xfrm>
            <a:prstGeom prst="rect">
              <a:avLst/>
            </a:prstGeom>
            <a:noFill/>
            <a:ln>
              <a:noFill/>
            </a:ln>
          </p:spPr>
        </p:pic>
        <p:pic>
          <p:nvPicPr>
            <p:cNvPr id="9" name="Google Shape;9;p9" descr="SSIR-logo.png"/>
            <p:cNvPicPr preferRelativeResize="0"/>
            <p:nvPr/>
          </p:nvPicPr>
          <p:blipFill rotWithShape="1">
            <a:blip r:embed="rId10">
              <a:alphaModFix/>
            </a:blip>
            <a:srcRect/>
            <a:stretch/>
          </p:blipFill>
          <p:spPr>
            <a:xfrm>
              <a:off x="3147405" y="145932"/>
              <a:ext cx="2948595" cy="561796"/>
            </a:xfrm>
            <a:prstGeom prst="rect">
              <a:avLst/>
            </a:prstGeom>
            <a:noFill/>
            <a:ln>
              <a:noFill/>
            </a:ln>
          </p:spPr>
        </p:pic>
        <p:cxnSp>
          <p:nvCxnSpPr>
            <p:cNvPr id="10" name="Google Shape;10;p9"/>
            <p:cNvCxnSpPr/>
            <p:nvPr/>
          </p:nvCxnSpPr>
          <p:spPr>
            <a:xfrm rot="10800000" flipH="1">
              <a:off x="2801230" y="0"/>
              <a:ext cx="1" cy="818581"/>
            </a:xfrm>
            <a:prstGeom prst="straightConnector1">
              <a:avLst/>
            </a:prstGeom>
            <a:noFill/>
            <a:ln w="12700" cap="flat" cmpd="sng">
              <a:solidFill>
                <a:srgbClr val="FFFFFF"/>
              </a:solidFill>
              <a:prstDash val="solid"/>
              <a:round/>
              <a:headEnd type="none" w="sm" len="sm"/>
              <a:tailEnd type="none" w="sm" len="sm"/>
            </a:ln>
          </p:spPr>
        </p:cxnSp>
      </p:grpSp>
      <p:pic>
        <p:nvPicPr>
          <p:cNvPr id="11" name="Google Shape;11;p9"/>
          <p:cNvPicPr preferRelativeResize="0"/>
          <p:nvPr/>
        </p:nvPicPr>
        <p:blipFill rotWithShape="1">
          <a:blip r:embed="rId11">
            <a:alphaModFix/>
          </a:blip>
          <a:srcRect b="18454"/>
          <a:stretch/>
        </p:blipFill>
        <p:spPr>
          <a:xfrm>
            <a:off x="5240852" y="6254734"/>
            <a:ext cx="2118407" cy="450228"/>
          </a:xfrm>
          <a:prstGeom prst="rect">
            <a:avLst/>
          </a:prstGeom>
          <a:noFill/>
          <a:ln>
            <a:noFill/>
          </a:ln>
        </p:spPr>
      </p:pic>
      <p:pic>
        <p:nvPicPr>
          <p:cNvPr id="12" name="Google Shape;12;p9"/>
          <p:cNvPicPr preferRelativeResize="0"/>
          <p:nvPr/>
        </p:nvPicPr>
        <p:blipFill rotWithShape="1">
          <a:blip r:embed="rId12">
            <a:alphaModFix/>
          </a:blip>
          <a:srcRect/>
          <a:stretch/>
        </p:blipFill>
        <p:spPr>
          <a:xfrm>
            <a:off x="9502959" y="6386800"/>
            <a:ext cx="2421519" cy="186098"/>
          </a:xfrm>
          <a:prstGeom prst="rect">
            <a:avLst/>
          </a:prstGeom>
          <a:noFill/>
          <a:ln>
            <a:noFill/>
          </a:ln>
        </p:spPr>
      </p:pic>
    </p:spTree>
    <p:extLst>
      <p:ext uri="{BB962C8B-B14F-4D97-AF65-F5344CB8AC3E}">
        <p14:creationId xmlns:p14="http://schemas.microsoft.com/office/powerpoint/2010/main" val="1790324334"/>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00" userDrawn="1">
          <p15:clr>
            <a:srgbClr val="F26B43"/>
          </p15:clr>
        </p15:guide>
        <p15:guide id="2" orient="horz" pos="552" userDrawn="1">
          <p15:clr>
            <a:srgbClr val="F26B43"/>
          </p15:clr>
        </p15:guide>
        <p15:guide id="3" orient="horz" pos="3880" userDrawn="1">
          <p15:clr>
            <a:srgbClr val="F26B43"/>
          </p15:clr>
        </p15:guide>
        <p15:guide id="4" pos="208" userDrawn="1">
          <p15:clr>
            <a:srgbClr val="F26B43"/>
          </p15:clr>
        </p15:guide>
        <p15:guide id="5" pos="74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5E1A8FF-DBDC-B4C9-7799-BB71AEEA2FB6}"/>
              </a:ext>
            </a:extLst>
          </p:cNvPr>
          <p:cNvGraphicFramePr>
            <a:graphicFrameLocks noChangeAspect="1"/>
          </p:cNvGraphicFramePr>
          <p:nvPr userDrawn="1">
            <p:custDataLst>
              <p:tags r:id="rId13"/>
            </p:custDataLst>
            <p:extLst>
              <p:ext uri="{D42A27DB-BD31-4B8C-83A1-F6EECF244321}">
                <p14:modId xmlns:p14="http://schemas.microsoft.com/office/powerpoint/2010/main" val="1970015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06" imgH="306" progId="TCLayout.ActiveDocument.1">
                  <p:embed/>
                </p:oleObj>
              </mc:Choice>
              <mc:Fallback>
                <p:oleObj name="think-cell Slide" r:id="rId14" imgW="306" imgH="306" progId="TCLayout.ActiveDocument.1">
                  <p:embed/>
                  <p:pic>
                    <p:nvPicPr>
                      <p:cNvPr id="4" name="think-cell data - do not delete" hidden="1">
                        <a:extLst>
                          <a:ext uri="{FF2B5EF4-FFF2-40B4-BE49-F238E27FC236}">
                            <a16:creationId xmlns:a16="http://schemas.microsoft.com/office/drawing/2014/main" id="{F5E1A8FF-DBDC-B4C9-7799-BB71AEEA2FB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33">
                <a:solidFill>
                  <a:schemeClr val="bg1">
                    <a:alpha val="0"/>
                  </a:schemeClr>
                </a:solidFill>
              </a:rPr>
              <a:t>&lt;btfp&gt;</a:t>
            </a:r>
          </a:p>
          <a:p>
            <a:pPr marL="0" indent="0">
              <a:buNone/>
            </a:pPr>
            <a:r>
              <a:rPr lang="en-US" sz="133">
                <a:solidFill>
                  <a:schemeClr val="bg1">
                    <a:alpha val="0"/>
                  </a:schemeClr>
                </a:solidFill>
              </a:rPr>
              <a:t>  &lt;!-- Created by AMER Creative Services. Last updated by CHI on 18Oct23. Instructions for the &lt;template&gt; tag:Keep "version" and "type" options unchanged.Set "name" option to the client name that should appear on the client color section. Set "pageSize" to the paper size you are setting this slide master up on. Valid values are: "widescreen" (which equals 16:9), "4_3", "a4" and "letter". Observe capitalization! --&gt;</a:t>
            </a:r>
          </a:p>
          <a:p>
            <a:pPr marL="0" indent="0">
              <a:buNone/>
            </a:pPr>
            <a:r>
              <a:rPr lang="en-US" sz="133">
                <a:solidFill>
                  <a:schemeClr val="bg1">
                    <a:alpha val="0"/>
                  </a:schemeClr>
                </a:solidFill>
              </a:rPr>
              <a:t>  &lt;template version="2.4" type="unbranded" name="Bridgespan" pageSize="widescreen"&gt;</a:t>
            </a:r>
          </a:p>
          <a:p>
            <a:pPr marL="0" indent="0">
              <a:buNone/>
            </a:pPr>
            <a:r>
              <a:rPr lang="en-US" sz="133">
                <a:solidFill>
                  <a:schemeClr val="bg1">
                    <a:alpha val="0"/>
                  </a:schemeClr>
                </a:solidFill>
              </a:rPr>
              <a:t>    &lt;!-- Instructions for &lt;settings&gt; tag:         In each sub-tag set the hex code of the RGB color you wish to use for the standard elements when they are created on this slide master.         If the value is missing or invalid, default colors will be used. --&gt;</a:t>
            </a:r>
          </a:p>
          <a:p>
            <a:pPr marL="0" indent="0">
              <a:buNone/>
            </a:pPr>
            <a:r>
              <a:rPr lang="en-US" sz="133">
                <a:solidFill>
                  <a:schemeClr val="bg1">
                    <a:alpha val="0"/>
                  </a:schemeClr>
                </a:solidFill>
              </a:rPr>
              <a:t>    &lt;settings&gt;</a:t>
            </a:r>
          </a:p>
          <a:p>
            <a:pPr marL="0" indent="0">
              <a:buNone/>
            </a:pPr>
            <a:r>
              <a:rPr lang="en-US" sz="133">
                <a:solidFill>
                  <a:schemeClr val="bg1">
                    <a:alpha val="0"/>
                  </a:schemeClr>
                </a:solidFill>
              </a:rPr>
              <a:t>      &lt;runningAgendaBackColorLeft&gt;045B91&lt;/runningAgendaBackColorLeft&gt;</a:t>
            </a:r>
          </a:p>
          <a:p>
            <a:pPr marL="0" indent="0">
              <a:buNone/>
            </a:pPr>
            <a:r>
              <a:rPr lang="en-US" sz="133">
                <a:solidFill>
                  <a:schemeClr val="bg1">
                    <a:alpha val="0"/>
                  </a:schemeClr>
                </a:solidFill>
              </a:rPr>
              <a:t>      &lt;runningAgendaBackColorRight&gt;D0D1D3&lt;/runningAgendaBackColorRight&gt;</a:t>
            </a:r>
          </a:p>
          <a:p>
            <a:pPr marL="0" indent="0">
              <a:buNone/>
            </a:pPr>
            <a:r>
              <a:rPr lang="en-US" sz="133">
                <a:solidFill>
                  <a:schemeClr val="bg1">
                    <a:alpha val="0"/>
                  </a:schemeClr>
                </a:solidFill>
              </a:rPr>
              <a:t>      &lt;runningAgendaTextColorLeft&gt;FFFFFF&lt;/runningAgendaTextColorLeft&gt;</a:t>
            </a:r>
          </a:p>
          <a:p>
            <a:pPr marL="0" indent="0">
              <a:buNone/>
            </a:pPr>
            <a:r>
              <a:rPr lang="en-US" sz="133">
                <a:solidFill>
                  <a:schemeClr val="bg1">
                    <a:alpha val="0"/>
                  </a:schemeClr>
                </a:solidFill>
              </a:rPr>
              <a:t>      &lt;runningAgendaTextColorRight&gt;464547&lt;/runningAgendaTextColorRight&gt;</a:t>
            </a:r>
          </a:p>
          <a:p>
            <a:pPr marL="0" indent="0">
              <a:buNone/>
            </a:pPr>
            <a:r>
              <a:rPr lang="en-US" sz="133">
                <a:solidFill>
                  <a:schemeClr val="bg1">
                    <a:alpha val="0"/>
                  </a:schemeClr>
                </a:solidFill>
              </a:rPr>
              <a:t>      &lt;columnHeaderLineColor&gt;464547&lt;/columnHeaderLineColor&gt;</a:t>
            </a:r>
          </a:p>
          <a:p>
            <a:pPr marL="0" indent="0">
              <a:buNone/>
            </a:pPr>
            <a:r>
              <a:rPr lang="en-US" sz="133">
                <a:solidFill>
                  <a:schemeClr val="bg1">
                    <a:alpha val="0"/>
                  </a:schemeClr>
                </a:solidFill>
              </a:rPr>
              <a:t>      &lt;columnHeaderTextColor&gt;464547&lt;/columnHeaderTextColor&gt;</a:t>
            </a:r>
          </a:p>
          <a:p>
            <a:pPr marL="0" indent="0">
              <a:buNone/>
            </a:pPr>
            <a:r>
              <a:rPr lang="en-US" sz="133">
                <a:solidFill>
                  <a:schemeClr val="bg1">
                    <a:alpha val="0"/>
                  </a:schemeClr>
                </a:solidFill>
              </a:rPr>
              <a:t>      &lt;rowHeaderLineColor&gt;464547&lt;/rowHeaderLineColor&gt;</a:t>
            </a:r>
          </a:p>
          <a:p>
            <a:pPr marL="0" indent="0">
              <a:buNone/>
            </a:pPr>
            <a:r>
              <a:rPr lang="en-US" sz="133">
                <a:solidFill>
                  <a:schemeClr val="bg1">
                    <a:alpha val="0"/>
                  </a:schemeClr>
                </a:solidFill>
              </a:rPr>
              <a:t>      &lt;rowHeaderTextColor&gt;464547&lt;/rowHeaderTextColor&gt;</a:t>
            </a:r>
          </a:p>
          <a:p>
            <a:pPr marL="0" indent="0">
              <a:buNone/>
            </a:pPr>
            <a:r>
              <a:rPr lang="en-US" sz="133">
                <a:solidFill>
                  <a:schemeClr val="bg1">
                    <a:alpha val="0"/>
                  </a:schemeClr>
                </a:solidFill>
              </a:rPr>
              <a:t>      &lt;conclusionArrowLineColor&gt;F08613&lt;/conclusionArrowLineColor&gt;</a:t>
            </a:r>
          </a:p>
          <a:p>
            <a:pPr marL="0" indent="0">
              <a:buNone/>
            </a:pPr>
            <a:r>
              <a:rPr lang="en-US" sz="133">
                <a:solidFill>
                  <a:schemeClr val="bg1">
                    <a:alpha val="0"/>
                  </a:schemeClr>
                </a:solidFill>
              </a:rPr>
              <a:t>      &lt;conclusionArrowTextColor&gt;F08613&lt;/conclusionArrowTextColor&gt;</a:t>
            </a:r>
          </a:p>
          <a:p>
            <a:pPr marL="0" indent="0">
              <a:buNone/>
            </a:pPr>
            <a:r>
              <a:rPr lang="en-US" sz="133">
                <a:solidFill>
                  <a:schemeClr val="bg1">
                    <a:alpha val="0"/>
                  </a:schemeClr>
                </a:solidFill>
              </a:rPr>
              <a:t>      &lt;percentageCircleFullCircleColor&gt;A5A6A9&lt;/percentageCircleFullCircleColor&gt;</a:t>
            </a:r>
          </a:p>
          <a:p>
            <a:pPr marL="0" indent="0">
              <a:buNone/>
            </a:pPr>
            <a:r>
              <a:rPr lang="en-US" sz="133">
                <a:solidFill>
                  <a:schemeClr val="bg1">
                    <a:alpha val="0"/>
                  </a:schemeClr>
                </a:solidFill>
              </a:rPr>
              <a:t>      &lt;percentageCircleTextHighlightColor&gt;00437A&lt;/percentageCircleTextHighlightColor&gt;</a:t>
            </a:r>
          </a:p>
          <a:p>
            <a:pPr marL="0" indent="0">
              <a:buNone/>
            </a:pPr>
            <a:r>
              <a:rPr lang="en-US" sz="133">
                <a:solidFill>
                  <a:schemeClr val="bg1">
                    <a:alpha val="0"/>
                  </a:schemeClr>
                </a:solidFill>
              </a:rPr>
              <a:t>      &lt;statusStickerColor&gt;464547&lt;/statusStickerColor&gt;</a:t>
            </a:r>
          </a:p>
          <a:p>
            <a:pPr marL="0" indent="0">
              <a:buNone/>
            </a:pPr>
            <a:r>
              <a:rPr lang="en-US" sz="133">
                <a:solidFill>
                  <a:schemeClr val="bg1">
                    <a:alpha val="0"/>
                  </a:schemeClr>
                </a:solidFill>
              </a:rPr>
              <a:t>      &lt;calloutBackColor&gt;FFFFFF&lt;/calloutBackColor&gt;</a:t>
            </a:r>
          </a:p>
          <a:p>
            <a:pPr marL="0" indent="0">
              <a:buNone/>
            </a:pPr>
            <a:r>
              <a:rPr lang="en-US" sz="133">
                <a:solidFill>
                  <a:schemeClr val="bg1">
                    <a:alpha val="0"/>
                  </a:schemeClr>
                </a:solidFill>
              </a:rPr>
              <a:t>      &lt;calloutTextLineColor&gt;00437A&lt;/calloutTextLineColor&gt;</a:t>
            </a:r>
          </a:p>
          <a:p>
            <a:pPr marL="0" indent="0">
              <a:buNone/>
            </a:pPr>
            <a:r>
              <a:rPr lang="en-US" sz="133">
                <a:solidFill>
                  <a:schemeClr val="bg1">
                    <a:alpha val="0"/>
                  </a:schemeClr>
                </a:solidFill>
              </a:rPr>
              <a:t>      &lt;numberBubbleBackColor&gt;FFFFFF&lt;/numberBubbleBackColor&gt;</a:t>
            </a:r>
          </a:p>
          <a:p>
            <a:pPr marL="0" indent="0">
              <a:buNone/>
            </a:pPr>
            <a:r>
              <a:rPr lang="en-US" sz="133">
                <a:solidFill>
                  <a:schemeClr val="bg1">
                    <a:alpha val="0"/>
                  </a:schemeClr>
                </a:solidFill>
              </a:rPr>
              <a:t>      &lt;numberBubbleTextLineColor&gt;F08613&lt;/numberBubbleTextLineColor&gt;</a:t>
            </a:r>
          </a:p>
          <a:p>
            <a:pPr marL="0" indent="0">
              <a:buNone/>
            </a:pPr>
            <a:r>
              <a:rPr lang="en-US" sz="133">
                <a:solidFill>
                  <a:schemeClr val="bg1">
                    <a:alpha val="0"/>
                  </a:schemeClr>
                </a:solidFill>
              </a:rPr>
              <a:t>      &lt;valueChainTextLineColor&gt;00437A&lt;/valueChainTextLineColor&gt;</a:t>
            </a:r>
          </a:p>
          <a:p>
            <a:pPr marL="0" indent="0">
              <a:buNone/>
            </a:pPr>
            <a:r>
              <a:rPr lang="en-US" sz="133">
                <a:solidFill>
                  <a:schemeClr val="bg1">
                    <a:alpha val="0"/>
                  </a:schemeClr>
                </a:solidFill>
              </a:rPr>
              <a:t>      &lt;sequenceArrowFillColor&gt;00A9E0&lt;/sequenceArrowFillColor&gt;</a:t>
            </a:r>
          </a:p>
          <a:p>
            <a:pPr marL="0" indent="0">
              <a:buNone/>
            </a:pPr>
            <a:r>
              <a:rPr lang="en-US" sz="133">
                <a:solidFill>
                  <a:schemeClr val="bg1">
                    <a:alpha val="0"/>
                  </a:schemeClr>
                </a:solidFill>
              </a:rPr>
              <a:t>      &lt;agendaHighlightColor&gt;00A9E0&lt;/agendaHighlightColor&gt;</a:t>
            </a:r>
          </a:p>
          <a:p>
            <a:pPr marL="0" indent="0">
              <a:buNone/>
            </a:pPr>
            <a:r>
              <a:rPr lang="en-US" sz="133">
                <a:solidFill>
                  <a:schemeClr val="bg1">
                    <a:alpha val="0"/>
                  </a:schemeClr>
                </a:solidFill>
              </a:rPr>
              <a:t>      &lt;agendaTextColor&gt;464547&lt;/agendaTextColor&gt;</a:t>
            </a:r>
          </a:p>
          <a:p>
            <a:pPr marL="0" indent="0">
              <a:buNone/>
            </a:pPr>
            <a:r>
              <a:rPr lang="en-US" sz="133">
                <a:solidFill>
                  <a:schemeClr val="bg1">
                    <a:alpha val="0"/>
                  </a:schemeClr>
                </a:solidFill>
              </a:rPr>
              <a:t>      &lt;!-- The &lt;agendaTextSize&gt; and &lt;agendaTitleSize&gt; tags determine what font sizes should be applied to newly created agenda/flow slides.            Valid values are integer numbers, min. 12pt. If the option is not present or not valid, the default is used. --&gt;</a:t>
            </a:r>
          </a:p>
          <a:p>
            <a:pPr marL="0" indent="0">
              <a:buNone/>
            </a:pPr>
            <a:r>
              <a:rPr lang="en-US" sz="133">
                <a:solidFill>
                  <a:schemeClr val="bg1">
                    <a:alpha val="0"/>
                  </a:schemeClr>
                </a:solidFill>
              </a:rPr>
              <a:t>      &lt;agendaItemFontSize&gt;20&lt;/agendaItemFontSize&gt;</a:t>
            </a:r>
          </a:p>
          <a:p>
            <a:pPr marL="0" indent="0">
              <a:buNone/>
            </a:pPr>
            <a:r>
              <a:rPr lang="en-US" sz="133">
                <a:solidFill>
                  <a:schemeClr val="bg1">
                    <a:alpha val="0"/>
                  </a:schemeClr>
                </a:solidFill>
              </a:rPr>
              <a:t>      &lt;agendaTitleFontSize&gt;12&lt;/agendaTitleFontSize&gt;</a:t>
            </a:r>
          </a:p>
          <a:p>
            <a:pPr marL="0" indent="0">
              <a:buNone/>
            </a:pPr>
            <a:r>
              <a:rPr lang="en-US" sz="133">
                <a:solidFill>
                  <a:schemeClr val="bg1">
                    <a:alpha val="0"/>
                  </a:schemeClr>
                </a:solidFill>
              </a:rPr>
              <a:t>      &lt;!-- The &lt;tableAccentNumber&gt; defines which table layout from the "Light Style 1" row should be applied for newly created tables.            Valid values are 0, 1, 2, 3, 4, 5, and 6 - representing the layouts on the Table Layouts drop-down from left to right.            The highlight colors used in those table layouts link to the Theme color palette, they cannot be specified here. --&gt;</a:t>
            </a:r>
          </a:p>
          <a:p>
            <a:pPr marL="0" indent="0">
              <a:buNone/>
            </a:pPr>
            <a:r>
              <a:rPr lang="en-US" sz="133">
                <a:solidFill>
                  <a:schemeClr val="bg1">
                    <a:alpha val="0"/>
                  </a:schemeClr>
                </a:solidFill>
              </a:rPr>
              <a:t>      &lt;tableAccentNumber&gt;0&lt;/tableAccentNumber&gt;</a:t>
            </a:r>
          </a:p>
          <a:p>
            <a:pPr marL="0" indent="0">
              <a:buNone/>
            </a:pPr>
            <a:r>
              <a:rPr lang="en-US" sz="133">
                <a:solidFill>
                  <a:schemeClr val="bg1">
                    <a:alpha val="0"/>
                  </a:schemeClr>
                </a:solidFill>
              </a:rPr>
              <a:t>      &lt;!-- The &lt;notesFontSize&gt; tag determines what font size should be applied to newly created notes/source boxes.            Valid values are integer numbers. If the option is not present or not valid, the default is used. --&gt;</a:t>
            </a:r>
          </a:p>
          <a:p>
            <a:pPr marL="0" indent="0">
              <a:buNone/>
            </a:pPr>
            <a:r>
              <a:rPr lang="en-US" sz="133">
                <a:solidFill>
                  <a:schemeClr val="bg1">
                    <a:alpha val="0"/>
                  </a:schemeClr>
                </a:solidFill>
              </a:rPr>
              <a:t>      &lt;notesFontSize&gt;8&lt;/notesFontSize&gt;</a:t>
            </a:r>
          </a:p>
          <a:p>
            <a:pPr marL="0" indent="0">
              <a:buNone/>
            </a:pPr>
            <a:r>
              <a:rPr lang="en-US" sz="133">
                <a:solidFill>
                  <a:schemeClr val="bg1">
                    <a:alpha val="0"/>
                  </a:schemeClr>
                </a:solidFill>
              </a:rPr>
              <a:t>      &lt;notesTextColor&gt;464547&lt;/notesTextColor&gt;</a:t>
            </a:r>
          </a:p>
          <a:p>
            <a:pPr marL="0" indent="0">
              <a:buNone/>
            </a:pPr>
            <a:r>
              <a:rPr lang="en-US" sz="133">
                <a:solidFill>
                  <a:schemeClr val="bg1">
                    <a:alpha val="0"/>
                  </a:schemeClr>
                </a:solidFill>
              </a:rPr>
              <a:t>      &lt;!-- The &lt;statusStickerRunningAgendaFontSize&gt; tag determines what font size should be applied to newly created status stickers and running agendas.            Valid values are integer numbers. If the option is not present or not valid, the default is used. --&gt;</a:t>
            </a:r>
          </a:p>
          <a:p>
            <a:pPr marL="0" indent="0">
              <a:buNone/>
            </a:pPr>
            <a:r>
              <a:rPr lang="en-US" sz="133">
                <a:solidFill>
                  <a:schemeClr val="bg1">
                    <a:alpha val="0"/>
                  </a:schemeClr>
                </a:solidFill>
              </a:rPr>
              <a:t>      &lt;statusStickerRunningAgendaFontSize&gt;12&lt;/statusStickerRunningAgendaFontSize&gt;</a:t>
            </a:r>
          </a:p>
          <a:p>
            <a:pPr marL="0" indent="0">
              <a:buNone/>
            </a:pPr>
            <a:r>
              <a:rPr lang="en-US" sz="133">
                <a:solidFill>
                  <a:schemeClr val="bg1">
                    <a:alpha val="0"/>
                  </a:schemeClr>
                </a:solidFill>
              </a:rPr>
              <a:t>      &lt;!-- The &lt;columnSpacing&gt; tag determines the width of the spacing between columns in pt.           Valid values are integer numbers, min. 28, max. 85 (~1-3cm). If the option is not present or not valid, the default is used. --&gt;</a:t>
            </a:r>
          </a:p>
          <a:p>
            <a:pPr marL="0" indent="0">
              <a:buNone/>
            </a:pPr>
            <a:r>
              <a:rPr lang="en-US" sz="133">
                <a:solidFill>
                  <a:schemeClr val="bg1">
                    <a:alpha val="0"/>
                  </a:schemeClr>
                </a:solidFill>
              </a:rPr>
              <a:t>      &lt;columnSpacing&gt;42&lt;/columnSpacing&gt;</a:t>
            </a:r>
          </a:p>
          <a:p>
            <a:pPr marL="0" indent="0">
              <a:buNone/>
            </a:pPr>
            <a:r>
              <a:rPr lang="en-US" sz="133">
                <a:solidFill>
                  <a:schemeClr val="bg1">
                    <a:alpha val="0"/>
                  </a:schemeClr>
                </a:solidFill>
              </a:rPr>
              <a:t>    &lt;/settings&gt;</a:t>
            </a:r>
          </a:p>
          <a:p>
            <a:pPr marL="0" indent="0">
              <a:buNone/>
            </a:pPr>
            <a:r>
              <a:rPr lang="en-US" sz="133">
                <a:solidFill>
                  <a:schemeClr val="bg1">
                    <a:alpha val="0"/>
                  </a:schemeClr>
                </a:solidFill>
              </a:rPr>
              <a:t>    &lt;!-- Instructions for &lt;colors&gt; tag:         Use any number of &lt;color&gt;...&lt;/color&gt; lines. Each line creates a client color on the client color palette in the order they appear here.         The client color hex code goes between the &lt;color&gt; and &lt;/color&gt; tags.         The &lt;color&gt; tag may have the option "contrastingTextColor". If it is set to a valid RGB hex code then that color will be used for text if the user applies the client color to fill a shape. Hence, contrastingTextColor usually is white (#FFFFFF), black (#000000) or another dark color. --&gt;</a:t>
            </a:r>
          </a:p>
          <a:p>
            <a:pPr marL="0" indent="0">
              <a:buNone/>
            </a:pPr>
            <a:r>
              <a:rPr lang="en-US" sz="133">
                <a:solidFill>
                  <a:schemeClr val="bg1">
                    <a:alpha val="0"/>
                  </a:schemeClr>
                </a:solidFill>
              </a:rPr>
              <a:t>    &lt;colors&gt;</a:t>
            </a:r>
          </a:p>
          <a:p>
            <a:pPr marL="0" indent="0">
              <a:buNone/>
            </a:pPr>
            <a:r>
              <a:rPr lang="en-US" sz="133">
                <a:solidFill>
                  <a:schemeClr val="bg1">
                    <a:alpha val="0"/>
                  </a:schemeClr>
                </a:solidFill>
              </a:rPr>
              <a:t>      &lt;color contrastingTextColor="#FFFFFF"&gt;#464547&lt;/color&gt;</a:t>
            </a:r>
          </a:p>
          <a:p>
            <a:pPr marL="0" indent="0">
              <a:buNone/>
            </a:pPr>
            <a:r>
              <a:rPr lang="en-US" sz="133">
                <a:solidFill>
                  <a:schemeClr val="bg1">
                    <a:alpha val="0"/>
                  </a:schemeClr>
                </a:solidFill>
              </a:rPr>
              <a:t>      &lt;color contrastingTextColor="#FFFFFF"&gt;#00437A&lt;/color&gt;</a:t>
            </a:r>
          </a:p>
          <a:p>
            <a:pPr marL="0" indent="0">
              <a:buNone/>
            </a:pPr>
            <a:r>
              <a:rPr lang="en-US" sz="133">
                <a:solidFill>
                  <a:schemeClr val="bg1">
                    <a:alpha val="0"/>
                  </a:schemeClr>
                </a:solidFill>
              </a:rPr>
              <a:t>      &lt;color contrastingTextColor="#FFFFFF"&gt;#00A9E0&lt;/color&gt;</a:t>
            </a:r>
          </a:p>
          <a:p>
            <a:pPr marL="0" indent="0">
              <a:buNone/>
            </a:pPr>
            <a:r>
              <a:rPr lang="en-US" sz="133">
                <a:solidFill>
                  <a:schemeClr val="bg1">
                    <a:alpha val="0"/>
                  </a:schemeClr>
                </a:solidFill>
              </a:rPr>
              <a:t>      &lt;color contrastingTextColor="#FFFFFF"&gt;#008542&lt;/color&gt;</a:t>
            </a:r>
          </a:p>
          <a:p>
            <a:pPr marL="0" indent="0">
              <a:buNone/>
            </a:pPr>
            <a:r>
              <a:rPr lang="en-US" sz="133">
                <a:solidFill>
                  <a:schemeClr val="bg1">
                    <a:alpha val="0"/>
                  </a:schemeClr>
                </a:solidFill>
              </a:rPr>
              <a:t>      &lt;color contrastingTextColor="#FFFFFF"&gt;#7AB800&lt;/color&gt;</a:t>
            </a:r>
          </a:p>
          <a:p>
            <a:pPr marL="0" indent="0">
              <a:buNone/>
            </a:pPr>
            <a:r>
              <a:rPr lang="en-US" sz="133">
                <a:solidFill>
                  <a:schemeClr val="bg1">
                    <a:alpha val="0"/>
                  </a:schemeClr>
                </a:solidFill>
              </a:rPr>
              <a:t>      &lt;color contrastingTextColor="#FFFFFF"&gt;#D47800&lt;/color&gt;</a:t>
            </a:r>
          </a:p>
          <a:p>
            <a:pPr marL="0" indent="0">
              <a:buNone/>
            </a:pPr>
            <a:r>
              <a:rPr lang="en-US" sz="133">
                <a:solidFill>
                  <a:schemeClr val="bg1">
                    <a:alpha val="0"/>
                  </a:schemeClr>
                </a:solidFill>
              </a:rPr>
              <a:t>      &lt;color contrastingTextColor="#FFFFFF"&gt;#5F6062&lt;/color&gt;</a:t>
            </a:r>
          </a:p>
          <a:p>
            <a:pPr marL="0" indent="0">
              <a:buNone/>
            </a:pPr>
            <a:r>
              <a:rPr lang="en-US" sz="133">
                <a:solidFill>
                  <a:schemeClr val="bg1">
                    <a:alpha val="0"/>
                  </a:schemeClr>
                </a:solidFill>
              </a:rPr>
              <a:t>      &lt;color contrastingTextColor="#FFFFFF"&gt;#145A95&lt;/color&gt;</a:t>
            </a:r>
          </a:p>
          <a:p>
            <a:pPr marL="0" indent="0">
              <a:buNone/>
            </a:pPr>
            <a:r>
              <a:rPr lang="en-US" sz="133">
                <a:solidFill>
                  <a:schemeClr val="bg1">
                    <a:alpha val="0"/>
                  </a:schemeClr>
                </a:solidFill>
              </a:rPr>
              <a:t>      &lt;color contrastingTextColor="#FFFFFF"&gt;#3BBCE2&lt;/color&gt;</a:t>
            </a:r>
          </a:p>
          <a:p>
            <a:pPr marL="0" indent="0">
              <a:buNone/>
            </a:pPr>
            <a:r>
              <a:rPr lang="en-US" sz="133">
                <a:solidFill>
                  <a:schemeClr val="bg1">
                    <a:alpha val="0"/>
                  </a:schemeClr>
                </a:solidFill>
              </a:rPr>
              <a:t>      &lt;color contrastingTextColor="#FFFFFF"&gt;#48A337&lt;/color&gt;</a:t>
            </a:r>
          </a:p>
          <a:p>
            <a:pPr marL="0" indent="0">
              <a:buNone/>
            </a:pPr>
            <a:r>
              <a:rPr lang="en-US" sz="133">
                <a:solidFill>
                  <a:schemeClr val="bg1">
                    <a:alpha val="0"/>
                  </a:schemeClr>
                </a:solidFill>
              </a:rPr>
              <a:t>      &lt;color contrastingTextColor="#FFFFFF"&gt;#9FC918&lt;/color&gt;</a:t>
            </a:r>
          </a:p>
          <a:p>
            <a:pPr marL="0" indent="0">
              <a:buNone/>
            </a:pPr>
            <a:r>
              <a:rPr lang="en-US" sz="133">
                <a:solidFill>
                  <a:schemeClr val="bg1">
                    <a:alpha val="0"/>
                  </a:schemeClr>
                </a:solidFill>
              </a:rPr>
              <a:t>      &lt;color contrastingTextColor="#FFFFFF"&gt;#F08613&lt;/color&gt;</a:t>
            </a:r>
          </a:p>
          <a:p>
            <a:pPr marL="0" indent="0">
              <a:buNone/>
            </a:pPr>
            <a:r>
              <a:rPr lang="en-US" sz="133">
                <a:solidFill>
                  <a:schemeClr val="bg1">
                    <a:alpha val="0"/>
                  </a:schemeClr>
                </a:solidFill>
              </a:rPr>
              <a:t>      &lt;color contrastingTextColor="#FFFFFF"&gt;#747678&lt;/color&gt;</a:t>
            </a:r>
          </a:p>
          <a:p>
            <a:pPr marL="0" indent="0">
              <a:buNone/>
            </a:pPr>
            <a:r>
              <a:rPr lang="en-US" sz="133">
                <a:solidFill>
                  <a:schemeClr val="bg1">
                    <a:alpha val="0"/>
                  </a:schemeClr>
                </a:solidFill>
              </a:rPr>
              <a:t>      &lt;color contrastingTextColor="#FFFFFF"&gt;#398BC6&lt;/color&gt;</a:t>
            </a:r>
          </a:p>
          <a:p>
            <a:pPr marL="0" indent="0">
              <a:buNone/>
            </a:pPr>
            <a:r>
              <a:rPr lang="en-US" sz="133">
                <a:solidFill>
                  <a:schemeClr val="bg1">
                    <a:alpha val="0"/>
                  </a:schemeClr>
                </a:solidFill>
              </a:rPr>
              <a:t>      &lt;color contrastingTextColor="#FFFFFF"&gt;#70CDE3&lt;/color&gt;</a:t>
            </a:r>
          </a:p>
          <a:p>
            <a:pPr marL="0" indent="0">
              <a:buNone/>
            </a:pPr>
            <a:r>
              <a:rPr lang="en-US" sz="133">
                <a:solidFill>
                  <a:schemeClr val="bg1">
                    <a:alpha val="0"/>
                  </a:schemeClr>
                </a:solidFill>
              </a:rPr>
              <a:t>      &lt;color contrastingTextColor="#FFFFFF"&gt;#6CC551&lt;/color&gt;</a:t>
            </a:r>
          </a:p>
          <a:p>
            <a:pPr marL="0" indent="0">
              <a:buNone/>
            </a:pPr>
            <a:r>
              <a:rPr lang="en-US" sz="133">
                <a:solidFill>
                  <a:schemeClr val="bg1">
                    <a:alpha val="0"/>
                  </a:schemeClr>
                </a:solidFill>
              </a:rPr>
              <a:t>      &lt;color contrastingTextColor="#FFFFFF"&gt;#C1D82F&lt;/color&gt;</a:t>
            </a:r>
          </a:p>
          <a:p>
            <a:pPr marL="0" indent="0">
              <a:buNone/>
            </a:pPr>
            <a:r>
              <a:rPr lang="en-US" sz="133">
                <a:solidFill>
                  <a:schemeClr val="bg1">
                    <a:alpha val="0"/>
                  </a:schemeClr>
                </a:solidFill>
              </a:rPr>
              <a:t>      &lt;color contrastingTextColor="#FFFFFF"&gt;#FCA047&lt;/color&gt;</a:t>
            </a:r>
          </a:p>
          <a:p>
            <a:pPr marL="0" indent="0">
              <a:buNone/>
            </a:pPr>
            <a:r>
              <a:rPr lang="en-US" sz="133">
                <a:solidFill>
                  <a:schemeClr val="bg1">
                    <a:alpha val="0"/>
                  </a:schemeClr>
                </a:solidFill>
              </a:rPr>
              <a:t>      &lt;color contrastingTextColor="#464547"&gt;#A5A6A9&lt;/color&gt;</a:t>
            </a:r>
          </a:p>
          <a:p>
            <a:pPr marL="0" indent="0">
              <a:buNone/>
            </a:pPr>
            <a:r>
              <a:rPr lang="en-US" sz="133">
                <a:solidFill>
                  <a:schemeClr val="bg1">
                    <a:alpha val="0"/>
                  </a:schemeClr>
                </a:solidFill>
              </a:rPr>
              <a:t>      &lt;color contrastingTextColor="#464547"&gt;#83C3ED&lt;/color&gt;</a:t>
            </a:r>
          </a:p>
          <a:p>
            <a:pPr marL="0" indent="0">
              <a:buNone/>
            </a:pPr>
            <a:r>
              <a:rPr lang="en-US" sz="133">
                <a:solidFill>
                  <a:schemeClr val="bg1">
                    <a:alpha val="0"/>
                  </a:schemeClr>
                </a:solidFill>
              </a:rPr>
              <a:t>      &lt;color contrastingTextColor="#464547"&gt;#99DFF1&lt;/color&gt;</a:t>
            </a:r>
          </a:p>
          <a:p>
            <a:pPr marL="0" indent="0">
              <a:buNone/>
            </a:pPr>
            <a:r>
              <a:rPr lang="en-US" sz="133">
                <a:solidFill>
                  <a:schemeClr val="bg1">
                    <a:alpha val="0"/>
                  </a:schemeClr>
                </a:solidFill>
              </a:rPr>
              <a:t>      &lt;color contrastingTextColor="#464547"&gt;#87D672&lt;/color&gt;</a:t>
            </a:r>
          </a:p>
          <a:p>
            <a:pPr marL="0" indent="0">
              <a:buNone/>
            </a:pPr>
            <a:r>
              <a:rPr lang="en-US" sz="133">
                <a:solidFill>
                  <a:schemeClr val="bg1">
                    <a:alpha val="0"/>
                  </a:schemeClr>
                </a:solidFill>
              </a:rPr>
              <a:t>      &lt;color contrastingTextColor="#464547"&gt;#D5E45C&lt;/color&gt;</a:t>
            </a:r>
          </a:p>
          <a:p>
            <a:pPr marL="0" indent="0">
              <a:buNone/>
            </a:pPr>
            <a:r>
              <a:rPr lang="en-US" sz="133">
                <a:solidFill>
                  <a:schemeClr val="bg1">
                    <a:alpha val="0"/>
                  </a:schemeClr>
                </a:solidFill>
              </a:rPr>
              <a:t>      &lt;color contrastingTextColor="#464547"&gt;#FAC57D&lt;/color&gt;</a:t>
            </a:r>
          </a:p>
          <a:p>
            <a:pPr marL="0" indent="0">
              <a:buNone/>
            </a:pPr>
            <a:r>
              <a:rPr lang="en-US" sz="133">
                <a:solidFill>
                  <a:schemeClr val="bg1">
                    <a:alpha val="0"/>
                  </a:schemeClr>
                </a:solidFill>
              </a:rPr>
              <a:t>      &lt;color contrastingTextColor="#464547"&gt;#D0D1D3&lt;/color&gt;</a:t>
            </a:r>
          </a:p>
          <a:p>
            <a:pPr marL="0" indent="0">
              <a:buNone/>
            </a:pPr>
            <a:r>
              <a:rPr lang="en-US" sz="133">
                <a:solidFill>
                  <a:schemeClr val="bg1">
                    <a:alpha val="0"/>
                  </a:schemeClr>
                </a:solidFill>
              </a:rPr>
              <a:t>      &lt;color contrastingTextColor="#464547"&gt;#D6EFFF&lt;/color&gt;</a:t>
            </a:r>
          </a:p>
          <a:p>
            <a:pPr marL="0" indent="0">
              <a:buNone/>
            </a:pPr>
            <a:r>
              <a:rPr lang="en-US" sz="133">
                <a:solidFill>
                  <a:schemeClr val="bg1">
                    <a:alpha val="0"/>
                  </a:schemeClr>
                </a:solidFill>
              </a:rPr>
              <a:t>      &lt;color contrastingTextColor="#464547"&gt;#D0EFF9&lt;/color&gt;</a:t>
            </a:r>
          </a:p>
          <a:p>
            <a:pPr marL="0" indent="0">
              <a:buNone/>
            </a:pPr>
            <a:r>
              <a:rPr lang="en-US" sz="133">
                <a:solidFill>
                  <a:schemeClr val="bg1">
                    <a:alpha val="0"/>
                  </a:schemeClr>
                </a:solidFill>
              </a:rPr>
              <a:t>      &lt;color contrastingTextColor="#464547"&gt;#D1F4B3&lt;/color&gt;</a:t>
            </a:r>
          </a:p>
          <a:p>
            <a:pPr marL="0" indent="0">
              <a:buNone/>
            </a:pPr>
            <a:r>
              <a:rPr lang="en-US" sz="133">
                <a:solidFill>
                  <a:schemeClr val="bg1">
                    <a:alpha val="0"/>
                  </a:schemeClr>
                </a:solidFill>
              </a:rPr>
              <a:t>      &lt;color contrastingTextColor="#464547"&gt;#E7F0A2&lt;/color&gt;</a:t>
            </a:r>
          </a:p>
          <a:p>
            <a:pPr marL="0" indent="0">
              <a:buNone/>
            </a:pPr>
            <a:r>
              <a:rPr lang="en-US" sz="133">
                <a:solidFill>
                  <a:schemeClr val="bg1">
                    <a:alpha val="0"/>
                  </a:schemeClr>
                </a:solidFill>
              </a:rPr>
              <a:t>      &lt;color contrastingTextColor="#464547"&gt;#FFE8BD&lt;/color&gt;</a:t>
            </a:r>
          </a:p>
          <a:p>
            <a:pPr marL="0" indent="0">
              <a:buNone/>
            </a:pPr>
            <a:r>
              <a:rPr lang="en-US" sz="133">
                <a:solidFill>
                  <a:schemeClr val="bg1">
                    <a:alpha val="0"/>
                  </a:schemeClr>
                </a:solidFill>
              </a:rPr>
              <a:t>      &lt;color contrastingTextColor="#464547"&gt;#E9EAEB&lt;/color&gt;</a:t>
            </a:r>
          </a:p>
          <a:p>
            <a:pPr marL="0" indent="0">
              <a:buNone/>
            </a:pPr>
            <a:r>
              <a:rPr lang="en-US" sz="133">
                <a:solidFill>
                  <a:schemeClr val="bg1">
                    <a:alpha val="0"/>
                  </a:schemeClr>
                </a:solidFill>
              </a:rPr>
              <a:t>      &lt;color contrastingTextColor="#FFFFFF"&gt;#604A82&lt;/color&gt;</a:t>
            </a:r>
          </a:p>
          <a:p>
            <a:pPr marL="0" indent="0">
              <a:buNone/>
            </a:pPr>
            <a:r>
              <a:rPr lang="en-US" sz="133">
                <a:solidFill>
                  <a:schemeClr val="bg1">
                    <a:alpha val="0"/>
                  </a:schemeClr>
                </a:solidFill>
              </a:rPr>
              <a:t>    &lt;/colors&gt;</a:t>
            </a:r>
          </a:p>
          <a:p>
            <a:pPr marL="0" indent="0">
              <a:buNone/>
            </a:pPr>
            <a:r>
              <a:rPr lang="en-US" sz="133">
                <a:solidFill>
                  <a:schemeClr val="bg1">
                    <a:alpha val="0"/>
                  </a:schemeClr>
                </a:solidFill>
              </a:rPr>
              <a:t>  &lt;/template&gt;</a:t>
            </a:r>
          </a:p>
          <a:p>
            <a:pPr marL="0" indent="0">
              <a:buNone/>
            </a:pPr>
            <a:r>
              <a:rPr lang="en-US" sz="133">
                <a:solidFill>
                  <a:schemeClr val="bg1">
                    <a:alpha val="0"/>
                  </a:schemeClr>
                </a:solidFill>
              </a:rPr>
              <a:t>  &lt;Guides&gt;</a:t>
            </a:r>
          </a:p>
          <a:p>
            <a:pPr marL="0" indent="0">
              <a:buNone/>
            </a:pPr>
            <a:r>
              <a:rPr lang="en-US" sz="133">
                <a:solidFill>
                  <a:schemeClr val="bg1">
                    <a:alpha val="0"/>
                  </a:schemeClr>
                </a:solidFill>
              </a:rPr>
              <a:t>    &lt;LeftGuide xmlns="37" /&gt;</a:t>
            </a:r>
          </a:p>
          <a:p>
            <a:pPr marL="0" indent="0">
              <a:buNone/>
            </a:pPr>
            <a:r>
              <a:rPr lang="en-US" sz="133">
                <a:solidFill>
                  <a:schemeClr val="bg1">
                    <a:alpha val="0"/>
                  </a:schemeClr>
                </a:solidFill>
              </a:rPr>
              <a:t>    &lt;RightGuide xmlns="946" /&gt;</a:t>
            </a:r>
          </a:p>
          <a:p>
            <a:pPr marL="0" indent="0">
              <a:buNone/>
            </a:pPr>
            <a:r>
              <a:rPr lang="en-US" sz="133">
                <a:solidFill>
                  <a:schemeClr val="bg1">
                    <a:alpha val="0"/>
                  </a:schemeClr>
                </a:solidFill>
              </a:rPr>
              <a:t>    &lt;UpperStickerGuide xmlns="69" /&gt;</a:t>
            </a:r>
          </a:p>
          <a:p>
            <a:pPr marL="0" indent="0">
              <a:buNone/>
            </a:pPr>
            <a:r>
              <a:rPr lang="en-US" sz="133">
                <a:solidFill>
                  <a:schemeClr val="bg1">
                    <a:alpha val="0"/>
                  </a:schemeClr>
                </a:solidFill>
              </a:rPr>
              <a:t>    &lt;LowerStickerGuide xmlns="96" /&gt;</a:t>
            </a:r>
          </a:p>
          <a:p>
            <a:pPr marL="0" indent="0">
              <a:buNone/>
            </a:pPr>
            <a:r>
              <a:rPr lang="en-US" sz="133">
                <a:solidFill>
                  <a:schemeClr val="bg1">
                    <a:alpha val="0"/>
                  </a:schemeClr>
                </a:solidFill>
              </a:rPr>
              <a:t>    &lt;BottomGuide xmlns="517" /&gt;</a:t>
            </a:r>
          </a:p>
          <a:p>
            <a:pPr marL="0" indent="0">
              <a:buNone/>
            </a:pPr>
            <a:r>
              <a:rPr lang="en-US" sz="133">
                <a:solidFill>
                  <a:schemeClr val="bg1">
                    <a:alpha val="0"/>
                  </a:schemeClr>
                </a:solidFill>
              </a:rPr>
              <a:t>  &lt;/Guides&gt;</a:t>
            </a:r>
          </a:p>
          <a:p>
            <a:pPr marL="0" indent="0">
              <a:buNone/>
            </a:pPr>
            <a:r>
              <a:rPr lang="en-US" sz="133">
                <a:solidFill>
                  <a:schemeClr val="bg1">
                    <a:alpha val="0"/>
                  </a:schemeClr>
                </a:solidFill>
              </a:rPr>
              <a:t>&lt;/btfp&gt;</a:t>
            </a:r>
            <a:endParaRPr lang="en-US" sz="133" dirty="0">
              <a:solidFill>
                <a:schemeClr val="bg1">
                  <a:alpha val="0"/>
                </a:schemeClr>
              </a:solidFill>
            </a:endParaRPr>
          </a:p>
        </p:txBody>
      </p:sp>
      <p:sp>
        <p:nvSpPr>
          <p:cNvPr id="19" name="SlideNumber"/>
          <p:cNvSpPr/>
          <p:nvPr userDrawn="1"/>
        </p:nvSpPr>
        <p:spPr bwMode="gray">
          <a:xfrm>
            <a:off x="11777881" y="6706400"/>
            <a:ext cx="139462" cy="141705"/>
          </a:xfrm>
          <a:prstGeom prst="roundRect">
            <a:avLst>
              <a:gd name="adj" fmla="val 0"/>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marL="0" indent="0" algn="r" defTabSz="697219" rtl="0" eaLnBrk="1" latinLnBrk="0" hangingPunct="1">
              <a:spcBef>
                <a:spcPts val="1176"/>
              </a:spcBef>
              <a:buNone/>
            </a:pPr>
            <a:fld id="{BB69BBE8-4DB2-4642-B003-B220ACD5A2FD}" type="slidenum">
              <a:rPr lang="en-US" sz="921" b="0" baseline="0" smtClean="0">
                <a:solidFill>
                  <a:schemeClr val="tx1"/>
                </a:solidFill>
                <a:latin typeface="+mn-lt"/>
              </a:rPr>
              <a:pPr marL="0" indent="0" algn="r" defTabSz="697219" rtl="0" eaLnBrk="1" latinLnBrk="0" hangingPunct="1">
                <a:spcBef>
                  <a:spcPts val="1176"/>
                </a:spcBef>
                <a:buNone/>
              </a:pPr>
              <a:t>‹#›</a:t>
            </a:fld>
            <a:endParaRPr lang="en-US" sz="921" b="0" dirty="0">
              <a:solidFill>
                <a:schemeClr val="tx1"/>
              </a:solidFill>
              <a:latin typeface="+mn-lt"/>
            </a:endParaRPr>
          </a:p>
        </p:txBody>
      </p:sp>
      <p:sp>
        <p:nvSpPr>
          <p:cNvPr id="8" name="CreatedFooter" hidden="1"/>
          <p:cNvSpPr/>
          <p:nvPr userDrawn="1"/>
        </p:nvSpPr>
        <p:spPr>
          <a:xfrm>
            <a:off x="8019472" y="6642002"/>
            <a:ext cx="2140528" cy="161747"/>
          </a:xfrm>
          <a:prstGeom prst="rect">
            <a:avLst/>
          </a:prstGeom>
        </p:spPr>
        <p:txBody>
          <a:bodyPr wrap="square" lIns="35292" tIns="35292" rIns="35292" bIns="35292">
            <a:spAutoFit/>
          </a:bodyPr>
          <a:lstStyle/>
          <a:p>
            <a:pPr marL="0" indent="0" algn="ctr" defTabSz="697219" rtl="0" eaLnBrk="1" latinLnBrk="0" hangingPunct="1">
              <a:spcBef>
                <a:spcPts val="1176"/>
              </a:spcBef>
              <a:buNone/>
            </a:pPr>
            <a:r>
              <a:rPr lang="en-US" sz="588">
                <a:solidFill>
                  <a:schemeClr val="tx1"/>
                </a:solidFill>
              </a:rPr>
              <a:t> </a:t>
            </a:r>
            <a:endParaRPr lang="en-US" sz="588" dirty="0">
              <a:solidFill>
                <a:schemeClr val="tx1"/>
              </a:solidFill>
            </a:endParaRPr>
          </a:p>
        </p:txBody>
      </p:sp>
      <p:sp>
        <p:nvSpPr>
          <p:cNvPr id="7" name="OfficeCode" hidden="1"/>
          <p:cNvSpPr/>
          <p:nvPr userDrawn="1"/>
        </p:nvSpPr>
        <p:spPr>
          <a:xfrm>
            <a:off x="7225149" y="6642002"/>
            <a:ext cx="540327" cy="161747"/>
          </a:xfrm>
          <a:prstGeom prst="rect">
            <a:avLst/>
          </a:prstGeom>
        </p:spPr>
        <p:txBody>
          <a:bodyPr wrap="square" lIns="35292" tIns="35292" rIns="35292" bIns="35292">
            <a:spAutoFit/>
          </a:bodyPr>
          <a:lstStyle/>
          <a:p>
            <a:pPr marL="0" indent="0" algn="ctr" defTabSz="697219" rtl="0" eaLnBrk="1" latinLnBrk="0" hangingPunct="1">
              <a:spcBef>
                <a:spcPts val="1176"/>
              </a:spcBef>
              <a:buNone/>
            </a:pPr>
            <a:r>
              <a:rPr lang="en-US" sz="588">
                <a:solidFill>
                  <a:schemeClr val="tx1"/>
                </a:solidFill>
              </a:rPr>
              <a:t>TBG</a:t>
            </a:r>
            <a:endParaRPr lang="en-US" sz="588" dirty="0">
              <a:solidFill>
                <a:schemeClr val="tx1"/>
              </a:solidFill>
            </a:endParaRPr>
          </a:p>
        </p:txBody>
      </p:sp>
      <p:sp>
        <p:nvSpPr>
          <p:cNvPr id="3" name="Text Placeholder"/>
          <p:cNvSpPr>
            <a:spLocks noGrp="1"/>
          </p:cNvSpPr>
          <p:nvPr>
            <p:ph type="body" idx="1"/>
          </p:nvPr>
        </p:nvSpPr>
        <p:spPr>
          <a:xfrm>
            <a:off x="482679" y="1213911"/>
            <a:ext cx="11522603" cy="5157467"/>
          </a:xfrm>
          <a:prstGeom prst="rect">
            <a:avLst/>
          </a:prstGeom>
        </p:spPr>
        <p:txBody>
          <a:bodyPr vert="horz" lIns="36000" tIns="36000" rIns="3600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5" name="Blue horiz line"/>
          <p:cNvCxnSpPr/>
          <p:nvPr userDrawn="1"/>
        </p:nvCxnSpPr>
        <p:spPr>
          <a:xfrm>
            <a:off x="481235" y="831472"/>
            <a:ext cx="11526721"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Slide Title"/>
          <p:cNvSpPr>
            <a:spLocks noGrp="1"/>
          </p:cNvSpPr>
          <p:nvPr>
            <p:ph type="title"/>
          </p:nvPr>
        </p:nvSpPr>
        <p:spPr>
          <a:xfrm>
            <a:off x="481235" y="4"/>
            <a:ext cx="11522075" cy="876687"/>
          </a:xfrm>
          <a:prstGeom prst="rect">
            <a:avLst/>
          </a:prstGeom>
        </p:spPr>
        <p:txBody>
          <a:bodyPr vert="horz" lIns="36000" tIns="36000" rIns="36000" bIns="72000" rtlCol="0" anchor="b">
            <a:noAutofit/>
          </a:bodyPr>
          <a:lstStyle/>
          <a:p>
            <a:r>
              <a:rPr lang="en-US"/>
              <a:t>Click to edit Master title style</a:t>
            </a:r>
            <a:endParaRPr lang="en-US" dirty="0"/>
          </a:p>
        </p:txBody>
      </p:sp>
      <p:pic>
        <p:nvPicPr>
          <p:cNvPr id="18" name="Blue vertical line"/>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graphicFrame>
        <p:nvGraphicFramePr>
          <p:cNvPr id="9" name="Table 8"/>
          <p:cNvGraphicFramePr>
            <a:graphicFrameLocks noGrp="1"/>
          </p:cNvGraphicFramePr>
          <p:nvPr userDrawn="1">
            <p:extLst>
              <p:ext uri="{D42A27DB-BD31-4B8C-83A1-F6EECF244321}">
                <p14:modId xmlns:p14="http://schemas.microsoft.com/office/powerpoint/2010/main" val="3191926046"/>
              </p:ext>
            </p:extLst>
          </p:nvPr>
        </p:nvGraphicFramePr>
        <p:xfrm>
          <a:off x="2414555" y="2872740"/>
          <a:ext cx="8128000" cy="1112520"/>
        </p:xfrm>
        <a:graphic>
          <a:graphicData uri="http://schemas.openxmlformats.org/drawingml/2006/table">
            <a:tbl>
              <a:tblPr firstRow="1" bandRow="1">
                <a:tableStyleId>{2D5ABB26-0587-4C30-8999-92F81FD0307C}</a:tableStyleId>
              </a:tblPr>
              <a:tblGrid>
                <a:gridCol w="1625600">
                  <a:extLst>
                    <a:ext uri="{9D8B030D-6E8A-4147-A177-3AD203B41FA5}">
                      <a16:colId xmlns:a16="http://schemas.microsoft.com/office/drawing/2014/main" val="3249235308"/>
                    </a:ext>
                  </a:extLst>
                </a:gridCol>
                <a:gridCol w="1625600">
                  <a:extLst>
                    <a:ext uri="{9D8B030D-6E8A-4147-A177-3AD203B41FA5}">
                      <a16:colId xmlns:a16="http://schemas.microsoft.com/office/drawing/2014/main" val="1598360294"/>
                    </a:ext>
                  </a:extLst>
                </a:gridCol>
                <a:gridCol w="1625600">
                  <a:extLst>
                    <a:ext uri="{9D8B030D-6E8A-4147-A177-3AD203B41FA5}">
                      <a16:colId xmlns:a16="http://schemas.microsoft.com/office/drawing/2014/main" val="326567337"/>
                    </a:ext>
                  </a:extLst>
                </a:gridCol>
                <a:gridCol w="1625600">
                  <a:extLst>
                    <a:ext uri="{9D8B030D-6E8A-4147-A177-3AD203B41FA5}">
                      <a16:colId xmlns:a16="http://schemas.microsoft.com/office/drawing/2014/main" val="2595703491"/>
                    </a:ext>
                  </a:extLst>
                </a:gridCol>
                <a:gridCol w="1625600">
                  <a:extLst>
                    <a:ext uri="{9D8B030D-6E8A-4147-A177-3AD203B41FA5}">
                      <a16:colId xmlns:a16="http://schemas.microsoft.com/office/drawing/2014/main" val="1249231012"/>
                    </a:ext>
                  </a:extLst>
                </a:gridCol>
              </a:tblGrid>
              <a:tr h="370840">
                <a:tc>
                  <a:txBody>
                    <a:bodyPr/>
                    <a:lstStyle/>
                    <a:p>
                      <a:endParaRPr lang="en-CA" sz="1800" dirty="0"/>
                    </a:p>
                  </a:txBody>
                  <a:tcPr/>
                </a:tc>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a:p>
                  </a:txBody>
                  <a:tcPr/>
                </a:tc>
                <a:extLst>
                  <a:ext uri="{0D108BD9-81ED-4DB2-BD59-A6C34878D82A}">
                    <a16:rowId xmlns:a16="http://schemas.microsoft.com/office/drawing/2014/main" val="3159101996"/>
                  </a:ext>
                </a:extLst>
              </a:tr>
              <a:tr h="370840">
                <a:tc>
                  <a:txBody>
                    <a:bodyPr/>
                    <a:lstStyle/>
                    <a:p>
                      <a:endParaRPr lang="en-CA" sz="1800"/>
                    </a:p>
                  </a:txBody>
                  <a:tcPr/>
                </a:tc>
                <a:tc>
                  <a:txBody>
                    <a:bodyPr/>
                    <a:lstStyle/>
                    <a:p>
                      <a:endParaRPr lang="en-CA" sz="1800" dirty="0"/>
                    </a:p>
                  </a:txBody>
                  <a:tcPr/>
                </a:tc>
                <a:tc>
                  <a:txBody>
                    <a:bodyPr/>
                    <a:lstStyle/>
                    <a:p>
                      <a:endParaRPr lang="en-CA" sz="1800"/>
                    </a:p>
                  </a:txBody>
                  <a:tcPr/>
                </a:tc>
                <a:tc>
                  <a:txBody>
                    <a:bodyPr/>
                    <a:lstStyle/>
                    <a:p>
                      <a:endParaRPr lang="en-CA" sz="1800"/>
                    </a:p>
                  </a:txBody>
                  <a:tcPr/>
                </a:tc>
                <a:tc>
                  <a:txBody>
                    <a:bodyPr/>
                    <a:lstStyle/>
                    <a:p>
                      <a:endParaRPr lang="en-CA" sz="1800"/>
                    </a:p>
                  </a:txBody>
                  <a:tcPr/>
                </a:tc>
                <a:extLst>
                  <a:ext uri="{0D108BD9-81ED-4DB2-BD59-A6C34878D82A}">
                    <a16:rowId xmlns:a16="http://schemas.microsoft.com/office/drawing/2014/main" val="1111478632"/>
                  </a:ext>
                </a:extLst>
              </a:tr>
              <a:tr h="370840">
                <a:tc>
                  <a:txBody>
                    <a:bodyPr/>
                    <a:lstStyle/>
                    <a:p>
                      <a:endParaRPr lang="en-CA" sz="1800"/>
                    </a:p>
                  </a:txBody>
                  <a:tcPr/>
                </a:tc>
                <a:tc>
                  <a:txBody>
                    <a:bodyPr/>
                    <a:lstStyle/>
                    <a:p>
                      <a:endParaRPr lang="en-CA" sz="1800"/>
                    </a:p>
                  </a:txBody>
                  <a:tcPr/>
                </a:tc>
                <a:tc>
                  <a:txBody>
                    <a:bodyPr/>
                    <a:lstStyle/>
                    <a:p>
                      <a:endParaRPr lang="en-CA" sz="1800" dirty="0"/>
                    </a:p>
                  </a:txBody>
                  <a:tcPr/>
                </a:tc>
                <a:tc>
                  <a:txBody>
                    <a:bodyPr/>
                    <a:lstStyle/>
                    <a:p>
                      <a:endParaRPr lang="en-CA" sz="1800" dirty="0"/>
                    </a:p>
                  </a:txBody>
                  <a:tcPr/>
                </a:tc>
                <a:tc>
                  <a:txBody>
                    <a:bodyPr/>
                    <a:lstStyle/>
                    <a:p>
                      <a:endParaRPr lang="en-CA" sz="1800" dirty="0"/>
                    </a:p>
                  </a:txBody>
                  <a:tcPr/>
                </a:tc>
                <a:extLst>
                  <a:ext uri="{0D108BD9-81ED-4DB2-BD59-A6C34878D82A}">
                    <a16:rowId xmlns:a16="http://schemas.microsoft.com/office/drawing/2014/main" val="2881930414"/>
                  </a:ext>
                </a:extLst>
              </a:tr>
            </a:tbl>
          </a:graphicData>
        </a:graphic>
      </p:graphicFrame>
    </p:spTree>
    <p:custDataLst>
      <p:tags r:id="rId12"/>
    </p:custDataLst>
    <p:extLst>
      <p:ext uri="{BB962C8B-B14F-4D97-AF65-F5344CB8AC3E}">
        <p14:creationId xmlns:p14="http://schemas.microsoft.com/office/powerpoint/2010/main" val="27513489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l" defTabSz="697219" rtl="0" eaLnBrk="1" latinLnBrk="0" hangingPunct="1">
        <a:lnSpc>
          <a:spcPct val="100000"/>
        </a:lnSpc>
        <a:spcBef>
          <a:spcPct val="0"/>
        </a:spcBef>
        <a:buNone/>
        <a:defRPr sz="2800" kern="1200">
          <a:solidFill>
            <a:schemeClr val="bg2"/>
          </a:solidFill>
          <a:latin typeface="+mj-lt"/>
          <a:ea typeface="+mj-ea"/>
          <a:cs typeface="+mj-cs"/>
        </a:defRPr>
      </a:lvl1pPr>
    </p:titleStyle>
    <p:bodyStyle>
      <a:lvl1pPr marL="177417" indent="-177417" algn="l" defTabSz="896380"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54835" indent="-177417" algn="l" defTabSz="89638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24471" indent="-169636" algn="l" defTabSz="896380"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01888" indent="-177417" algn="l" defTabSz="89638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80862" indent="-178974" algn="l" defTabSz="896380" rtl="0" eaLnBrk="1" latinLnBrk="0" hangingPunct="1">
        <a:lnSpc>
          <a:spcPct val="100000"/>
        </a:lnSpc>
        <a:spcBef>
          <a:spcPts val="600"/>
        </a:spcBef>
        <a:buFont typeface="Arial" panose="020B0604020202020204" pitchFamily="34" charset="0"/>
        <a:buChar char="&gt;"/>
        <a:defRPr sz="1600" kern="1200">
          <a:solidFill>
            <a:schemeClr val="tx1"/>
          </a:solidFill>
          <a:latin typeface="+mn-lt"/>
          <a:ea typeface="+mn-ea"/>
          <a:cs typeface="+mn-cs"/>
        </a:defRPr>
      </a:lvl5pPr>
      <a:lvl6pPr marL="2465045"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13235"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361424"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3809615"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174305" indent="-174305" algn="l" defTabSz="697219" rtl="0" eaLnBrk="1" latinLnBrk="0" hangingPunct="1">
        <a:spcBef>
          <a:spcPts val="1200"/>
        </a:spcBef>
        <a:buChar char="•"/>
        <a:defRPr sz="1800" kern="1200">
          <a:solidFill>
            <a:schemeClr val="tx1"/>
          </a:solidFill>
          <a:latin typeface="+mn-lt"/>
          <a:ea typeface="+mn-ea"/>
          <a:cs typeface="+mn-cs"/>
        </a:defRPr>
      </a:lvl1pPr>
      <a:lvl2pPr marL="348609" indent="-174305" algn="l" defTabSz="697219" rtl="0" eaLnBrk="1" latinLnBrk="0" hangingPunct="1">
        <a:spcBef>
          <a:spcPts val="600"/>
        </a:spcBef>
        <a:buChar char="–"/>
        <a:defRPr sz="1600" kern="1200">
          <a:solidFill>
            <a:schemeClr val="tx1"/>
          </a:solidFill>
          <a:latin typeface="+mn-lt"/>
          <a:ea typeface="+mn-ea"/>
          <a:cs typeface="+mn-cs"/>
        </a:defRPr>
      </a:lvl2pPr>
      <a:lvl3pPr marL="522915" indent="-174305" algn="l" defTabSz="697219" rtl="0" eaLnBrk="1" latinLnBrk="0" hangingPunct="1">
        <a:spcBef>
          <a:spcPts val="600"/>
        </a:spcBef>
        <a:buChar char="&gt;"/>
        <a:defRPr sz="1600" kern="1200">
          <a:solidFill>
            <a:schemeClr val="tx1"/>
          </a:solidFill>
          <a:latin typeface="+mn-lt"/>
          <a:ea typeface="+mn-ea"/>
          <a:cs typeface="+mn-cs"/>
        </a:defRPr>
      </a:lvl3pPr>
      <a:lvl4pPr marL="697219" indent="-174305" algn="l" defTabSz="697219" rtl="0" eaLnBrk="1" latinLnBrk="0" hangingPunct="1">
        <a:spcBef>
          <a:spcPts val="600"/>
        </a:spcBef>
        <a:buChar char="–"/>
        <a:defRPr sz="1600" kern="1200">
          <a:solidFill>
            <a:schemeClr val="tx1"/>
          </a:solidFill>
          <a:latin typeface="+mn-lt"/>
          <a:ea typeface="+mn-ea"/>
          <a:cs typeface="+mn-cs"/>
        </a:defRPr>
      </a:lvl4pPr>
      <a:lvl5pPr marL="871524" indent="-174305" algn="l" defTabSz="697219" rtl="0" eaLnBrk="1" latinLnBrk="0" hangingPunct="1">
        <a:spcBef>
          <a:spcPts val="600"/>
        </a:spcBef>
        <a:buChar char="&gt;"/>
        <a:defRPr sz="1600" kern="1200">
          <a:solidFill>
            <a:schemeClr val="tx1"/>
          </a:solidFill>
          <a:latin typeface="+mn-lt"/>
          <a:ea typeface="+mn-ea"/>
          <a:cs typeface="+mn-cs"/>
        </a:defRPr>
      </a:lvl5pPr>
      <a:lvl6pPr marL="1045829" algn="l" defTabSz="697219" rtl="0" eaLnBrk="1" latinLnBrk="0" hangingPunct="1">
        <a:defRPr sz="1600" kern="1200">
          <a:solidFill>
            <a:schemeClr val="tx1"/>
          </a:solidFill>
          <a:latin typeface="+mn-lt"/>
          <a:ea typeface="+mn-ea"/>
          <a:cs typeface="+mn-cs"/>
        </a:defRPr>
      </a:lvl6pPr>
      <a:lvl7pPr marL="1220133" algn="l" defTabSz="697219" rtl="0" eaLnBrk="1" latinLnBrk="0" hangingPunct="1">
        <a:defRPr sz="1600" kern="1200">
          <a:solidFill>
            <a:schemeClr val="tx1"/>
          </a:solidFill>
          <a:latin typeface="+mn-lt"/>
          <a:ea typeface="+mn-ea"/>
          <a:cs typeface="+mn-cs"/>
        </a:defRPr>
      </a:lvl7pPr>
      <a:lvl8pPr marL="1394438" algn="l" defTabSz="697219" rtl="0" eaLnBrk="1" latinLnBrk="0" hangingPunct="1">
        <a:defRPr sz="1600" kern="1200">
          <a:solidFill>
            <a:schemeClr val="tx1"/>
          </a:solidFill>
          <a:latin typeface="+mn-lt"/>
          <a:ea typeface="+mn-ea"/>
          <a:cs typeface="+mn-cs"/>
        </a:defRPr>
      </a:lvl8pPr>
      <a:lvl9pPr marL="1568742" algn="l" defTabSz="697219"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p15:clr>
            <a:srgbClr val="D1D1D1"/>
          </p15:clr>
        </p15:guide>
        <p15:guide id="2" pos="292">
          <p15:clr>
            <a:srgbClr val="D1D1D1"/>
          </p15:clr>
        </p15:guide>
        <p15:guide id="4" orient="horz" pos="768">
          <p15:clr>
            <a:srgbClr val="D1D1D1"/>
          </p15:clr>
        </p15:guide>
        <p15:guide id="7" orient="horz" pos="4133">
          <p15:clr>
            <a:srgbClr val="D1D1D1"/>
          </p15:clr>
        </p15:guide>
        <p15:guide id="8" pos="7564">
          <p15:clr>
            <a:srgbClr val="D1D1D1"/>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1482764-D60B-C698-5838-9393BAD3DF5E}"/>
              </a:ext>
            </a:extLst>
          </p:cNvPr>
          <p:cNvGraphicFramePr>
            <a:graphicFrameLocks noChangeAspect="1"/>
          </p:cNvGraphicFramePr>
          <p:nvPr userDrawn="1">
            <p:custDataLst>
              <p:tags r:id="rId12"/>
            </p:custDataLst>
            <p:extLst>
              <p:ext uri="{D42A27DB-BD31-4B8C-83A1-F6EECF244321}">
                <p14:modId xmlns:p14="http://schemas.microsoft.com/office/powerpoint/2010/main" val="2509008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5" progId="TCLayout.ActiveDocument.1">
                  <p:embed/>
                </p:oleObj>
              </mc:Choice>
              <mc:Fallback>
                <p:oleObj name="think-cell Slide" r:id="rId13" imgW="404" imgH="405" progId="TCLayout.ActiveDocument.1">
                  <p:embed/>
                  <p:pic>
                    <p:nvPicPr>
                      <p:cNvPr id="6" name="think-cell data - do not delete" hidden="1">
                        <a:extLst>
                          <a:ext uri="{FF2B5EF4-FFF2-40B4-BE49-F238E27FC236}">
                            <a16:creationId xmlns:a16="http://schemas.microsoft.com/office/drawing/2014/main" id="{B1482764-D60B-C698-5838-9393BAD3DF5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33">
                <a:solidFill>
                  <a:schemeClr val="bg1">
                    <a:alpha val="0"/>
                  </a:schemeClr>
                </a:solidFill>
              </a:rPr>
              <a:t>&lt;BTFP&gt;&lt;!-- BTFPCONFIGURATION:3C627466703E0D0A20203C212D2D20496E737472756374696F6E7320666F7220746865203C74656D706C6174653E207461673A202020202020202020202020202020204B656570202276657273696F6E2220616E6420227479706522206F7074696F6E7320756E6368616E6765642E2020202020202020202020202020202053657420226E616D6522206F7074696F6E20746F2074686520636C69656E74206E616D6520746861742073686F756C6420617070656172206F6E2074686520636C69656E7420636F6C6F722073656374696F6E2E2020202020202020202020202020202053657420227061676553697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2120204C6173742065646974656420627920547261636579204E65696C206F6E204D617920312C2032303139202D2D3E0D0A20203C74656D706C6174652076657273696F6E3D22322E332E342220747970653D22756E6272616E64656422206E616D653D224272696467657370616E20436F7265202831365F392922207061676553697A653D227769646573637265656E223E0D0A202020203C212D2D20496E737472756374696F6E7320666F72203C73657474696E67733E207461673A20202020202020202020202020202020496E2065616368207375622D74616720736574207468652068657820636F6465206F66207468652052474220636F6C6F7220796F75207769736820746F2075736520666F7220746865207374616E6461726420656C656D656E7473207768656E2074686579206172652063726561746564206F6E207468697320736C696465206D61737465722E202020202020202020202020202020204966207468652076616C7565206973206D697373696E67206F7220696E76616C69642C2064656661756C7420636F6C6F72732077696C6C20626520757365642E202D2D3E0D0A202020203C73657474696E67733E0D0A2020202020203C72756E6E696E674167656E64614261636B436F6C6F724C6566743E233034354239313C2F72756E6E696E674167656E64614261636B436F6C6F724C6566743E0D0A2020202020203C72756E6E696E674167656E64614261636B436F6C6F7252696768743E234430443144333C2F72756E6E696E674167656E64614261636B436F6C6F7252696768743E0D0A2020202020203C72756E6E696E674167656E646154657874436F6C6F724C6566743E234646464646463C2F72756E6E696E674167656E646154657874436F6C6F724C6566743E0D0A2020202020203C72756E6E696E674167656E646154657874436F6C6F7252696768743E233436343534373C2F72756E6E696E674167656E646154657874436F6C6F7252696768743E0D0A2020202020203C636F6C756D6E4865616465724C696E65436F6C6F723E233436343534373C2F636F6C756D6E4865616465724C696E65436F6C6F723E0D0A2020202020203C636F6C756D6E48656164657254657874436F6C6F723E233436343534373C2F636F6C756D6E48656164657254657874436F6C6F723E0D0A2020202020203C726F774865616465724C696E65436F6C6F723E233436343534373C2F726F774865616465724C696E65436F6C6F723E0D0A2020202020203C726F7748656164657254657874436F6C6F723E233436343534373C2F726F7748656164657254657874436F6C6F723E0D0A2020202020203C636F6E636C7573696F6E4172726F774C696E65436F6C6F723E234630383631333C2F636F6E636C7573696F6E4172726F774C696E65436F6C6F723E0D0A2020202020203C636F6E636C7573696F6E4172726F7754657874436F6C6F723E234630383631333C2F636F6E636C7573696F6E4172726F7754657874436F6C6F723E0D0A2020202020203C70657263656E74616765436972636C6546756C6C436972636C65436F6C6F723E234135413641393C2F70657263656E74616765436972636C6546756C6C436972636C65436F6C6F723E0D0A2020202020203C70657263656E74616765436972636C6554657874486967686C69676874436F6C6F723E233030343337413C2F70657263656E74616765436972636C6554657874486967686C69676874436F6C6F723E0D0A2020202020203C737461747573537469636B6572436F6C6F723E233436343534373C2F737461747573537469636B6572436F6C6F723E0D0A2020202020203C63616C6C6F75744261636B436F6C6F723E234646464646463C2F63616C6C6F75744261636B436F6C6F723E0D0A2020202020203C63616C6C6F7574546578744C696E65436F6C6F723E233030343337413C2F63616C6C6F7574546578744C696E65436F6C6F723E0D0A2020202020203C6E6F74657354657874436F6C6F723E233436343534373C2F6E6F74657354657874436F6C6F723E0D0A2020202020203C6E756D626572427562626C654261636B436F6C6F723E234646464646463C2F6E756D626572427562626C654261636B436F6C6F723E0D0A2020202020203C6E756D626572427562626C65546578744C696E65436F6C6F723E234630383631333C2F6E756D626572427562626C65546578744C696E65436F6C6F723E0D0A2020202020203C76616C7565436861696E546578744C696E65436F6C6F723E233030343337413C2F76616C7565436861696E546578744C696E65436F6C6F723E0D0A2020202020203C6167656E6461486967686C69676874436F6C6F723E233030413945303C2F6167656E6461486967686C69676874436F6C6F723E0D0A2020202020203C212D2D20546865203C7461626C65416363656E744E756D6265723E20646566696E6573207768696368207461626C65206C61796F75742066726F6D2074686520224C69676874205374796C6520312220726F772073686F756C64206265206170706C69656420666F72206E65776C792063726561746564207461626C65732E2020202020202020202020202020202056616C69642076616C7565732061726520302C20312C20322C20332C20342C20352C20616E642036202D20726570726573656E74696E6720746865206C61796F757473206F6E20746865205461626C65204C61796F75742064726F702D646F776E2066726F6D206C65667420746F2072696768742E2020202020202020202020202020202054686520686967686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303C2F7461626C65416363656E744E756D6265723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2020202020202020202020202020202056616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2020202020202020202020202020202056616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2020202020202020202020202020202055736520616E79206E756D626572206F66203C636F6C6F723E2E2E2E3C2F636F6C6F723E206C696E65732E2045616368206C696E652063726561746573206120636C69656E7420636F6C6F72206F6E2074686520636C69656E7420636F6C6F722070616C6574746520696E20746865206F7264657220746865792061707065617220686572652E2020202020202020202020202020202054686520636C69656E7420636F6C6F722068657820636F646520676F6573206265747765656E20746865203C636F6C6F723E20616E64203C2F636F6C6F723E20746167732E20202020202020202020202020202020546865203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2020202020202020202020202020202048656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233436343534373C2F636F6C6F723E0D0A2020202020203C636F6C6F7220636F6E7472617374696E6754657874436F6C6F723D2223464646464646223E233030343337413C2F636F6C6F723E0D0A2020202020203C636F6C6F7220636F6E7472617374696E6754657874436F6C6F723D2223464646464646223E233030413945303C2F636F6C6F723E0D0A2020202020203C636F6C6F7220636F6E7472617374696E6754657874436F6C6F723D2223464646464646223E233030383534323C2F636F6C6F723E0D0A2020202020203C636F6C6F7220636F6E7472617374696E6754657874436F6C6F723D2223464646464646223E233741423830303C2F636F6C6F723E0D0A2020202020203C636F6C6F7220636F6E7472617374696E6754657874436F6C6F723D2223464646464646223E234434373830303C2F636F6C6F723E0D0A2020202020203C636F6C6F7220636F6E7472617374696E6754657874436F6C6F723D2223464646464646223E233546363036323C2F636F6C6F723E0D0A2020202020203C636F6C6F7220636F6E7472617374696E6754657874436F6C6F723D2223464646464646223E233134354139353C2F636F6C6F723E0D0A2020202020203C636F6C6F7220636F6E7472617374696E6754657874436F6C6F723D2223464646464646223E233342424345323C2F636F6C6F723E0D0A2020202020203C636F6C6F7220636F6E7472617374696E6754657874436F6C6F723D2223464646464646223E233438413333373C2F636F6C6F723E0D0A2020202020203C636F6C6F7220636F6E7472617374696E6754657874436F6C6F723D2223464646464646223E233946433931383C2F636F6C6F723E0D0A2020202020203C636F6C6F7220636F6E7472617374696E6754657874436F6C6F723D2223464646464646223E234630383631333C2F636F6C6F723E0D0A2020202020203C636F6C6F7220636F6E7472617374696E6754657874436F6C6F723D2223464646464646223E233734373637383C2F636F6C6F723E0D0A2020202020203C636F6C6F7220636F6E7472617374696E6754657874436F6C6F723D2223464646464646223E233339384243363C2F636F6C6F723E0D0A2020202020203C636F6C6F7220636F6E7472617374696E6754657874436F6C6F723D2223464646464646223E233730434445333C2F636F6C6F723E0D0A2020202020203C636F6C6F7220636F6E7472617374696E6754657874436F6C6F723D2223464646464646223E233643433535313C2F636F6C6F723E0D0A2020202020203C636F6C6F7220636F6E7472617374696E6754657874436F6C6F723D2223464646464646223E234331443832463C2F636F6C6F723E0D0A2020202020203C636F6C6F7220636F6E7472617374696E6754657874436F6C6F723D2223464646464646223E234643413034373C2F636F6C6F723E0D0A2020202020203C636F6C6F7220636F6E7472617374696E6754657874436F6C6F723D2223343634353437223E234135413641393C2F636F6C6F723E0D0A2020202020203C636F6C6F7220636F6E7472617374696E6754657874436F6C6F723D2223343634353437223E233833433345443C2F636F6C6F723E0D0A2020202020203C636F6C6F7220636F6E7472617374696E6754657874436F6C6F723D2223343634353437223E233939444646313C2F636F6C6F723E0D0A2020202020203C636F6C6F7220636F6E7472617374696E6754657874436F6C6F723D2223343634353437223E233837443637323C2F636F6C6F723E0D0A2020202020203C636F6C6F7220636F6E7472617374696E6754657874436F6C6F723D2223343634353437223E234435453435433C2F636F6C6F723E0D0A2020202020203C636F6C6F7220636F6E7472617374696E6754657874436F6C6F723D2223343634353437223E234641433537443C2F636F6C6F723E0D0A2020202020203C636F6C6F7220636F6E7472617374696E6754657874436F6C6F723D2223343634353437223E234430443144333C2F636F6C6F723E0D0A2020202020203C636F6C6F7220636F6E7472617374696E6754657874436F6C6F723D2223343634353437223E234436454646463C2F636F6C6F723E0D0A2020202020203C636F6C6F7220636F6E7472617374696E6754657874436F6C6F723D2223343634353437223E234430454646393C2F636F6C6F723E0D0A2020202020203C636F6C6F7220636F6E7472617374696E6754657874436F6C6F723D2223343634353437223E234431463442333C2F636F6C6F723E0D0A2020202020203C636F6C6F7220636F6E7472617374696E6754657874436F6C6F723D2223343634353437223E234537463041323C2F636F6C6F723E0D0A2020202020203C636F6C6F7220636F6E7472617374696E6754657874436F6C6F723D2223343634353437223E234646453842443C2F636F6C6F723E0D0A2020202020203C636F6C6F7220636F6E7472617374696E6754657874436F6C6F723D2223343634353437223E234539454145423C2F636F6C6F723E0D0A2020202020203C636F6C6F7220636F6E7472617374696E6754657874436F6C6F723D2223343634353437223E234646464646463C2F636F6C6F723E0D0A2020202020203C636F6C6F7220636F6E7472617374696E6754657874436F6C6F723D2223464646464646223E233630344138323C2F636F6C6F723E0D0A202020203C2F636F6C6F72733E0D0A20203C2F74656D706C6174653E0D0A20203C4775696465733E0D0A202020203C4C656674477569646520786D6C6E733D22333722202F3E0D0A202020203C5269676874477569646520786D6C6E733D2239343622202F3E0D0A202020203C5570706572537469636B6572477569646520786D6C6E733D22363922202F3E0D0A202020203C4C6F776572537469636B6572477569646520786D6C6E733D22393622202F3E0D0A202020203C426F74746F6D477569646520786D6C6E733D2235313722202F3E0D0A20203C2F4775696465733E0D0A3C2F627466703E --&gt;&lt;/BTFP&gt;</a:t>
            </a:r>
          </a:p>
        </p:txBody>
      </p:sp>
      <p:sp>
        <p:nvSpPr>
          <p:cNvPr id="19" name="SlideNumber"/>
          <p:cNvSpPr/>
          <p:nvPr userDrawn="1"/>
        </p:nvSpPr>
        <p:spPr bwMode="gray">
          <a:xfrm>
            <a:off x="11777881" y="6706400"/>
            <a:ext cx="139462" cy="141705"/>
          </a:xfrm>
          <a:prstGeom prst="roundRect">
            <a:avLst>
              <a:gd name="adj" fmla="val 0"/>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marL="0" indent="0" algn="r" defTabSz="697219" rtl="0" eaLnBrk="1" latinLnBrk="0" hangingPunct="1">
              <a:spcBef>
                <a:spcPts val="1176"/>
              </a:spcBef>
              <a:buNone/>
            </a:pPr>
            <a:fld id="{BB69BBE8-4DB2-4642-B003-B220ACD5A2FD}" type="slidenum">
              <a:rPr lang="en-US" sz="921" b="0" baseline="0" smtClean="0">
                <a:solidFill>
                  <a:schemeClr val="tx1"/>
                </a:solidFill>
                <a:latin typeface="+mn-lt"/>
              </a:rPr>
              <a:pPr marL="0" indent="0" algn="r" defTabSz="697219" rtl="0" eaLnBrk="1" latinLnBrk="0" hangingPunct="1">
                <a:spcBef>
                  <a:spcPts val="1176"/>
                </a:spcBef>
                <a:buNone/>
              </a:pPr>
              <a:t>‹#›</a:t>
            </a:fld>
            <a:endParaRPr lang="en-US" sz="921" b="0">
              <a:solidFill>
                <a:schemeClr val="tx1"/>
              </a:solidFill>
              <a:latin typeface="+mn-lt"/>
            </a:endParaRPr>
          </a:p>
        </p:txBody>
      </p:sp>
      <p:sp>
        <p:nvSpPr>
          <p:cNvPr id="8" name="CreatedFooter" hidden="1"/>
          <p:cNvSpPr/>
          <p:nvPr userDrawn="1"/>
        </p:nvSpPr>
        <p:spPr>
          <a:xfrm>
            <a:off x="8019472" y="6642002"/>
            <a:ext cx="2140528" cy="161747"/>
          </a:xfrm>
          <a:prstGeom prst="rect">
            <a:avLst/>
          </a:prstGeom>
        </p:spPr>
        <p:txBody>
          <a:bodyPr wrap="square" lIns="35292" tIns="35292" rIns="35292" bIns="35292">
            <a:spAutoFit/>
          </a:bodyPr>
          <a:lstStyle/>
          <a:p>
            <a:pPr marL="0" indent="0" algn="ctr" defTabSz="697219" rtl="0" eaLnBrk="1" latinLnBrk="0" hangingPunct="1">
              <a:spcBef>
                <a:spcPts val="1176"/>
              </a:spcBef>
              <a:buNone/>
            </a:pPr>
            <a:r>
              <a:rPr lang="en-US" sz="588">
                <a:solidFill>
                  <a:schemeClr val="tx1"/>
                </a:solidFill>
              </a:rPr>
              <a:t> </a:t>
            </a:r>
          </a:p>
        </p:txBody>
      </p:sp>
      <p:sp>
        <p:nvSpPr>
          <p:cNvPr id="7" name="OfficeCode" hidden="1"/>
          <p:cNvSpPr/>
          <p:nvPr userDrawn="1"/>
        </p:nvSpPr>
        <p:spPr>
          <a:xfrm>
            <a:off x="7225149" y="6642002"/>
            <a:ext cx="540327" cy="161747"/>
          </a:xfrm>
          <a:prstGeom prst="rect">
            <a:avLst/>
          </a:prstGeom>
        </p:spPr>
        <p:txBody>
          <a:bodyPr wrap="square" lIns="35292" tIns="35292" rIns="35292" bIns="35292">
            <a:spAutoFit/>
          </a:bodyPr>
          <a:lstStyle/>
          <a:p>
            <a:pPr marL="0" indent="0" algn="ctr" defTabSz="697219" rtl="0" eaLnBrk="1" latinLnBrk="0" hangingPunct="1">
              <a:spcBef>
                <a:spcPts val="1176"/>
              </a:spcBef>
              <a:buNone/>
            </a:pPr>
            <a:r>
              <a:rPr lang="en-US" sz="588">
                <a:solidFill>
                  <a:schemeClr val="tx1"/>
                </a:solidFill>
              </a:rPr>
              <a:t>TBG</a:t>
            </a:r>
          </a:p>
        </p:txBody>
      </p:sp>
      <p:sp>
        <p:nvSpPr>
          <p:cNvPr id="3" name="Text Placeholder"/>
          <p:cNvSpPr>
            <a:spLocks noGrp="1"/>
          </p:cNvSpPr>
          <p:nvPr>
            <p:ph type="body" idx="1"/>
          </p:nvPr>
        </p:nvSpPr>
        <p:spPr>
          <a:xfrm>
            <a:off x="482679" y="1213911"/>
            <a:ext cx="11522603" cy="5157467"/>
          </a:xfrm>
          <a:prstGeom prst="rect">
            <a:avLst/>
          </a:prstGeom>
        </p:spPr>
        <p:txBody>
          <a:bodyPr vert="horz" lIns="36000" tIns="36000" rIns="36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btfpLayoutConfig" hidden="1"/>
          <p:cNvSpPr txBox="1"/>
          <p:nvPr userDrawn="1"/>
        </p:nvSpPr>
        <p:spPr bwMode="gray">
          <a:xfrm>
            <a:off x="12701" y="12700"/>
            <a:ext cx="518512" cy="91728"/>
          </a:xfrm>
          <a:prstGeom prst="rect">
            <a:avLst/>
          </a:prstGeom>
          <a:noFill/>
        </p:spPr>
        <p:txBody>
          <a:bodyPr vert="horz" wrap="none" lIns="35292" tIns="35292" rIns="35292" bIns="35292" rtlCol="0">
            <a:spAutoFit/>
          </a:bodyPr>
          <a:lstStyle/>
          <a:p>
            <a:pPr marL="0" indent="0">
              <a:buNone/>
            </a:pPr>
            <a:r>
              <a:rPr lang="en-US" sz="133">
                <a:solidFill>
                  <a:srgbClr val="FFFFFF">
                    <a:alpha val="0"/>
                  </a:srgbClr>
                </a:solidFill>
              </a:rPr>
              <a:t>overall_0_131733570364636190 columns_1_131733570364636190 </a:t>
            </a:r>
            <a:endParaRPr lang="en-US" sz="133" err="1">
              <a:solidFill>
                <a:srgbClr val="FFFFFF">
                  <a:alpha val="0"/>
                </a:srgbClr>
              </a:solidFill>
            </a:endParaRPr>
          </a:p>
        </p:txBody>
      </p:sp>
      <p:cxnSp>
        <p:nvCxnSpPr>
          <p:cNvPr id="15" name="Blue horiz line"/>
          <p:cNvCxnSpPr/>
          <p:nvPr userDrawn="1"/>
        </p:nvCxnSpPr>
        <p:spPr>
          <a:xfrm>
            <a:off x="481235" y="831472"/>
            <a:ext cx="11526721" cy="0"/>
          </a:xfrm>
          <a:prstGeom prst="line">
            <a:avLst/>
          </a:prstGeom>
          <a:ln w="28575"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Slide Title"/>
          <p:cNvSpPr>
            <a:spLocks noGrp="1"/>
          </p:cNvSpPr>
          <p:nvPr>
            <p:ph type="title"/>
          </p:nvPr>
        </p:nvSpPr>
        <p:spPr>
          <a:xfrm>
            <a:off x="481235" y="4"/>
            <a:ext cx="11522075" cy="876687"/>
          </a:xfrm>
          <a:prstGeom prst="rect">
            <a:avLst/>
          </a:prstGeom>
        </p:spPr>
        <p:txBody>
          <a:bodyPr vert="horz" lIns="36000" tIns="36000" rIns="36000" bIns="72000" rtlCol="0" anchor="b">
            <a:noAutofit/>
          </a:bodyPr>
          <a:lstStyle/>
          <a:p>
            <a:r>
              <a:rPr lang="en-US"/>
              <a:t>Click to edit Master title style</a:t>
            </a:r>
          </a:p>
        </p:txBody>
      </p:sp>
      <p:pic>
        <p:nvPicPr>
          <p:cNvPr id="18" name="Blue vertical line"/>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221851" cy="6858000"/>
          </a:xfrm>
          <a:prstGeom prst="rect">
            <a:avLst/>
          </a:prstGeom>
        </p:spPr>
      </p:pic>
      <p:graphicFrame>
        <p:nvGraphicFramePr>
          <p:cNvPr id="9" name="Table 8"/>
          <p:cNvGraphicFramePr>
            <a:graphicFrameLocks noGrp="1"/>
          </p:cNvGraphicFramePr>
          <p:nvPr userDrawn="1">
            <p:extLst>
              <p:ext uri="{D42A27DB-BD31-4B8C-83A1-F6EECF244321}">
                <p14:modId xmlns:p14="http://schemas.microsoft.com/office/powerpoint/2010/main" val="3191926046"/>
              </p:ext>
            </p:extLst>
          </p:nvPr>
        </p:nvGraphicFramePr>
        <p:xfrm>
          <a:off x="2414555" y="2872740"/>
          <a:ext cx="8128000" cy="1112520"/>
        </p:xfrm>
        <a:graphic>
          <a:graphicData uri="http://schemas.openxmlformats.org/drawingml/2006/table">
            <a:tbl>
              <a:tblPr firstRow="1" bandRow="1">
                <a:tableStyleId>{2D5ABB26-0587-4C30-8999-92F81FD0307C}</a:tableStyleId>
              </a:tblPr>
              <a:tblGrid>
                <a:gridCol w="1625600">
                  <a:extLst>
                    <a:ext uri="{9D8B030D-6E8A-4147-A177-3AD203B41FA5}">
                      <a16:colId xmlns:a16="http://schemas.microsoft.com/office/drawing/2014/main" val="3249235308"/>
                    </a:ext>
                  </a:extLst>
                </a:gridCol>
                <a:gridCol w="1625600">
                  <a:extLst>
                    <a:ext uri="{9D8B030D-6E8A-4147-A177-3AD203B41FA5}">
                      <a16:colId xmlns:a16="http://schemas.microsoft.com/office/drawing/2014/main" val="1598360294"/>
                    </a:ext>
                  </a:extLst>
                </a:gridCol>
                <a:gridCol w="1625600">
                  <a:extLst>
                    <a:ext uri="{9D8B030D-6E8A-4147-A177-3AD203B41FA5}">
                      <a16:colId xmlns:a16="http://schemas.microsoft.com/office/drawing/2014/main" val="326567337"/>
                    </a:ext>
                  </a:extLst>
                </a:gridCol>
                <a:gridCol w="1625600">
                  <a:extLst>
                    <a:ext uri="{9D8B030D-6E8A-4147-A177-3AD203B41FA5}">
                      <a16:colId xmlns:a16="http://schemas.microsoft.com/office/drawing/2014/main" val="2595703491"/>
                    </a:ext>
                  </a:extLst>
                </a:gridCol>
                <a:gridCol w="1625600">
                  <a:extLst>
                    <a:ext uri="{9D8B030D-6E8A-4147-A177-3AD203B41FA5}">
                      <a16:colId xmlns:a16="http://schemas.microsoft.com/office/drawing/2014/main" val="1249231012"/>
                    </a:ext>
                  </a:extLst>
                </a:gridCol>
              </a:tblGrid>
              <a:tr h="370840">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a:p>
                  </a:txBody>
                  <a:tcPr/>
                </a:tc>
                <a:extLst>
                  <a:ext uri="{0D108BD9-81ED-4DB2-BD59-A6C34878D82A}">
                    <a16:rowId xmlns:a16="http://schemas.microsoft.com/office/drawing/2014/main" val="3159101996"/>
                  </a:ext>
                </a:extLst>
              </a:tr>
              <a:tr h="370840">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a:p>
                  </a:txBody>
                  <a:tcPr/>
                </a:tc>
                <a:extLst>
                  <a:ext uri="{0D108BD9-81ED-4DB2-BD59-A6C34878D82A}">
                    <a16:rowId xmlns:a16="http://schemas.microsoft.com/office/drawing/2014/main" val="1111478632"/>
                  </a:ext>
                </a:extLst>
              </a:tr>
              <a:tr h="370840">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a:p>
                  </a:txBody>
                  <a:tcPr/>
                </a:tc>
                <a:extLst>
                  <a:ext uri="{0D108BD9-81ED-4DB2-BD59-A6C34878D82A}">
                    <a16:rowId xmlns:a16="http://schemas.microsoft.com/office/drawing/2014/main" val="2881930414"/>
                  </a:ext>
                </a:extLst>
              </a:tr>
            </a:tbl>
          </a:graphicData>
        </a:graphic>
      </p:graphicFrame>
    </p:spTree>
    <p:custDataLst>
      <p:tags r:id="rId11"/>
    </p:custDataLst>
    <p:extLst>
      <p:ext uri="{BB962C8B-B14F-4D97-AF65-F5344CB8AC3E}">
        <p14:creationId xmlns:p14="http://schemas.microsoft.com/office/powerpoint/2010/main" val="148114313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txStyles>
    <p:titleStyle>
      <a:lvl1pPr algn="l" defTabSz="697219" rtl="0" eaLnBrk="1" latinLnBrk="0" hangingPunct="1">
        <a:lnSpc>
          <a:spcPct val="100000"/>
        </a:lnSpc>
        <a:spcBef>
          <a:spcPct val="0"/>
        </a:spcBef>
        <a:buNone/>
        <a:defRPr sz="2800" kern="1200">
          <a:solidFill>
            <a:schemeClr val="bg2"/>
          </a:solidFill>
          <a:latin typeface="+mj-lt"/>
          <a:ea typeface="+mj-ea"/>
          <a:cs typeface="+mj-cs"/>
        </a:defRPr>
      </a:lvl1pPr>
    </p:titleStyle>
    <p:bodyStyle>
      <a:lvl1pPr marL="177417" indent="-177417" algn="l" defTabSz="89638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1pPr>
      <a:lvl2pPr marL="354835" indent="-177417" algn="l" defTabSz="89638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2pPr>
      <a:lvl3pPr marL="524471" indent="-169636" algn="l" defTabSz="896380" rtl="0" eaLnBrk="1" latinLnBrk="0" hangingPunct="1">
        <a:lnSpc>
          <a:spcPct val="100000"/>
        </a:lnSpc>
        <a:spcBef>
          <a:spcPts val="600"/>
        </a:spcBef>
        <a:buFont typeface="Arial" panose="020B0604020202020204" pitchFamily="34" charset="0"/>
        <a:buChar char="&gt;"/>
        <a:defRPr sz="1600" kern="1200">
          <a:solidFill>
            <a:schemeClr val="tx1"/>
          </a:solidFill>
          <a:latin typeface="+mn-lt"/>
          <a:ea typeface="+mn-ea"/>
          <a:cs typeface="+mn-cs"/>
        </a:defRPr>
      </a:lvl3pPr>
      <a:lvl4pPr marL="701888" indent="-177417" algn="l" defTabSz="89638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880862" indent="-178974" algn="l" defTabSz="896380" rtl="0" eaLnBrk="1" latinLnBrk="0" hangingPunct="1">
        <a:lnSpc>
          <a:spcPct val="100000"/>
        </a:lnSpc>
        <a:spcBef>
          <a:spcPts val="600"/>
        </a:spcBef>
        <a:buFont typeface="Arial" panose="020B0604020202020204" pitchFamily="34" charset="0"/>
        <a:buChar char="&gt;"/>
        <a:defRPr sz="1600" kern="1200">
          <a:solidFill>
            <a:schemeClr val="tx1"/>
          </a:solidFill>
          <a:latin typeface="+mn-lt"/>
          <a:ea typeface="+mn-ea"/>
          <a:cs typeface="+mn-cs"/>
        </a:defRPr>
      </a:lvl5pPr>
      <a:lvl6pPr marL="2465045"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13235"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361424"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3809615"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174305" indent="-174305" algn="l" defTabSz="697219" rtl="0" eaLnBrk="1" latinLnBrk="0" hangingPunct="1">
        <a:spcBef>
          <a:spcPts val="1200"/>
        </a:spcBef>
        <a:buChar char="•"/>
        <a:defRPr sz="1800" kern="1200">
          <a:solidFill>
            <a:schemeClr val="tx1"/>
          </a:solidFill>
          <a:latin typeface="+mn-lt"/>
          <a:ea typeface="+mn-ea"/>
          <a:cs typeface="+mn-cs"/>
        </a:defRPr>
      </a:lvl1pPr>
      <a:lvl2pPr marL="348609" indent="-174305" algn="l" defTabSz="697219" rtl="0" eaLnBrk="1" latinLnBrk="0" hangingPunct="1">
        <a:spcBef>
          <a:spcPts val="600"/>
        </a:spcBef>
        <a:buChar char="–"/>
        <a:defRPr sz="1600" kern="1200">
          <a:solidFill>
            <a:schemeClr val="tx1"/>
          </a:solidFill>
          <a:latin typeface="+mn-lt"/>
          <a:ea typeface="+mn-ea"/>
          <a:cs typeface="+mn-cs"/>
        </a:defRPr>
      </a:lvl2pPr>
      <a:lvl3pPr marL="522915" indent="-174305" algn="l" defTabSz="697219" rtl="0" eaLnBrk="1" latinLnBrk="0" hangingPunct="1">
        <a:spcBef>
          <a:spcPts val="600"/>
        </a:spcBef>
        <a:buChar char="&gt;"/>
        <a:defRPr sz="1600" kern="1200">
          <a:solidFill>
            <a:schemeClr val="tx1"/>
          </a:solidFill>
          <a:latin typeface="+mn-lt"/>
          <a:ea typeface="+mn-ea"/>
          <a:cs typeface="+mn-cs"/>
        </a:defRPr>
      </a:lvl3pPr>
      <a:lvl4pPr marL="697219" indent="-174305" algn="l" defTabSz="697219" rtl="0" eaLnBrk="1" latinLnBrk="0" hangingPunct="1">
        <a:spcBef>
          <a:spcPts val="600"/>
        </a:spcBef>
        <a:buChar char="–"/>
        <a:defRPr sz="1600" kern="1200">
          <a:solidFill>
            <a:schemeClr val="tx1"/>
          </a:solidFill>
          <a:latin typeface="+mn-lt"/>
          <a:ea typeface="+mn-ea"/>
          <a:cs typeface="+mn-cs"/>
        </a:defRPr>
      </a:lvl4pPr>
      <a:lvl5pPr marL="871524" indent="-174305" algn="l" defTabSz="697219" rtl="0" eaLnBrk="1" latinLnBrk="0" hangingPunct="1">
        <a:spcBef>
          <a:spcPts val="600"/>
        </a:spcBef>
        <a:buChar char="&gt;"/>
        <a:defRPr sz="1600" kern="1200">
          <a:solidFill>
            <a:schemeClr val="tx1"/>
          </a:solidFill>
          <a:latin typeface="+mn-lt"/>
          <a:ea typeface="+mn-ea"/>
          <a:cs typeface="+mn-cs"/>
        </a:defRPr>
      </a:lvl5pPr>
      <a:lvl6pPr marL="1045829" algn="l" defTabSz="697219" rtl="0" eaLnBrk="1" latinLnBrk="0" hangingPunct="1">
        <a:defRPr sz="1600" kern="1200">
          <a:solidFill>
            <a:schemeClr val="tx1"/>
          </a:solidFill>
          <a:latin typeface="+mn-lt"/>
          <a:ea typeface="+mn-ea"/>
          <a:cs typeface="+mn-cs"/>
        </a:defRPr>
      </a:lvl6pPr>
      <a:lvl7pPr marL="1220133" algn="l" defTabSz="697219" rtl="0" eaLnBrk="1" latinLnBrk="0" hangingPunct="1">
        <a:defRPr sz="1600" kern="1200">
          <a:solidFill>
            <a:schemeClr val="tx1"/>
          </a:solidFill>
          <a:latin typeface="+mn-lt"/>
          <a:ea typeface="+mn-ea"/>
          <a:cs typeface="+mn-cs"/>
        </a:defRPr>
      </a:lvl7pPr>
      <a:lvl8pPr marL="1394438" algn="l" defTabSz="697219" rtl="0" eaLnBrk="1" latinLnBrk="0" hangingPunct="1">
        <a:defRPr sz="1600" kern="1200">
          <a:solidFill>
            <a:schemeClr val="tx1"/>
          </a:solidFill>
          <a:latin typeface="+mn-lt"/>
          <a:ea typeface="+mn-ea"/>
          <a:cs typeface="+mn-cs"/>
        </a:defRPr>
      </a:lvl8pPr>
      <a:lvl9pPr marL="1568742" algn="l" defTabSz="697219"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p15:clr>
            <a:srgbClr val="D1D1D1"/>
          </p15:clr>
        </p15:guide>
        <p15:guide id="2" pos="292">
          <p15:clr>
            <a:srgbClr val="D1D1D1"/>
          </p15:clr>
        </p15:guide>
        <p15:guide id="4" orient="horz" pos="768">
          <p15:clr>
            <a:srgbClr val="D1D1D1"/>
          </p15:clr>
        </p15:guide>
        <p15:guide id="7" orient="horz" pos="4133">
          <p15:clr>
            <a:srgbClr val="D1D1D1"/>
          </p15:clr>
        </p15:guide>
        <p15:guide id="8" pos="7564">
          <p15:clr>
            <a:srgbClr val="D1D1D1"/>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96.xml"/></Relationships>
</file>

<file path=ppt/slides/_rels/slide10.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hyperlink" Target="https://tfreedmanconsulting.com/wp-content/uploads/sites/264/Scenario-Mapping-Planning-for-2025-Jan-2024.pdf" TargetMode="External"/><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image" Target="../media/image1.emf"/><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oleObject" Target="../embeddings/oleObject11.bin"/><Relationship Id="rId5" Type="http://schemas.openxmlformats.org/officeDocument/2006/relationships/tags" Target="../tags/tag226.xml"/><Relationship Id="rId10" Type="http://schemas.openxmlformats.org/officeDocument/2006/relationships/notesSlide" Target="../notesSlides/notesSlide9.xml"/><Relationship Id="rId4" Type="http://schemas.openxmlformats.org/officeDocument/2006/relationships/tags" Target="../tags/tag225.xml"/><Relationship Id="rId9" Type="http://schemas.openxmlformats.org/officeDocument/2006/relationships/slideLayout" Target="../slideLayouts/slideLayout16.xml"/><Relationship Id="rId14" Type="http://schemas.openxmlformats.org/officeDocument/2006/relationships/image" Target="../media/image5.png"/></Relationships>
</file>

<file path=ppt/slides/_rels/slide11.xml.rels><?xml version="1.0" encoding="UTF-8" standalone="yes"?>
<Relationships xmlns="http://schemas.openxmlformats.org/package/2006/relationships"><Relationship Id="rId13" Type="http://schemas.openxmlformats.org/officeDocument/2006/relationships/tags" Target="../tags/tag242.xml"/><Relationship Id="rId18" Type="http://schemas.openxmlformats.org/officeDocument/2006/relationships/tags" Target="../tags/tag247.xml"/><Relationship Id="rId26" Type="http://schemas.openxmlformats.org/officeDocument/2006/relationships/tags" Target="../tags/tag255.xml"/><Relationship Id="rId21" Type="http://schemas.openxmlformats.org/officeDocument/2006/relationships/tags" Target="../tags/tag250.xml"/><Relationship Id="rId34" Type="http://schemas.openxmlformats.org/officeDocument/2006/relationships/oleObject" Target="../embeddings/oleObject12.bin"/><Relationship Id="rId7" Type="http://schemas.openxmlformats.org/officeDocument/2006/relationships/tags" Target="../tags/tag236.xml"/><Relationship Id="rId12" Type="http://schemas.openxmlformats.org/officeDocument/2006/relationships/tags" Target="../tags/tag241.xml"/><Relationship Id="rId17" Type="http://schemas.openxmlformats.org/officeDocument/2006/relationships/tags" Target="../tags/tag246.xml"/><Relationship Id="rId25" Type="http://schemas.openxmlformats.org/officeDocument/2006/relationships/tags" Target="../tags/tag254.xml"/><Relationship Id="rId33" Type="http://schemas.openxmlformats.org/officeDocument/2006/relationships/notesSlide" Target="../notesSlides/notesSlide10.xml"/><Relationship Id="rId38" Type="http://schemas.openxmlformats.org/officeDocument/2006/relationships/image" Target="../media/image33.png"/><Relationship Id="rId2" Type="http://schemas.openxmlformats.org/officeDocument/2006/relationships/tags" Target="../tags/tag231.xml"/><Relationship Id="rId16" Type="http://schemas.openxmlformats.org/officeDocument/2006/relationships/tags" Target="../tags/tag245.xml"/><Relationship Id="rId20" Type="http://schemas.openxmlformats.org/officeDocument/2006/relationships/tags" Target="../tags/tag249.xml"/><Relationship Id="rId29" Type="http://schemas.openxmlformats.org/officeDocument/2006/relationships/tags" Target="../tags/tag258.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tags" Target="../tags/tag240.xml"/><Relationship Id="rId24" Type="http://schemas.openxmlformats.org/officeDocument/2006/relationships/tags" Target="../tags/tag253.xml"/><Relationship Id="rId32" Type="http://schemas.openxmlformats.org/officeDocument/2006/relationships/slideLayout" Target="../slideLayouts/slideLayout2.xml"/><Relationship Id="rId37" Type="http://schemas.openxmlformats.org/officeDocument/2006/relationships/image" Target="../media/image32.png"/><Relationship Id="rId5" Type="http://schemas.openxmlformats.org/officeDocument/2006/relationships/tags" Target="../tags/tag234.xml"/><Relationship Id="rId15" Type="http://schemas.openxmlformats.org/officeDocument/2006/relationships/tags" Target="../tags/tag244.xml"/><Relationship Id="rId23" Type="http://schemas.openxmlformats.org/officeDocument/2006/relationships/tags" Target="../tags/tag252.xml"/><Relationship Id="rId28" Type="http://schemas.openxmlformats.org/officeDocument/2006/relationships/tags" Target="../tags/tag257.xml"/><Relationship Id="rId36" Type="http://schemas.openxmlformats.org/officeDocument/2006/relationships/image" Target="../media/image31.png"/><Relationship Id="rId10" Type="http://schemas.openxmlformats.org/officeDocument/2006/relationships/tags" Target="../tags/tag239.xml"/><Relationship Id="rId19" Type="http://schemas.openxmlformats.org/officeDocument/2006/relationships/tags" Target="../tags/tag248.xml"/><Relationship Id="rId31" Type="http://schemas.openxmlformats.org/officeDocument/2006/relationships/tags" Target="../tags/tag260.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tags" Target="../tags/tag243.xml"/><Relationship Id="rId22" Type="http://schemas.openxmlformats.org/officeDocument/2006/relationships/tags" Target="../tags/tag251.xml"/><Relationship Id="rId27" Type="http://schemas.openxmlformats.org/officeDocument/2006/relationships/tags" Target="../tags/tag256.xml"/><Relationship Id="rId30" Type="http://schemas.openxmlformats.org/officeDocument/2006/relationships/tags" Target="../tags/tag259.xml"/><Relationship Id="rId35" Type="http://schemas.openxmlformats.org/officeDocument/2006/relationships/image" Target="../media/image1.emf"/><Relationship Id="rId8" Type="http://schemas.openxmlformats.org/officeDocument/2006/relationships/tags" Target="../tags/tag237.xml"/><Relationship Id="rId3" Type="http://schemas.openxmlformats.org/officeDocument/2006/relationships/tags" Target="../tags/tag232.xml"/></Relationships>
</file>

<file path=ppt/slides/_rels/slide1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tags" Target="../tags/tag266.xml"/><Relationship Id="rId7" Type="http://schemas.openxmlformats.org/officeDocument/2006/relationships/image" Target="../media/image1.emf"/><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oleObject" Target="../embeddings/oleObject13.bin"/><Relationship Id="rId5" Type="http://schemas.openxmlformats.org/officeDocument/2006/relationships/notesSlide" Target="../notesSlides/notesSlide11.xml"/><Relationship Id="rId4" Type="http://schemas.openxmlformats.org/officeDocument/2006/relationships/slideLayout" Target="../slideLayouts/slideLayout2.xml"/><Relationship Id="rId9" Type="http://schemas.openxmlformats.org/officeDocument/2006/relationships/image" Target="../media/image35.emf"/></Relationships>
</file>

<file path=ppt/slides/_rels/slide13.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36.jpeg"/><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0.xml"/><Relationship Id="rId7" Type="http://schemas.openxmlformats.org/officeDocument/2006/relationships/image" Target="../media/image36.jpeg"/><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76.xml"/><Relationship Id="rId7" Type="http://schemas.openxmlformats.org/officeDocument/2006/relationships/oleObject" Target="../embeddings/oleObject17.bin"/><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notesSlide" Target="../notesSlides/notesSlide14.xml"/><Relationship Id="rId11" Type="http://schemas.openxmlformats.org/officeDocument/2006/relationships/hyperlink" Target="https://www.cnn.com/interactive/2024/04/politics/trump-campaign-promises-dg/" TargetMode="External"/><Relationship Id="rId5" Type="http://schemas.openxmlformats.org/officeDocument/2006/relationships/slideLayout" Target="../slideLayouts/slideLayout26.xml"/><Relationship Id="rId10" Type="http://schemas.openxmlformats.org/officeDocument/2006/relationships/hyperlink" Target="https://civilrights.org/trump-rollbacks/" TargetMode="External"/><Relationship Id="rId4" Type="http://schemas.openxmlformats.org/officeDocument/2006/relationships/tags" Target="../tags/tag277.xml"/><Relationship Id="rId9" Type="http://schemas.openxmlformats.org/officeDocument/2006/relationships/hyperlink" Target="https://kamalaharris.com/project2025/"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slideLayout" Target="../slideLayouts/slideLayout10.xml"/><Relationship Id="rId7" Type="http://schemas.openxmlformats.org/officeDocument/2006/relationships/image" Target="../media/image36.jpeg"/><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82.xml"/><Relationship Id="rId7" Type="http://schemas.openxmlformats.org/officeDocument/2006/relationships/oleObject" Target="../embeddings/oleObject19.bin"/><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notesSlide" Target="../notesSlides/notesSlide16.xml"/><Relationship Id="rId11" Type="http://schemas.openxmlformats.org/officeDocument/2006/relationships/hyperlink" Target="https://www.whitehouse.gov/briefing-room/statements-releases/2022/05/25/fact-sheet-president-biden-to-sign-historic-executive-order-to-advance-effective-accountable-policing-and-strengthen-public-safety/" TargetMode="External"/><Relationship Id="rId5" Type="http://schemas.openxmlformats.org/officeDocument/2006/relationships/slideLayout" Target="../slideLayouts/slideLayout26.xml"/><Relationship Id="rId10" Type="http://schemas.openxmlformats.org/officeDocument/2006/relationships/hyperlink" Target="https://www.aclu.org/news/reproductive-freedom/how-kamala-harris-can-secure-federal-abortion-protection-once-and-for-all" TargetMode="External"/><Relationship Id="rId4" Type="http://schemas.openxmlformats.org/officeDocument/2006/relationships/tags" Target="../tags/tag283.xml"/><Relationship Id="rId9" Type="http://schemas.openxmlformats.org/officeDocument/2006/relationships/hyperlink" Target="https://www.cnn.com/interactive/2024/08/politics/kamala-harris-key-issues-dg/"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tags" Target="../tags/tag286.xml"/><Relationship Id="rId7" Type="http://schemas.openxmlformats.org/officeDocument/2006/relationships/image" Target="../media/image1.emf"/><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oleObject" Target="../embeddings/oleObject20.bin"/><Relationship Id="rId5" Type="http://schemas.openxmlformats.org/officeDocument/2006/relationships/notesSlide" Target="../notesSlides/notesSlide17.xml"/><Relationship Id="rId4" Type="http://schemas.openxmlformats.org/officeDocument/2006/relationships/slideLayout" Target="../slideLayouts/slideLayout2.xml"/><Relationship Id="rId9" Type="http://schemas.openxmlformats.org/officeDocument/2006/relationships/image" Target="../media/image35.emf"/></Relationships>
</file>

<file path=ppt/slides/_rels/slide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slideLayout" Target="../slideLayouts/slideLayout13.xml"/><Relationship Id="rId7" Type="http://schemas.openxmlformats.org/officeDocument/2006/relationships/image" Target="../media/image17.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2.xml"/><Relationship Id="rId9" Type="http://schemas.openxmlformats.org/officeDocument/2006/relationships/image" Target="../media/image19.jpg"/></Relationships>
</file>

<file path=ppt/slides/_rels/slide20.xml.rels><?xml version="1.0" encoding="UTF-8" standalone="yes"?>
<Relationships xmlns="http://schemas.openxmlformats.org/package/2006/relationships"><Relationship Id="rId8" Type="http://schemas.openxmlformats.org/officeDocument/2006/relationships/tags" Target="../tags/tag294.xml"/><Relationship Id="rId13" Type="http://schemas.openxmlformats.org/officeDocument/2006/relationships/tags" Target="../tags/tag299.xml"/><Relationship Id="rId18" Type="http://schemas.openxmlformats.org/officeDocument/2006/relationships/tags" Target="../tags/tag304.xml"/><Relationship Id="rId26" Type="http://schemas.openxmlformats.org/officeDocument/2006/relationships/notesSlide" Target="../notesSlides/notesSlide18.xml"/><Relationship Id="rId3" Type="http://schemas.openxmlformats.org/officeDocument/2006/relationships/tags" Target="../tags/tag289.xml"/><Relationship Id="rId21" Type="http://schemas.openxmlformats.org/officeDocument/2006/relationships/tags" Target="../tags/tag307.xml"/><Relationship Id="rId7" Type="http://schemas.openxmlformats.org/officeDocument/2006/relationships/tags" Target="../tags/tag293.xml"/><Relationship Id="rId12" Type="http://schemas.openxmlformats.org/officeDocument/2006/relationships/tags" Target="../tags/tag298.xml"/><Relationship Id="rId17" Type="http://schemas.openxmlformats.org/officeDocument/2006/relationships/tags" Target="../tags/tag303.xml"/><Relationship Id="rId25" Type="http://schemas.openxmlformats.org/officeDocument/2006/relationships/slideLayout" Target="../slideLayouts/slideLayout2.xml"/><Relationship Id="rId2" Type="http://schemas.openxmlformats.org/officeDocument/2006/relationships/tags" Target="../tags/tag288.xml"/><Relationship Id="rId16" Type="http://schemas.openxmlformats.org/officeDocument/2006/relationships/tags" Target="../tags/tag302.xml"/><Relationship Id="rId20" Type="http://schemas.openxmlformats.org/officeDocument/2006/relationships/tags" Target="../tags/tag306.xml"/><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tags" Target="../tags/tag297.xml"/><Relationship Id="rId24" Type="http://schemas.openxmlformats.org/officeDocument/2006/relationships/tags" Target="../tags/tag310.xml"/><Relationship Id="rId5" Type="http://schemas.openxmlformats.org/officeDocument/2006/relationships/tags" Target="../tags/tag291.xml"/><Relationship Id="rId15" Type="http://schemas.openxmlformats.org/officeDocument/2006/relationships/tags" Target="../tags/tag301.xml"/><Relationship Id="rId23" Type="http://schemas.openxmlformats.org/officeDocument/2006/relationships/tags" Target="../tags/tag309.xml"/><Relationship Id="rId28" Type="http://schemas.openxmlformats.org/officeDocument/2006/relationships/image" Target="../media/image1.emf"/><Relationship Id="rId10" Type="http://schemas.openxmlformats.org/officeDocument/2006/relationships/tags" Target="../tags/tag296.xml"/><Relationship Id="rId19" Type="http://schemas.openxmlformats.org/officeDocument/2006/relationships/tags" Target="../tags/tag305.xml"/><Relationship Id="rId4" Type="http://schemas.openxmlformats.org/officeDocument/2006/relationships/tags" Target="../tags/tag290.xml"/><Relationship Id="rId9" Type="http://schemas.openxmlformats.org/officeDocument/2006/relationships/tags" Target="../tags/tag295.xml"/><Relationship Id="rId14" Type="http://schemas.openxmlformats.org/officeDocument/2006/relationships/tags" Target="../tags/tag300.xml"/><Relationship Id="rId22" Type="http://schemas.openxmlformats.org/officeDocument/2006/relationships/tags" Target="../tags/tag308.xml"/><Relationship Id="rId27"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8" Type="http://schemas.openxmlformats.org/officeDocument/2006/relationships/tags" Target="../tags/tag321.xml"/><Relationship Id="rId13" Type="http://schemas.openxmlformats.org/officeDocument/2006/relationships/tags" Target="../tags/tag326.xml"/><Relationship Id="rId18" Type="http://schemas.openxmlformats.org/officeDocument/2006/relationships/notesSlide" Target="../notesSlides/notesSlide19.xm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tags" Target="../tags/tag325.xml"/><Relationship Id="rId17" Type="http://schemas.openxmlformats.org/officeDocument/2006/relationships/slideLayout" Target="../slideLayouts/slideLayout2.xml"/><Relationship Id="rId2" Type="http://schemas.openxmlformats.org/officeDocument/2006/relationships/tags" Target="../tags/tag315.xml"/><Relationship Id="rId16" Type="http://schemas.openxmlformats.org/officeDocument/2006/relationships/tags" Target="../tags/tag329.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tags" Target="../tags/tag324.xml"/><Relationship Id="rId5" Type="http://schemas.openxmlformats.org/officeDocument/2006/relationships/tags" Target="../tags/tag318.xml"/><Relationship Id="rId15" Type="http://schemas.openxmlformats.org/officeDocument/2006/relationships/tags" Target="../tags/tag328.xml"/><Relationship Id="rId10" Type="http://schemas.openxmlformats.org/officeDocument/2006/relationships/tags" Target="../tags/tag323.xml"/><Relationship Id="rId4" Type="http://schemas.openxmlformats.org/officeDocument/2006/relationships/tags" Target="../tags/tag317.xml"/><Relationship Id="rId9" Type="http://schemas.openxmlformats.org/officeDocument/2006/relationships/tags" Target="../tags/tag322.xml"/><Relationship Id="rId14" Type="http://schemas.openxmlformats.org/officeDocument/2006/relationships/tags" Target="../tags/tag327.xml"/></Relationships>
</file>

<file path=ppt/slides/_rels/slide22.xml.rels><?xml version="1.0" encoding="UTF-8" standalone="yes"?>
<Relationships xmlns="http://schemas.openxmlformats.org/package/2006/relationships"><Relationship Id="rId13" Type="http://schemas.openxmlformats.org/officeDocument/2006/relationships/tags" Target="../tags/tag345.xml"/><Relationship Id="rId18" Type="http://schemas.openxmlformats.org/officeDocument/2006/relationships/tags" Target="../tags/tag350.xml"/><Relationship Id="rId26" Type="http://schemas.openxmlformats.org/officeDocument/2006/relationships/tags" Target="../tags/tag358.xml"/><Relationship Id="rId3" Type="http://schemas.openxmlformats.org/officeDocument/2006/relationships/tags" Target="../tags/tag335.xml"/><Relationship Id="rId21" Type="http://schemas.openxmlformats.org/officeDocument/2006/relationships/tags" Target="../tags/tag353.xml"/><Relationship Id="rId34" Type="http://schemas.openxmlformats.org/officeDocument/2006/relationships/image" Target="../media/image40.png"/><Relationship Id="rId7" Type="http://schemas.openxmlformats.org/officeDocument/2006/relationships/tags" Target="../tags/tag339.xml"/><Relationship Id="rId12" Type="http://schemas.openxmlformats.org/officeDocument/2006/relationships/tags" Target="../tags/tag344.xml"/><Relationship Id="rId17" Type="http://schemas.openxmlformats.org/officeDocument/2006/relationships/tags" Target="../tags/tag349.xml"/><Relationship Id="rId25" Type="http://schemas.openxmlformats.org/officeDocument/2006/relationships/tags" Target="../tags/tag357.xml"/><Relationship Id="rId33" Type="http://schemas.openxmlformats.org/officeDocument/2006/relationships/image" Target="../media/image39.png"/><Relationship Id="rId2" Type="http://schemas.openxmlformats.org/officeDocument/2006/relationships/tags" Target="../tags/tag334.xml"/><Relationship Id="rId16" Type="http://schemas.openxmlformats.org/officeDocument/2006/relationships/tags" Target="../tags/tag348.xml"/><Relationship Id="rId20" Type="http://schemas.openxmlformats.org/officeDocument/2006/relationships/tags" Target="../tags/tag352.xml"/><Relationship Id="rId29" Type="http://schemas.openxmlformats.org/officeDocument/2006/relationships/tags" Target="../tags/tag361.xml"/><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tags" Target="../tags/tag343.xml"/><Relationship Id="rId24" Type="http://schemas.openxmlformats.org/officeDocument/2006/relationships/tags" Target="../tags/tag356.xml"/><Relationship Id="rId32" Type="http://schemas.openxmlformats.org/officeDocument/2006/relationships/notesSlide" Target="../notesSlides/notesSlide20.xml"/><Relationship Id="rId5" Type="http://schemas.openxmlformats.org/officeDocument/2006/relationships/tags" Target="../tags/tag337.xml"/><Relationship Id="rId15" Type="http://schemas.openxmlformats.org/officeDocument/2006/relationships/tags" Target="../tags/tag347.xml"/><Relationship Id="rId23" Type="http://schemas.openxmlformats.org/officeDocument/2006/relationships/tags" Target="../tags/tag355.xml"/><Relationship Id="rId28" Type="http://schemas.openxmlformats.org/officeDocument/2006/relationships/tags" Target="../tags/tag360.xml"/><Relationship Id="rId10" Type="http://schemas.openxmlformats.org/officeDocument/2006/relationships/tags" Target="../tags/tag342.xml"/><Relationship Id="rId19" Type="http://schemas.openxmlformats.org/officeDocument/2006/relationships/tags" Target="../tags/tag351.xml"/><Relationship Id="rId31" Type="http://schemas.openxmlformats.org/officeDocument/2006/relationships/slideLayout" Target="../slideLayouts/slideLayout2.xml"/><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tags" Target="../tags/tag346.xml"/><Relationship Id="rId22" Type="http://schemas.openxmlformats.org/officeDocument/2006/relationships/tags" Target="../tags/tag354.xml"/><Relationship Id="rId27" Type="http://schemas.openxmlformats.org/officeDocument/2006/relationships/tags" Target="../tags/tag359.xml"/><Relationship Id="rId30" Type="http://schemas.openxmlformats.org/officeDocument/2006/relationships/tags" Target="../tags/tag362.xml"/><Relationship Id="rId8" Type="http://schemas.openxmlformats.org/officeDocument/2006/relationships/tags" Target="../tags/tag340.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368.xml"/><Relationship Id="rId7" Type="http://schemas.openxmlformats.org/officeDocument/2006/relationships/notesSlide" Target="../notesSlides/notesSlide21.xml"/><Relationship Id="rId12" Type="http://schemas.openxmlformats.org/officeDocument/2006/relationships/hyperlink" Target="https://www.bridgespan.org/getmedia/63812bad-5ee0-494a-a10f-ae542d8fef3a/scenario-planning-toolkit-editable-2023.pdf" TargetMode="External"/><Relationship Id="rId2" Type="http://schemas.openxmlformats.org/officeDocument/2006/relationships/tags" Target="../tags/tag367.xml"/><Relationship Id="rId1" Type="http://schemas.openxmlformats.org/officeDocument/2006/relationships/tags" Target="../tags/tag366.xml"/><Relationship Id="rId6" Type="http://schemas.openxmlformats.org/officeDocument/2006/relationships/slideLayout" Target="../slideLayouts/slideLayout6.xml"/><Relationship Id="rId11" Type="http://schemas.openxmlformats.org/officeDocument/2006/relationships/hyperlink" Target="https://www.bridgespan.org/insights/nonprofit-organizational-effectiveness/scenario-planning-for-nonprofits-during-an-election-year" TargetMode="External"/><Relationship Id="rId5" Type="http://schemas.openxmlformats.org/officeDocument/2006/relationships/tags" Target="../tags/tag370.xml"/><Relationship Id="rId10" Type="http://schemas.openxmlformats.org/officeDocument/2006/relationships/image" Target="../media/image41.jpeg"/><Relationship Id="rId4" Type="http://schemas.openxmlformats.org/officeDocument/2006/relationships/tags" Target="../tags/tag369.xml"/><Relationship Id="rId9" Type="http://schemas.openxmlformats.org/officeDocument/2006/relationships/image" Target="../media/image1.emf"/></Relationships>
</file>

<file path=ppt/slides/_rels/slide24.xml.rels><?xml version="1.0" encoding="UTF-8" standalone="yes"?>
<Relationships xmlns="http://schemas.openxmlformats.org/package/2006/relationships"><Relationship Id="rId13" Type="http://schemas.openxmlformats.org/officeDocument/2006/relationships/tags" Target="../tags/tag383.xml"/><Relationship Id="rId18" Type="http://schemas.openxmlformats.org/officeDocument/2006/relationships/tags" Target="../tags/tag388.xml"/><Relationship Id="rId26" Type="http://schemas.openxmlformats.org/officeDocument/2006/relationships/tags" Target="../tags/tag396.xml"/><Relationship Id="rId3" Type="http://schemas.openxmlformats.org/officeDocument/2006/relationships/tags" Target="../tags/tag373.xml"/><Relationship Id="rId21" Type="http://schemas.openxmlformats.org/officeDocument/2006/relationships/tags" Target="../tags/tag391.xml"/><Relationship Id="rId34" Type="http://schemas.openxmlformats.org/officeDocument/2006/relationships/image" Target="../media/image46.png"/><Relationship Id="rId7" Type="http://schemas.openxmlformats.org/officeDocument/2006/relationships/tags" Target="../tags/tag377.xml"/><Relationship Id="rId12" Type="http://schemas.openxmlformats.org/officeDocument/2006/relationships/tags" Target="../tags/tag382.xml"/><Relationship Id="rId17" Type="http://schemas.openxmlformats.org/officeDocument/2006/relationships/tags" Target="../tags/tag387.xml"/><Relationship Id="rId25" Type="http://schemas.openxmlformats.org/officeDocument/2006/relationships/tags" Target="../tags/tag395.xml"/><Relationship Id="rId33" Type="http://schemas.openxmlformats.org/officeDocument/2006/relationships/image" Target="../media/image45.png"/><Relationship Id="rId2" Type="http://schemas.openxmlformats.org/officeDocument/2006/relationships/tags" Target="../tags/tag372.xml"/><Relationship Id="rId16" Type="http://schemas.openxmlformats.org/officeDocument/2006/relationships/tags" Target="../tags/tag386.xml"/><Relationship Id="rId20" Type="http://schemas.openxmlformats.org/officeDocument/2006/relationships/tags" Target="../tags/tag390.xml"/><Relationship Id="rId29" Type="http://schemas.openxmlformats.org/officeDocument/2006/relationships/notesSlide" Target="../notesSlides/notesSlide22.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tags" Target="../tags/tag381.xml"/><Relationship Id="rId24" Type="http://schemas.openxmlformats.org/officeDocument/2006/relationships/tags" Target="../tags/tag394.xml"/><Relationship Id="rId32" Type="http://schemas.openxmlformats.org/officeDocument/2006/relationships/image" Target="../media/image44.png"/><Relationship Id="rId5" Type="http://schemas.openxmlformats.org/officeDocument/2006/relationships/tags" Target="../tags/tag375.xml"/><Relationship Id="rId15" Type="http://schemas.openxmlformats.org/officeDocument/2006/relationships/tags" Target="../tags/tag385.xml"/><Relationship Id="rId23" Type="http://schemas.openxmlformats.org/officeDocument/2006/relationships/tags" Target="../tags/tag393.xml"/><Relationship Id="rId28" Type="http://schemas.openxmlformats.org/officeDocument/2006/relationships/slideLayout" Target="../slideLayouts/slideLayout10.xml"/><Relationship Id="rId10" Type="http://schemas.openxmlformats.org/officeDocument/2006/relationships/tags" Target="../tags/tag380.xml"/><Relationship Id="rId19" Type="http://schemas.openxmlformats.org/officeDocument/2006/relationships/tags" Target="../tags/tag389.xml"/><Relationship Id="rId31" Type="http://schemas.openxmlformats.org/officeDocument/2006/relationships/image" Target="../media/image43.png"/><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tags" Target="../tags/tag384.xml"/><Relationship Id="rId22" Type="http://schemas.openxmlformats.org/officeDocument/2006/relationships/tags" Target="../tags/tag392.xml"/><Relationship Id="rId27" Type="http://schemas.openxmlformats.org/officeDocument/2006/relationships/tags" Target="../tags/tag397.xml"/><Relationship Id="rId30" Type="http://schemas.openxmlformats.org/officeDocument/2006/relationships/image" Target="../media/image42.png"/><Relationship Id="rId8" Type="http://schemas.openxmlformats.org/officeDocument/2006/relationships/tags" Target="../tags/tag378.xml"/></Relationships>
</file>

<file path=ppt/slides/_rels/slide25.xml.rels><?xml version="1.0" encoding="UTF-8" standalone="yes"?>
<Relationships xmlns="http://schemas.openxmlformats.org/package/2006/relationships"><Relationship Id="rId8" Type="http://schemas.openxmlformats.org/officeDocument/2006/relationships/tags" Target="../tags/tag408.xml"/><Relationship Id="rId13" Type="http://schemas.openxmlformats.org/officeDocument/2006/relationships/tags" Target="../tags/tag413.xml"/><Relationship Id="rId18" Type="http://schemas.openxmlformats.org/officeDocument/2006/relationships/image" Target="../media/image42.png"/><Relationship Id="rId3" Type="http://schemas.openxmlformats.org/officeDocument/2006/relationships/tags" Target="../tags/tag403.xml"/><Relationship Id="rId21" Type="http://schemas.openxmlformats.org/officeDocument/2006/relationships/image" Target="../media/image19.jpg"/><Relationship Id="rId7" Type="http://schemas.openxmlformats.org/officeDocument/2006/relationships/tags" Target="../tags/tag407.xml"/><Relationship Id="rId12" Type="http://schemas.openxmlformats.org/officeDocument/2006/relationships/tags" Target="../tags/tag412.xml"/><Relationship Id="rId17" Type="http://schemas.openxmlformats.org/officeDocument/2006/relationships/notesSlide" Target="../notesSlides/notesSlide23.xml"/><Relationship Id="rId2" Type="http://schemas.openxmlformats.org/officeDocument/2006/relationships/tags" Target="../tags/tag402.xml"/><Relationship Id="rId16" Type="http://schemas.openxmlformats.org/officeDocument/2006/relationships/slideLayout" Target="../slideLayouts/slideLayout10.xml"/><Relationship Id="rId20" Type="http://schemas.openxmlformats.org/officeDocument/2006/relationships/image" Target="../media/image18.jpg"/><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tags" Target="../tags/tag411.xml"/><Relationship Id="rId5" Type="http://schemas.openxmlformats.org/officeDocument/2006/relationships/tags" Target="../tags/tag405.xml"/><Relationship Id="rId15" Type="http://schemas.openxmlformats.org/officeDocument/2006/relationships/tags" Target="../tags/tag415.xml"/><Relationship Id="rId10" Type="http://schemas.openxmlformats.org/officeDocument/2006/relationships/tags" Target="../tags/tag410.xml"/><Relationship Id="rId19" Type="http://schemas.openxmlformats.org/officeDocument/2006/relationships/image" Target="../media/image43.png"/><Relationship Id="rId4" Type="http://schemas.openxmlformats.org/officeDocument/2006/relationships/tags" Target="../tags/tag404.xml"/><Relationship Id="rId9" Type="http://schemas.openxmlformats.org/officeDocument/2006/relationships/tags" Target="../tags/tag409.xml"/><Relationship Id="rId14" Type="http://schemas.openxmlformats.org/officeDocument/2006/relationships/tags" Target="../tags/tag41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420.xml"/></Relationships>
</file>

<file path=ppt/slides/_rels/slide3.xml.rels><?xml version="1.0" encoding="UTF-8" standalone="yes"?>
<Relationships xmlns="http://schemas.openxmlformats.org/package/2006/relationships"><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tags" Target="../tags/tag124.xml"/><Relationship Id="rId39" Type="http://schemas.openxmlformats.org/officeDocument/2006/relationships/slideLayout" Target="../slideLayouts/slideLayout2.xml"/><Relationship Id="rId21" Type="http://schemas.openxmlformats.org/officeDocument/2006/relationships/tags" Target="../tags/tag119.xml"/><Relationship Id="rId34" Type="http://schemas.openxmlformats.org/officeDocument/2006/relationships/tags" Target="../tags/tag132.xml"/><Relationship Id="rId42" Type="http://schemas.openxmlformats.org/officeDocument/2006/relationships/image" Target="../media/image21.png"/><Relationship Id="rId7" Type="http://schemas.openxmlformats.org/officeDocument/2006/relationships/tags" Target="../tags/tag105.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29" Type="http://schemas.openxmlformats.org/officeDocument/2006/relationships/tags" Target="../tags/tag127.xml"/><Relationship Id="rId41" Type="http://schemas.openxmlformats.org/officeDocument/2006/relationships/image" Target="../media/image20.pn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tags" Target="../tags/tag122.xml"/><Relationship Id="rId32" Type="http://schemas.openxmlformats.org/officeDocument/2006/relationships/tags" Target="../tags/tag130.xml"/><Relationship Id="rId37" Type="http://schemas.openxmlformats.org/officeDocument/2006/relationships/tags" Target="../tags/tag135.xml"/><Relationship Id="rId40" Type="http://schemas.openxmlformats.org/officeDocument/2006/relationships/notesSlide" Target="../notesSlides/notesSlide3.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tags" Target="../tags/tag126.xml"/><Relationship Id="rId36" Type="http://schemas.openxmlformats.org/officeDocument/2006/relationships/tags" Target="../tags/tag134.xml"/><Relationship Id="rId10" Type="http://schemas.openxmlformats.org/officeDocument/2006/relationships/tags" Target="../tags/tag108.xml"/><Relationship Id="rId19" Type="http://schemas.openxmlformats.org/officeDocument/2006/relationships/tags" Target="../tags/tag117.xml"/><Relationship Id="rId31" Type="http://schemas.openxmlformats.org/officeDocument/2006/relationships/tags" Target="../tags/tag129.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tags" Target="../tags/tag125.xml"/><Relationship Id="rId30" Type="http://schemas.openxmlformats.org/officeDocument/2006/relationships/tags" Target="../tags/tag128.xml"/><Relationship Id="rId35" Type="http://schemas.openxmlformats.org/officeDocument/2006/relationships/tags" Target="../tags/tag133.xml"/><Relationship Id="rId8" Type="http://schemas.openxmlformats.org/officeDocument/2006/relationships/tags" Target="../tags/tag106.xml"/><Relationship Id="rId3" Type="http://schemas.openxmlformats.org/officeDocument/2006/relationships/tags" Target="../tags/tag101.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33" Type="http://schemas.openxmlformats.org/officeDocument/2006/relationships/tags" Target="../tags/tag131.xml"/><Relationship Id="rId38" Type="http://schemas.openxmlformats.org/officeDocument/2006/relationships/tags" Target="../tags/tag136.xml"/></Relationships>
</file>

<file path=ppt/slides/_rels/slide4.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oleObject" Target="../embeddings/oleObject6.bin"/><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notesSlide" Target="../notesSlides/notesSlide4.xml"/><Relationship Id="rId17" Type="http://schemas.openxmlformats.org/officeDocument/2006/relationships/image" Target="../media/image23.png"/><Relationship Id="rId2" Type="http://schemas.openxmlformats.org/officeDocument/2006/relationships/tags" Target="../tags/tag141.xml"/><Relationship Id="rId16" Type="http://schemas.openxmlformats.org/officeDocument/2006/relationships/image" Target="../media/image22.pn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slideLayout" Target="../slideLayouts/slideLayout2.xml"/><Relationship Id="rId5" Type="http://schemas.openxmlformats.org/officeDocument/2006/relationships/tags" Target="../tags/tag144.xml"/><Relationship Id="rId15" Type="http://schemas.openxmlformats.org/officeDocument/2006/relationships/image" Target="../media/image5.png"/><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52.xml"/><Relationship Id="rId7" Type="http://schemas.openxmlformats.org/officeDocument/2006/relationships/image" Target="../media/image24.jpe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Layout" Target="../slideLayouts/slideLayout7.xml"/><Relationship Id="rId5" Type="http://schemas.openxmlformats.org/officeDocument/2006/relationships/tags" Target="../tags/tag154.xml"/><Relationship Id="rId4" Type="http://schemas.openxmlformats.org/officeDocument/2006/relationships/tags" Target="../tags/tag153.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3" Type="http://schemas.openxmlformats.org/officeDocument/2006/relationships/tags" Target="../tags/tag169.xml"/><Relationship Id="rId18" Type="http://schemas.openxmlformats.org/officeDocument/2006/relationships/tags" Target="../tags/tag174.xml"/><Relationship Id="rId26" Type="http://schemas.openxmlformats.org/officeDocument/2006/relationships/tags" Target="../tags/tag182.xml"/><Relationship Id="rId39" Type="http://schemas.openxmlformats.org/officeDocument/2006/relationships/slideLayout" Target="../slideLayouts/slideLayout2.xml"/><Relationship Id="rId21" Type="http://schemas.openxmlformats.org/officeDocument/2006/relationships/tags" Target="../tags/tag177.xml"/><Relationship Id="rId34" Type="http://schemas.openxmlformats.org/officeDocument/2006/relationships/tags" Target="../tags/tag190.xml"/><Relationship Id="rId42" Type="http://schemas.openxmlformats.org/officeDocument/2006/relationships/image" Target="../media/image1.emf"/><Relationship Id="rId7" Type="http://schemas.openxmlformats.org/officeDocument/2006/relationships/tags" Target="../tags/tag163.xml"/><Relationship Id="rId2" Type="http://schemas.openxmlformats.org/officeDocument/2006/relationships/tags" Target="../tags/tag158.xml"/><Relationship Id="rId16" Type="http://schemas.openxmlformats.org/officeDocument/2006/relationships/tags" Target="../tags/tag172.xml"/><Relationship Id="rId29" Type="http://schemas.openxmlformats.org/officeDocument/2006/relationships/tags" Target="../tags/tag185.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24" Type="http://schemas.openxmlformats.org/officeDocument/2006/relationships/tags" Target="../tags/tag180.xml"/><Relationship Id="rId32" Type="http://schemas.openxmlformats.org/officeDocument/2006/relationships/tags" Target="../tags/tag188.xml"/><Relationship Id="rId37" Type="http://schemas.openxmlformats.org/officeDocument/2006/relationships/tags" Target="../tags/tag193.xml"/><Relationship Id="rId40" Type="http://schemas.openxmlformats.org/officeDocument/2006/relationships/notesSlide" Target="../notesSlides/notesSlide6.xml"/><Relationship Id="rId45" Type="http://schemas.openxmlformats.org/officeDocument/2006/relationships/image" Target="../media/image28.png"/><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tags" Target="../tags/tag179.xml"/><Relationship Id="rId28" Type="http://schemas.openxmlformats.org/officeDocument/2006/relationships/tags" Target="../tags/tag184.xml"/><Relationship Id="rId36" Type="http://schemas.openxmlformats.org/officeDocument/2006/relationships/tags" Target="../tags/tag192.xml"/><Relationship Id="rId10" Type="http://schemas.openxmlformats.org/officeDocument/2006/relationships/tags" Target="../tags/tag166.xml"/><Relationship Id="rId19" Type="http://schemas.openxmlformats.org/officeDocument/2006/relationships/tags" Target="../tags/tag175.xml"/><Relationship Id="rId31" Type="http://schemas.openxmlformats.org/officeDocument/2006/relationships/tags" Target="../tags/tag187.xml"/><Relationship Id="rId44" Type="http://schemas.openxmlformats.org/officeDocument/2006/relationships/image" Target="../media/image27.png"/><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tags" Target="../tags/tag178.xml"/><Relationship Id="rId27" Type="http://schemas.openxmlformats.org/officeDocument/2006/relationships/tags" Target="../tags/tag183.xml"/><Relationship Id="rId30" Type="http://schemas.openxmlformats.org/officeDocument/2006/relationships/tags" Target="../tags/tag186.xml"/><Relationship Id="rId35" Type="http://schemas.openxmlformats.org/officeDocument/2006/relationships/tags" Target="../tags/tag191.xml"/><Relationship Id="rId43" Type="http://schemas.openxmlformats.org/officeDocument/2006/relationships/image" Target="../media/image26.png"/><Relationship Id="rId8" Type="http://schemas.openxmlformats.org/officeDocument/2006/relationships/tags" Target="../tags/tag164.xml"/><Relationship Id="rId3" Type="http://schemas.openxmlformats.org/officeDocument/2006/relationships/tags" Target="../tags/tag159.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tags" Target="../tags/tag181.xml"/><Relationship Id="rId33" Type="http://schemas.openxmlformats.org/officeDocument/2006/relationships/tags" Target="../tags/tag189.xml"/><Relationship Id="rId38" Type="http://schemas.openxmlformats.org/officeDocument/2006/relationships/tags" Target="../tags/tag194.xml"/><Relationship Id="rId46" Type="http://schemas.openxmlformats.org/officeDocument/2006/relationships/image" Target="../media/image29.png"/><Relationship Id="rId20" Type="http://schemas.openxmlformats.org/officeDocument/2006/relationships/tags" Target="../tags/tag176.xml"/><Relationship Id="rId41"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197.xml"/><Relationship Id="rId7" Type="http://schemas.openxmlformats.org/officeDocument/2006/relationships/notesSlide" Target="../notesSlides/notesSlide7.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slideLayout" Target="../slideLayouts/slideLayout2.xml"/><Relationship Id="rId5" Type="http://schemas.openxmlformats.org/officeDocument/2006/relationships/tags" Target="../tags/tag199.xml"/><Relationship Id="rId10" Type="http://schemas.openxmlformats.org/officeDocument/2006/relationships/image" Target="../media/image30.jpeg"/><Relationship Id="rId4" Type="http://schemas.openxmlformats.org/officeDocument/2006/relationships/tags" Target="../tags/tag198.xml"/><Relationship Id="rId9"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18" Type="http://schemas.openxmlformats.org/officeDocument/2006/relationships/tags" Target="../tags/tag220.xml"/><Relationship Id="rId3" Type="http://schemas.openxmlformats.org/officeDocument/2006/relationships/tags" Target="../tags/tag205.xml"/><Relationship Id="rId21" Type="http://schemas.openxmlformats.org/officeDocument/2006/relationships/notesSlide" Target="../notesSlides/notesSlide8.xml"/><Relationship Id="rId7" Type="http://schemas.openxmlformats.org/officeDocument/2006/relationships/tags" Target="../tags/tag209.xml"/><Relationship Id="rId12" Type="http://schemas.openxmlformats.org/officeDocument/2006/relationships/tags" Target="../tags/tag214.xml"/><Relationship Id="rId17" Type="http://schemas.openxmlformats.org/officeDocument/2006/relationships/tags" Target="../tags/tag219.xml"/><Relationship Id="rId2" Type="http://schemas.openxmlformats.org/officeDocument/2006/relationships/tags" Target="../tags/tag204.xml"/><Relationship Id="rId16" Type="http://schemas.openxmlformats.org/officeDocument/2006/relationships/tags" Target="../tags/tag218.xml"/><Relationship Id="rId20" Type="http://schemas.openxmlformats.org/officeDocument/2006/relationships/slideLayout" Target="../slideLayouts/slideLayout2.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24" Type="http://schemas.openxmlformats.org/officeDocument/2006/relationships/image" Target="../media/image5.png"/><Relationship Id="rId5" Type="http://schemas.openxmlformats.org/officeDocument/2006/relationships/tags" Target="../tags/tag207.xml"/><Relationship Id="rId15" Type="http://schemas.openxmlformats.org/officeDocument/2006/relationships/tags" Target="../tags/tag217.xml"/><Relationship Id="rId23" Type="http://schemas.openxmlformats.org/officeDocument/2006/relationships/image" Target="../media/image1.emf"/><Relationship Id="rId10" Type="http://schemas.openxmlformats.org/officeDocument/2006/relationships/tags" Target="../tags/tag212.xml"/><Relationship Id="rId19" Type="http://schemas.openxmlformats.org/officeDocument/2006/relationships/tags" Target="../tags/tag221.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tags" Target="../tags/tag216.xml"/><Relationship Id="rId22"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grpSp>
        <p:nvGrpSpPr>
          <p:cNvPr id="12" name="btfpColumnIndicatorGroup2">
            <a:extLst>
              <a:ext uri="{FF2B5EF4-FFF2-40B4-BE49-F238E27FC236}">
                <a16:creationId xmlns:a16="http://schemas.microsoft.com/office/drawing/2014/main" id="{A7491289-731E-3F34-19A3-A54F38C839B0}"/>
              </a:ext>
            </a:extLst>
          </p:cNvPr>
          <p:cNvGrpSpPr/>
          <p:nvPr/>
        </p:nvGrpSpPr>
        <p:grpSpPr>
          <a:xfrm>
            <a:off x="0" y="6926580"/>
            <a:ext cx="12192000" cy="137160"/>
            <a:chOff x="0" y="6926580"/>
            <a:chExt cx="12192000" cy="137160"/>
          </a:xfrm>
        </p:grpSpPr>
        <p:sp>
          <p:nvSpPr>
            <p:cNvPr id="9" name="btfpColumnGapBlocker833356">
              <a:extLst>
                <a:ext uri="{FF2B5EF4-FFF2-40B4-BE49-F238E27FC236}">
                  <a16:creationId xmlns:a16="http://schemas.microsoft.com/office/drawing/2014/main" id="{844A18ED-E878-C2FA-8B9D-3131A7CD0D09}"/>
                </a:ext>
              </a:extLst>
            </p:cNvPr>
            <p:cNvSpPr/>
            <p:nvPr/>
          </p:nvSpPr>
          <p:spPr>
            <a:xfrm>
              <a:off x="11861800" y="6926580"/>
              <a:ext cx="330200" cy="137160"/>
            </a:xfrm>
            <a:prstGeom prst="rect">
              <a:avLst/>
            </a:prstGeom>
            <a:pattFill prst="ltUpDiag">
              <a:fgClr>
                <a:srgbClr val="BBCABA"/>
              </a:fgClr>
              <a:bgClr>
                <a:srgbClr val="FFFFFF"/>
              </a:bgClr>
            </a:patt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tfpColumnGapBlocker442717">
              <a:extLst>
                <a:ext uri="{FF2B5EF4-FFF2-40B4-BE49-F238E27FC236}">
                  <a16:creationId xmlns:a16="http://schemas.microsoft.com/office/drawing/2014/main" id="{16F76572-56F5-9B20-6FD0-856F7BB4BEA3}"/>
                </a:ext>
              </a:extLst>
            </p:cNvPr>
            <p:cNvSpPr/>
            <p:nvPr/>
          </p:nvSpPr>
          <p:spPr>
            <a:xfrm>
              <a:off x="0" y="6926580"/>
              <a:ext cx="330200" cy="137160"/>
            </a:xfrm>
            <a:prstGeom prst="rect">
              <a:avLst/>
            </a:prstGeom>
            <a:pattFill prst="ltUpDiag">
              <a:fgClr>
                <a:srgbClr val="BBCABA"/>
              </a:fgClr>
              <a:bgClr>
                <a:srgbClr val="FFFFFF"/>
              </a:bgClr>
            </a:patt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btfpColumnIndicator179931">
              <a:extLst>
                <a:ext uri="{FF2B5EF4-FFF2-40B4-BE49-F238E27FC236}">
                  <a16:creationId xmlns:a16="http://schemas.microsoft.com/office/drawing/2014/main" id="{C5FBA578-CBE2-FCD5-2FF4-E6AEAD441AF4}"/>
                </a:ext>
              </a:extLst>
            </p:cNvPr>
            <p:cNvCxnSpPr/>
            <p:nvPr/>
          </p:nvCxnSpPr>
          <p:spPr>
            <a:xfrm flipV="1">
              <a:off x="11861800" y="692658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179390">
              <a:extLst>
                <a:ext uri="{FF2B5EF4-FFF2-40B4-BE49-F238E27FC236}">
                  <a16:creationId xmlns:a16="http://schemas.microsoft.com/office/drawing/2014/main" id="{F3A53EF4-85C8-26F7-E37C-59E9FB84FA61}"/>
                </a:ext>
              </a:extLst>
            </p:cNvPr>
            <p:cNvCxnSpPr/>
            <p:nvPr/>
          </p:nvCxnSpPr>
          <p:spPr>
            <a:xfrm flipV="1">
              <a:off x="330200" y="692658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btfpColumnIndicatorGroup1">
            <a:extLst>
              <a:ext uri="{FF2B5EF4-FFF2-40B4-BE49-F238E27FC236}">
                <a16:creationId xmlns:a16="http://schemas.microsoft.com/office/drawing/2014/main" id="{FD1AAFEA-1143-A476-550B-853C1D0CF237}"/>
              </a:ext>
            </a:extLst>
          </p:cNvPr>
          <p:cNvGrpSpPr/>
          <p:nvPr/>
        </p:nvGrpSpPr>
        <p:grpSpPr>
          <a:xfrm>
            <a:off x="0" y="-205740"/>
            <a:ext cx="12192000" cy="137160"/>
            <a:chOff x="0" y="-205740"/>
            <a:chExt cx="12192000" cy="137160"/>
          </a:xfrm>
        </p:grpSpPr>
        <p:sp>
          <p:nvSpPr>
            <p:cNvPr id="8" name="btfpColumnGapBlocker716159">
              <a:extLst>
                <a:ext uri="{FF2B5EF4-FFF2-40B4-BE49-F238E27FC236}">
                  <a16:creationId xmlns:a16="http://schemas.microsoft.com/office/drawing/2014/main" id="{B3388390-F265-3557-BFFD-F87E92C21BE3}"/>
                </a:ext>
              </a:extLst>
            </p:cNvPr>
            <p:cNvSpPr/>
            <p:nvPr/>
          </p:nvSpPr>
          <p:spPr>
            <a:xfrm>
              <a:off x="11861800" y="-205740"/>
              <a:ext cx="330200" cy="137160"/>
            </a:xfrm>
            <a:prstGeom prst="rect">
              <a:avLst/>
            </a:prstGeom>
            <a:pattFill prst="ltUpDiag">
              <a:fgClr>
                <a:srgbClr val="BBCABA"/>
              </a:fgClr>
              <a:bgClr>
                <a:srgbClr val="FFFFFF"/>
              </a:bgClr>
            </a:patt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tfpColumnGapBlocker360863">
              <a:extLst>
                <a:ext uri="{FF2B5EF4-FFF2-40B4-BE49-F238E27FC236}">
                  <a16:creationId xmlns:a16="http://schemas.microsoft.com/office/drawing/2014/main" id="{DAF13BA1-6B5A-6313-9C94-C214A0F01E01}"/>
                </a:ext>
              </a:extLst>
            </p:cNvPr>
            <p:cNvSpPr/>
            <p:nvPr/>
          </p:nvSpPr>
          <p:spPr>
            <a:xfrm>
              <a:off x="0" y="-205740"/>
              <a:ext cx="330200" cy="137160"/>
            </a:xfrm>
            <a:prstGeom prst="rect">
              <a:avLst/>
            </a:prstGeom>
            <a:pattFill prst="ltUpDiag">
              <a:fgClr>
                <a:srgbClr val="BBCABA"/>
              </a:fgClr>
              <a:bgClr>
                <a:srgbClr val="FFFFFF"/>
              </a:bgClr>
            </a:patt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btfpColumnIndicator628694">
              <a:extLst>
                <a:ext uri="{FF2B5EF4-FFF2-40B4-BE49-F238E27FC236}">
                  <a16:creationId xmlns:a16="http://schemas.microsoft.com/office/drawing/2014/main" id="{A1D9E205-6AF5-A3E5-BAD8-FBCDADF10D35}"/>
                </a:ext>
              </a:extLst>
            </p:cNvPr>
            <p:cNvCxnSpPr/>
            <p:nvPr/>
          </p:nvCxnSpPr>
          <p:spPr>
            <a:xfrm flipV="1">
              <a:off x="11861800" y="-20574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btfpColumnIndicator287256">
              <a:extLst>
                <a:ext uri="{FF2B5EF4-FFF2-40B4-BE49-F238E27FC236}">
                  <a16:creationId xmlns:a16="http://schemas.microsoft.com/office/drawing/2014/main" id="{6BEDDC71-37C4-6A13-BAB4-D9C9E84B6BC1}"/>
                </a:ext>
              </a:extLst>
            </p:cNvPr>
            <p:cNvCxnSpPr/>
            <p:nvPr/>
          </p:nvCxnSpPr>
          <p:spPr>
            <a:xfrm flipV="1">
              <a:off x="330200" y="-20574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btfpColumnIndicatorGroup2">
            <a:extLst>
              <a:ext uri="{FF2B5EF4-FFF2-40B4-BE49-F238E27FC236}">
                <a16:creationId xmlns:a16="http://schemas.microsoft.com/office/drawing/2014/main" id="{4964325D-E394-8DEC-C250-57C1C0250AD8}"/>
              </a:ext>
            </a:extLst>
          </p:cNvPr>
          <p:cNvGrpSpPr/>
          <p:nvPr/>
        </p:nvGrpSpPr>
        <p:grpSpPr>
          <a:xfrm>
            <a:off x="0" y="6926580"/>
            <a:ext cx="12192000" cy="137160"/>
            <a:chOff x="0" y="6926580"/>
            <a:chExt cx="12192000" cy="137160"/>
          </a:xfrm>
        </p:grpSpPr>
        <p:sp>
          <p:nvSpPr>
            <p:cNvPr id="136" name="btfpColumnGapBlocker856895">
              <a:extLst>
                <a:ext uri="{FF2B5EF4-FFF2-40B4-BE49-F238E27FC236}">
                  <a16:creationId xmlns:a16="http://schemas.microsoft.com/office/drawing/2014/main" id="{57B4AF25-A6B5-A3E9-8306-0E1366647BE2}"/>
                </a:ext>
              </a:extLst>
            </p:cNvPr>
            <p:cNvSpPr/>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4" name="btfpColumnGapBlocker554335">
              <a:extLst>
                <a:ext uri="{FF2B5EF4-FFF2-40B4-BE49-F238E27FC236}">
                  <a16:creationId xmlns:a16="http://schemas.microsoft.com/office/drawing/2014/main" id="{F337B76E-21B4-CB20-80D1-332440E4C6DF}"/>
                </a:ext>
              </a:extLst>
            </p:cNvPr>
            <p:cNvSpPr/>
            <p:nvPr/>
          </p:nvSpPr>
          <p:spPr bwMode="gray">
            <a:xfrm>
              <a:off x="7988300" y="6926580"/>
              <a:ext cx="5334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32" name="btfpColumnIndicator260143">
              <a:extLst>
                <a:ext uri="{FF2B5EF4-FFF2-40B4-BE49-F238E27FC236}">
                  <a16:creationId xmlns:a16="http://schemas.microsoft.com/office/drawing/2014/main" id="{A8B12DF0-63D2-3F15-B0E8-805E0413E0B1}"/>
                </a:ext>
              </a:extLst>
            </p:cNvPr>
            <p:cNvCxnSpPr/>
            <p:nvPr/>
          </p:nvCxnSpPr>
          <p:spPr>
            <a:xfrm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btfpColumnIndicator176555">
              <a:extLst>
                <a:ext uri="{FF2B5EF4-FFF2-40B4-BE49-F238E27FC236}">
                  <a16:creationId xmlns:a16="http://schemas.microsoft.com/office/drawing/2014/main" id="{D059F8C9-EB36-0F97-64C8-55CDCC94F533}"/>
                </a:ext>
              </a:extLst>
            </p:cNvPr>
            <p:cNvCxnSpPr/>
            <p:nvPr/>
          </p:nvCxnSpPr>
          <p:spPr>
            <a:xfrm flipV="1">
              <a:off x="85217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btfpColumnGapBlocker836059">
              <a:extLst>
                <a:ext uri="{FF2B5EF4-FFF2-40B4-BE49-F238E27FC236}">
                  <a16:creationId xmlns:a16="http://schemas.microsoft.com/office/drawing/2014/main" id="{24AA5357-2B18-5CC7-8BC2-2FF06B59516E}"/>
                </a:ext>
              </a:extLst>
            </p:cNvPr>
            <p:cNvSpPr/>
            <p:nvPr/>
          </p:nvSpPr>
          <p:spPr bwMode="gray">
            <a:xfrm>
              <a:off x="3962400" y="6926580"/>
              <a:ext cx="5334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26" name="btfpColumnIndicator800643">
              <a:extLst>
                <a:ext uri="{FF2B5EF4-FFF2-40B4-BE49-F238E27FC236}">
                  <a16:creationId xmlns:a16="http://schemas.microsoft.com/office/drawing/2014/main" id="{B3C1456C-5BD9-2899-0E40-665A2B7DEF60}"/>
                </a:ext>
              </a:extLst>
            </p:cNvPr>
            <p:cNvCxnSpPr/>
            <p:nvPr/>
          </p:nvCxnSpPr>
          <p:spPr>
            <a:xfrm flipV="1">
              <a:off x="79883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btfpColumnIndicator416841">
              <a:extLst>
                <a:ext uri="{FF2B5EF4-FFF2-40B4-BE49-F238E27FC236}">
                  <a16:creationId xmlns:a16="http://schemas.microsoft.com/office/drawing/2014/main" id="{ED0E3036-573D-D6DF-0DC1-3E36ED8C5E46}"/>
                </a:ext>
              </a:extLst>
            </p:cNvPr>
            <p:cNvCxnSpPr/>
            <p:nvPr/>
          </p:nvCxnSpPr>
          <p:spPr>
            <a:xfrm flipV="1">
              <a:off x="44958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2" name="btfpColumnGapBlocker128740">
              <a:extLst>
                <a:ext uri="{FF2B5EF4-FFF2-40B4-BE49-F238E27FC236}">
                  <a16:creationId xmlns:a16="http://schemas.microsoft.com/office/drawing/2014/main" id="{8A5B5472-3FD9-73ED-C72A-B9549D84555D}"/>
                </a:ext>
              </a:extLst>
            </p:cNvPr>
            <p:cNvSpPr/>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20" name="btfpColumnIndicator617004">
              <a:extLst>
                <a:ext uri="{FF2B5EF4-FFF2-40B4-BE49-F238E27FC236}">
                  <a16:creationId xmlns:a16="http://schemas.microsoft.com/office/drawing/2014/main" id="{6CDEC333-BBB8-18B6-32FC-BDB88E2203F6}"/>
                </a:ext>
              </a:extLst>
            </p:cNvPr>
            <p:cNvCxnSpPr/>
            <p:nvPr/>
          </p:nvCxnSpPr>
          <p:spPr>
            <a:xfrm flipV="1">
              <a:off x="39624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btfpColumnIndicator813640">
              <a:extLst>
                <a:ext uri="{FF2B5EF4-FFF2-40B4-BE49-F238E27FC236}">
                  <a16:creationId xmlns:a16="http://schemas.microsoft.com/office/drawing/2014/main" id="{425D2EC8-7F65-EE1A-DEBD-E52CA1143F8E}"/>
                </a:ext>
              </a:extLst>
            </p:cNvPr>
            <p:cNvCxnSpPr/>
            <p:nvPr/>
          </p:nvCxnSpPr>
          <p:spPr>
            <a:xfrm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7" name="btfpColumnIndicatorGroup1">
            <a:extLst>
              <a:ext uri="{FF2B5EF4-FFF2-40B4-BE49-F238E27FC236}">
                <a16:creationId xmlns:a16="http://schemas.microsoft.com/office/drawing/2014/main" id="{DEFA6849-4869-8534-CBA6-686445DB22CA}"/>
              </a:ext>
            </a:extLst>
          </p:cNvPr>
          <p:cNvGrpSpPr/>
          <p:nvPr/>
        </p:nvGrpSpPr>
        <p:grpSpPr>
          <a:xfrm>
            <a:off x="0" y="-205740"/>
            <a:ext cx="12192000" cy="137160"/>
            <a:chOff x="0" y="-205740"/>
            <a:chExt cx="12192000" cy="137160"/>
          </a:xfrm>
        </p:grpSpPr>
        <p:sp>
          <p:nvSpPr>
            <p:cNvPr id="135" name="btfpColumnGapBlocker681158">
              <a:extLst>
                <a:ext uri="{FF2B5EF4-FFF2-40B4-BE49-F238E27FC236}">
                  <a16:creationId xmlns:a16="http://schemas.microsoft.com/office/drawing/2014/main" id="{42775E7E-53D0-19BA-6418-C98EAAB9BD59}"/>
                </a:ext>
              </a:extLst>
            </p:cNvPr>
            <p:cNvSpPr/>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3" name="btfpColumnGapBlocker370407">
              <a:extLst>
                <a:ext uri="{FF2B5EF4-FFF2-40B4-BE49-F238E27FC236}">
                  <a16:creationId xmlns:a16="http://schemas.microsoft.com/office/drawing/2014/main" id="{8EFA5D56-EBFD-2530-A7C1-8EE16DC10E1F}"/>
                </a:ext>
              </a:extLst>
            </p:cNvPr>
            <p:cNvSpPr/>
            <p:nvPr/>
          </p:nvSpPr>
          <p:spPr bwMode="gray">
            <a:xfrm>
              <a:off x="7988300" y="-205740"/>
              <a:ext cx="5334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31" name="btfpColumnIndicator200832">
              <a:extLst>
                <a:ext uri="{FF2B5EF4-FFF2-40B4-BE49-F238E27FC236}">
                  <a16:creationId xmlns:a16="http://schemas.microsoft.com/office/drawing/2014/main" id="{5C665378-E17E-163F-40A7-51A8C40EC074}"/>
                </a:ext>
              </a:extLst>
            </p:cNvPr>
            <p:cNvCxnSpPr/>
            <p:nvPr/>
          </p:nvCxnSpPr>
          <p:spPr>
            <a:xfrm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btfpColumnIndicator619745">
              <a:extLst>
                <a:ext uri="{FF2B5EF4-FFF2-40B4-BE49-F238E27FC236}">
                  <a16:creationId xmlns:a16="http://schemas.microsoft.com/office/drawing/2014/main" id="{00FCFD78-66DE-E07B-362F-3E09CC79BC20}"/>
                </a:ext>
              </a:extLst>
            </p:cNvPr>
            <p:cNvCxnSpPr/>
            <p:nvPr/>
          </p:nvCxnSpPr>
          <p:spPr>
            <a:xfrm flipV="1">
              <a:off x="85217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btfpColumnGapBlocker979925">
              <a:extLst>
                <a:ext uri="{FF2B5EF4-FFF2-40B4-BE49-F238E27FC236}">
                  <a16:creationId xmlns:a16="http://schemas.microsoft.com/office/drawing/2014/main" id="{6E92EC17-DCFC-4A8B-3C25-FFE4960F1670}"/>
                </a:ext>
              </a:extLst>
            </p:cNvPr>
            <p:cNvSpPr/>
            <p:nvPr/>
          </p:nvSpPr>
          <p:spPr bwMode="gray">
            <a:xfrm>
              <a:off x="3962400" y="-205740"/>
              <a:ext cx="5334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25" name="btfpColumnIndicator493027">
              <a:extLst>
                <a:ext uri="{FF2B5EF4-FFF2-40B4-BE49-F238E27FC236}">
                  <a16:creationId xmlns:a16="http://schemas.microsoft.com/office/drawing/2014/main" id="{AF973359-208F-4B26-A28B-FBD1BEB752EB}"/>
                </a:ext>
              </a:extLst>
            </p:cNvPr>
            <p:cNvCxnSpPr/>
            <p:nvPr/>
          </p:nvCxnSpPr>
          <p:spPr>
            <a:xfrm flipV="1">
              <a:off x="79883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btfpColumnIndicator156848">
              <a:extLst>
                <a:ext uri="{FF2B5EF4-FFF2-40B4-BE49-F238E27FC236}">
                  <a16:creationId xmlns:a16="http://schemas.microsoft.com/office/drawing/2014/main" id="{81EC1B2A-6385-27F6-543F-0C1EE6D88E09}"/>
                </a:ext>
              </a:extLst>
            </p:cNvPr>
            <p:cNvCxnSpPr/>
            <p:nvPr/>
          </p:nvCxnSpPr>
          <p:spPr>
            <a:xfrm flipV="1">
              <a:off x="44958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1" name="btfpColumnGapBlocker313413">
              <a:extLst>
                <a:ext uri="{FF2B5EF4-FFF2-40B4-BE49-F238E27FC236}">
                  <a16:creationId xmlns:a16="http://schemas.microsoft.com/office/drawing/2014/main" id="{A1023D82-4D1C-8BC6-FB2F-5B4E24DA98BA}"/>
                </a:ext>
              </a:extLst>
            </p:cNvPr>
            <p:cNvSpPr/>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19" name="btfpColumnIndicator753125">
              <a:extLst>
                <a:ext uri="{FF2B5EF4-FFF2-40B4-BE49-F238E27FC236}">
                  <a16:creationId xmlns:a16="http://schemas.microsoft.com/office/drawing/2014/main" id="{CD44C5D5-2E08-7043-79DF-B990AA54C050}"/>
                </a:ext>
              </a:extLst>
            </p:cNvPr>
            <p:cNvCxnSpPr/>
            <p:nvPr/>
          </p:nvCxnSpPr>
          <p:spPr>
            <a:xfrm flipV="1">
              <a:off x="39624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btfpColumnIndicator475099">
              <a:extLst>
                <a:ext uri="{FF2B5EF4-FFF2-40B4-BE49-F238E27FC236}">
                  <a16:creationId xmlns:a16="http://schemas.microsoft.com/office/drawing/2014/main" id="{AFD3AF04-A7EC-6355-ACA1-131D6941AD2E}"/>
                </a:ext>
              </a:extLst>
            </p:cNvPr>
            <p:cNvCxnSpPr/>
            <p:nvPr/>
          </p:nvCxnSpPr>
          <p:spPr>
            <a:xfrm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32" name="think-cell data - do not delete" hidden="1">
            <a:extLst>
              <a:ext uri="{FF2B5EF4-FFF2-40B4-BE49-F238E27FC236}">
                <a16:creationId xmlns:a16="http://schemas.microsoft.com/office/drawing/2014/main" id="{189A277B-ABA8-FF7B-2305-66AD5D572C30}"/>
              </a:ext>
            </a:extLst>
          </p:cNvPr>
          <p:cNvGraphicFramePr>
            <a:graphicFrameLocks noChangeAspect="1"/>
          </p:cNvGraphicFramePr>
          <p:nvPr>
            <p:custDataLst>
              <p:tags r:id="rId2"/>
            </p:custDataLst>
            <p:extLst>
              <p:ext uri="{D42A27DB-BD31-4B8C-83A1-F6EECF244321}">
                <p14:modId xmlns:p14="http://schemas.microsoft.com/office/powerpoint/2010/main" val="3095440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5" progId="TCLayout.ActiveDocument.1">
                  <p:embed/>
                </p:oleObj>
              </mc:Choice>
              <mc:Fallback>
                <p:oleObj name="think-cell Slide" r:id="rId11" imgW="404" imgH="405" progId="TCLayout.ActiveDocument.1">
                  <p:embed/>
                  <p:pic>
                    <p:nvPicPr>
                      <p:cNvPr id="32" name="think-cell data - do not delete" hidden="1">
                        <a:extLst>
                          <a:ext uri="{FF2B5EF4-FFF2-40B4-BE49-F238E27FC236}">
                            <a16:creationId xmlns:a16="http://schemas.microsoft.com/office/drawing/2014/main" id="{189A277B-ABA8-FF7B-2305-66AD5D572C3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A46B73A-A670-A765-33D9-C3A9419F8FB3}"/>
              </a:ext>
            </a:extLst>
          </p:cNvPr>
          <p:cNvSpPr>
            <a:spLocks noGrp="1"/>
          </p:cNvSpPr>
          <p:nvPr>
            <p:ph type="title"/>
          </p:nvPr>
        </p:nvSpPr>
        <p:spPr/>
        <p:txBody>
          <a:bodyPr vert="horz"/>
          <a:lstStyle/>
          <a:p>
            <a:r>
              <a:rPr lang="en-US" sz="2800" b="1" dirty="0"/>
              <a:t>Step 0: </a:t>
            </a:r>
            <a:r>
              <a:rPr lang="en-US" sz="2800" dirty="0"/>
              <a:t>Develop scenarios</a:t>
            </a:r>
          </a:p>
        </p:txBody>
      </p:sp>
      <p:sp>
        <p:nvSpPr>
          <p:cNvPr id="3" name="btfpNotesBox737723">
            <a:extLst>
              <a:ext uri="{FF2B5EF4-FFF2-40B4-BE49-F238E27FC236}">
                <a16:creationId xmlns:a16="http://schemas.microsoft.com/office/drawing/2014/main" id="{2F4EE660-F45A-0E09-FEBA-6D7C722E14BE}"/>
              </a:ext>
            </a:extLst>
          </p:cNvPr>
          <p:cNvSpPr txBox="1"/>
          <p:nvPr>
            <p:custDataLst>
              <p:tags r:id="rId3"/>
            </p:custDataLst>
          </p:nvPr>
        </p:nvSpPr>
        <p:spPr bwMode="gray">
          <a:xfrm>
            <a:off x="550197" y="6620589"/>
            <a:ext cx="11531600" cy="123111"/>
          </a:xfrm>
          <a:prstGeom prst="rect">
            <a:avLst/>
          </a:prstGeom>
          <a:noFill/>
        </p:spPr>
        <p:txBody>
          <a:bodyPr vert="horz" wrap="square" lIns="0" tIns="0" rIns="0" bIns="0"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64547"/>
                </a:solidFill>
                <a:effectLst/>
                <a:uLnTx/>
                <a:uFillTx/>
                <a:latin typeface="Calibri"/>
                <a:ea typeface="+mn-ea"/>
                <a:cs typeface="+mn-cs"/>
              </a:rPr>
              <a:t>Source: Adapted from Freedman Consulting, “</a:t>
            </a:r>
            <a:r>
              <a:rPr kumimoji="0" lang="en-US" sz="800" b="0" i="0" u="none" strike="noStrike" kern="1200" cap="none" spc="0" normalizeH="0" baseline="0" noProof="0" dirty="0">
                <a:ln>
                  <a:noFill/>
                </a:ln>
                <a:solidFill>
                  <a:srgbClr val="464547"/>
                </a:solidFill>
                <a:effectLst/>
                <a:uLnTx/>
                <a:uFillTx/>
                <a:latin typeface="Calibri"/>
                <a:ea typeface="+mn-ea"/>
                <a:cs typeface="+mn-cs"/>
                <a:hlinkClick r:id="rId13"/>
              </a:rPr>
              <a:t>Scenario Mapping &amp; Philanthropic Levers for Impact: Planning for 2025</a:t>
            </a:r>
            <a:r>
              <a:rPr kumimoji="0" lang="en-US" sz="800" b="0" i="0" u="none" strike="noStrike" kern="1200" cap="none" spc="0" normalizeH="0" baseline="0" noProof="0" dirty="0">
                <a:ln>
                  <a:noFill/>
                </a:ln>
                <a:solidFill>
                  <a:srgbClr val="464547"/>
                </a:solidFill>
                <a:effectLst/>
                <a:uLnTx/>
                <a:uFillTx/>
                <a:latin typeface="Calibri"/>
                <a:ea typeface="+mn-ea"/>
                <a:cs typeface="+mn-cs"/>
              </a:rPr>
              <a:t>;” Bridgespan analysis</a:t>
            </a:r>
          </a:p>
        </p:txBody>
      </p:sp>
      <p:grpSp>
        <p:nvGrpSpPr>
          <p:cNvPr id="59" name="btfpColumnHeaderBox367248">
            <a:extLst>
              <a:ext uri="{FF2B5EF4-FFF2-40B4-BE49-F238E27FC236}">
                <a16:creationId xmlns:a16="http://schemas.microsoft.com/office/drawing/2014/main" id="{A8DDC140-C2DE-BD5C-D1D7-6811502461C8}"/>
              </a:ext>
            </a:extLst>
          </p:cNvPr>
          <p:cNvGrpSpPr/>
          <p:nvPr>
            <p:custDataLst>
              <p:tags r:id="rId4"/>
            </p:custDataLst>
          </p:nvPr>
        </p:nvGrpSpPr>
        <p:grpSpPr>
          <a:xfrm>
            <a:off x="7572002" y="1310852"/>
            <a:ext cx="4192814" cy="322379"/>
            <a:chOff x="8513233" y="1233896"/>
            <a:chExt cx="3488267" cy="322379"/>
          </a:xfrm>
        </p:grpSpPr>
        <p:sp>
          <p:nvSpPr>
            <p:cNvPr id="57" name="btfpColumnHeaderBoxText367248">
              <a:extLst>
                <a:ext uri="{FF2B5EF4-FFF2-40B4-BE49-F238E27FC236}">
                  <a16:creationId xmlns:a16="http://schemas.microsoft.com/office/drawing/2014/main" id="{2E40E613-D567-06C2-3F70-90342C267B6F}"/>
                </a:ext>
              </a:extLst>
            </p:cNvPr>
            <p:cNvSpPr txBox="1"/>
            <p:nvPr/>
          </p:nvSpPr>
          <p:spPr bwMode="gray">
            <a:xfrm>
              <a:off x="8513233" y="1233896"/>
              <a:ext cx="3488267" cy="315913"/>
            </a:xfrm>
            <a:prstGeom prst="rect">
              <a:avLst/>
            </a:prstGeom>
            <a:noFill/>
          </p:spPr>
          <p:txBody>
            <a:bodyPr vert="horz" wrap="square" lIns="36036" tIns="36036" rIns="36036" bIns="36036" rtlCol="0" anchor="b">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64547"/>
                  </a:solidFill>
                  <a:effectLst/>
                  <a:uLnTx/>
                  <a:uFillTx/>
                  <a:latin typeface="Calibri"/>
                  <a:ea typeface="+mn-ea"/>
                  <a:cs typeface="+mn-cs"/>
                </a:rPr>
                <a:t>Additional potential factors to consider</a:t>
              </a:r>
            </a:p>
          </p:txBody>
        </p:sp>
        <p:cxnSp>
          <p:nvCxnSpPr>
            <p:cNvPr id="58" name="btfpColumnHeaderBoxLine367248">
              <a:extLst>
                <a:ext uri="{FF2B5EF4-FFF2-40B4-BE49-F238E27FC236}">
                  <a16:creationId xmlns:a16="http://schemas.microsoft.com/office/drawing/2014/main" id="{AA707A25-7AB7-2EF0-4589-7AC33AA6E4D6}"/>
                </a:ext>
              </a:extLst>
            </p:cNvPr>
            <p:cNvCxnSpPr/>
            <p:nvPr/>
          </p:nvCxnSpPr>
          <p:spPr>
            <a:xfrm>
              <a:off x="8513233" y="1556275"/>
              <a:ext cx="3488267" cy="0"/>
            </a:xfrm>
            <a:prstGeom prst="line">
              <a:avLst/>
            </a:prstGeom>
            <a:ln w="22225" cap="flat">
              <a:solidFill>
                <a:srgbClr val="464547"/>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 name="btfpBulletedList361435">
            <a:extLst>
              <a:ext uri="{FF2B5EF4-FFF2-40B4-BE49-F238E27FC236}">
                <a16:creationId xmlns:a16="http://schemas.microsoft.com/office/drawing/2014/main" id="{A799DD74-FA62-38C5-EC5C-A2EC09CF7576}"/>
              </a:ext>
            </a:extLst>
          </p:cNvPr>
          <p:cNvSpPr txBox="1"/>
          <p:nvPr>
            <p:custDataLst>
              <p:tags r:id="rId5"/>
            </p:custDataLst>
          </p:nvPr>
        </p:nvSpPr>
        <p:spPr bwMode="gray">
          <a:xfrm>
            <a:off x="7619932" y="1739631"/>
            <a:ext cx="3983567" cy="872922"/>
          </a:xfrm>
          <a:prstGeom prst="rect">
            <a:avLst/>
          </a:prstGeom>
          <a:noFill/>
        </p:spPr>
        <p:txBody>
          <a:bodyPr vert="horz" wrap="square" lIns="36000" tIns="36000" rIns="36000" bIns="36000" rtlCol="0">
            <a:spAutoFit/>
          </a:bodyPr>
          <a:lstStyle>
            <a:defPPr>
              <a:defRPr lang="en-US"/>
            </a:defPPr>
            <a:lvl1pPr marL="177800" indent="-177800" defTabSz="711200">
              <a:spcBef>
                <a:spcPts val="600"/>
              </a:spcBef>
              <a:buFontTx/>
              <a:buChar char="–"/>
              <a:defRPr kumimoji="0" sz="1600" b="0" i="0" u="none" strike="noStrike" cap="none" spc="0" normalizeH="0" baseline="0">
                <a:ln>
                  <a:noFill/>
                </a:ln>
                <a:solidFill>
                  <a:srgbClr val="464547"/>
                </a:solidFill>
                <a:effectLst/>
                <a:uLnTx/>
                <a:uFillTx/>
                <a:latin typeface="Calibri"/>
              </a:defRPr>
            </a:lvl1pPr>
          </a:lstStyle>
          <a:p>
            <a:r>
              <a:rPr lang="en-US" sz="1400" dirty="0"/>
              <a:t>Civil unrest or political violence</a:t>
            </a:r>
          </a:p>
          <a:p>
            <a:r>
              <a:rPr lang="en-US" sz="1400" dirty="0"/>
              <a:t>Results of local and state elections</a:t>
            </a:r>
          </a:p>
          <a:p>
            <a:r>
              <a:rPr lang="en-US" sz="1400" dirty="0"/>
              <a:t>Other?</a:t>
            </a:r>
          </a:p>
        </p:txBody>
      </p:sp>
      <p:sp>
        <p:nvSpPr>
          <p:cNvPr id="13" name="Rectangle: Single Corner Rounded 12">
            <a:extLst>
              <a:ext uri="{FF2B5EF4-FFF2-40B4-BE49-F238E27FC236}">
                <a16:creationId xmlns:a16="http://schemas.microsoft.com/office/drawing/2014/main" id="{7962665B-256D-9C50-DC51-8055813CC7B0}"/>
              </a:ext>
            </a:extLst>
          </p:cNvPr>
          <p:cNvSpPr/>
          <p:nvPr/>
        </p:nvSpPr>
        <p:spPr bwMode="gray">
          <a:xfrm flipH="1">
            <a:off x="957952" y="1282358"/>
            <a:ext cx="3020037" cy="2121574"/>
          </a:xfrm>
          <a:prstGeom prst="round1Rect">
            <a:avLst/>
          </a:prstGeom>
          <a:noFill/>
          <a:ln w="76200" cap="flat" cmpd="sng" algn="ctr">
            <a:solidFill>
              <a:srgbClr val="00437A"/>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noFill/>
              <a:effectLst/>
              <a:uLnTx/>
              <a:uFillTx/>
              <a:latin typeface="Calibri"/>
              <a:ea typeface="+mn-ea"/>
              <a:cs typeface="+mn-cs"/>
            </a:endParaRPr>
          </a:p>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noFill/>
              <a:effectLst/>
              <a:uLnTx/>
              <a:uFillTx/>
              <a:latin typeface="Calibri"/>
              <a:ea typeface="+mn-ea"/>
              <a:cs typeface="+mn-cs"/>
            </a:endParaRPr>
          </a:p>
        </p:txBody>
      </p:sp>
      <p:sp>
        <p:nvSpPr>
          <p:cNvPr id="14" name="Rectangle: Single Corner Rounded 13">
            <a:extLst>
              <a:ext uri="{FF2B5EF4-FFF2-40B4-BE49-F238E27FC236}">
                <a16:creationId xmlns:a16="http://schemas.microsoft.com/office/drawing/2014/main" id="{B9795B59-048B-CB6C-C6EF-89A44F822A19}"/>
              </a:ext>
            </a:extLst>
          </p:cNvPr>
          <p:cNvSpPr/>
          <p:nvPr/>
        </p:nvSpPr>
        <p:spPr bwMode="gray">
          <a:xfrm>
            <a:off x="4147167" y="1282360"/>
            <a:ext cx="3020037" cy="2121574"/>
          </a:xfrm>
          <a:prstGeom prst="round1Rect">
            <a:avLst/>
          </a:prstGeom>
          <a:noFill/>
          <a:ln w="76200" cap="flat" cmpd="sng" algn="ctr">
            <a:solidFill>
              <a:srgbClr val="3E87C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noFill/>
              <a:effectLst/>
              <a:uLnTx/>
              <a:uFillTx/>
              <a:latin typeface="Calibri"/>
              <a:ea typeface="+mn-ea"/>
              <a:cs typeface="+mn-cs"/>
            </a:endParaRPr>
          </a:p>
        </p:txBody>
      </p:sp>
      <p:sp>
        <p:nvSpPr>
          <p:cNvPr id="33" name="Rectangle: Single Corner Rounded 32">
            <a:extLst>
              <a:ext uri="{FF2B5EF4-FFF2-40B4-BE49-F238E27FC236}">
                <a16:creationId xmlns:a16="http://schemas.microsoft.com/office/drawing/2014/main" id="{86905688-3374-3408-8234-B7150D6AAF5F}"/>
              </a:ext>
            </a:extLst>
          </p:cNvPr>
          <p:cNvSpPr/>
          <p:nvPr/>
        </p:nvSpPr>
        <p:spPr bwMode="gray">
          <a:xfrm flipH="1" flipV="1">
            <a:off x="957952" y="3563471"/>
            <a:ext cx="3020037" cy="2121574"/>
          </a:xfrm>
          <a:prstGeom prst="round1Rect">
            <a:avLst/>
          </a:prstGeom>
          <a:noFill/>
          <a:ln w="76200" cap="flat" cmpd="sng" algn="ctr">
            <a:solidFill>
              <a:srgbClr val="145A95"/>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noFill/>
              <a:effectLst/>
              <a:uLnTx/>
              <a:uFillTx/>
              <a:latin typeface="Calibri"/>
              <a:ea typeface="+mn-ea"/>
              <a:cs typeface="+mn-cs"/>
            </a:endParaRPr>
          </a:p>
        </p:txBody>
      </p:sp>
      <p:sp>
        <p:nvSpPr>
          <p:cNvPr id="34" name="Rectangle: Single Corner Rounded 33">
            <a:extLst>
              <a:ext uri="{FF2B5EF4-FFF2-40B4-BE49-F238E27FC236}">
                <a16:creationId xmlns:a16="http://schemas.microsoft.com/office/drawing/2014/main" id="{9BE57B90-8687-BE6E-EEC0-A87791EA3299}"/>
              </a:ext>
            </a:extLst>
          </p:cNvPr>
          <p:cNvSpPr/>
          <p:nvPr/>
        </p:nvSpPr>
        <p:spPr bwMode="gray">
          <a:xfrm flipV="1">
            <a:off x="4143295" y="3572455"/>
            <a:ext cx="3020037" cy="2121574"/>
          </a:xfrm>
          <a:prstGeom prst="round1Rect">
            <a:avLst/>
          </a:prstGeom>
          <a:noFill/>
          <a:ln w="76200" cap="flat" cmpd="sng" algn="ctr">
            <a:solidFill>
              <a:srgbClr val="00A9E0"/>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noFill/>
              <a:effectLst/>
              <a:uLnTx/>
              <a:uFillTx/>
              <a:latin typeface="Calibri"/>
              <a:ea typeface="+mn-ea"/>
              <a:cs typeface="+mn-cs"/>
            </a:endParaRPr>
          </a:p>
        </p:txBody>
      </p:sp>
      <p:sp>
        <p:nvSpPr>
          <p:cNvPr id="83" name="TextBox 82">
            <a:extLst>
              <a:ext uri="{FF2B5EF4-FFF2-40B4-BE49-F238E27FC236}">
                <a16:creationId xmlns:a16="http://schemas.microsoft.com/office/drawing/2014/main" id="{04FDD780-0A11-FFE4-0F00-51670CA7DA3D}"/>
              </a:ext>
            </a:extLst>
          </p:cNvPr>
          <p:cNvSpPr txBox="1"/>
          <p:nvPr/>
        </p:nvSpPr>
        <p:spPr bwMode="gray">
          <a:xfrm rot="16200000">
            <a:off x="-356701" y="2189257"/>
            <a:ext cx="2121574" cy="307777"/>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464547"/>
                </a:solidFill>
                <a:effectLst/>
                <a:uLnTx/>
                <a:uFillTx/>
                <a:latin typeface="Calibri"/>
                <a:ea typeface="+mn-ea"/>
                <a:cs typeface="+mn-cs"/>
              </a:rPr>
              <a:t>Democratic White House</a:t>
            </a:r>
          </a:p>
        </p:txBody>
      </p:sp>
      <p:sp>
        <p:nvSpPr>
          <p:cNvPr id="84" name="TextBox 83">
            <a:extLst>
              <a:ext uri="{FF2B5EF4-FFF2-40B4-BE49-F238E27FC236}">
                <a16:creationId xmlns:a16="http://schemas.microsoft.com/office/drawing/2014/main" id="{1C173355-F9E8-7DE4-4ECD-D13FD3A294C4}"/>
              </a:ext>
            </a:extLst>
          </p:cNvPr>
          <p:cNvSpPr txBox="1"/>
          <p:nvPr/>
        </p:nvSpPr>
        <p:spPr bwMode="gray">
          <a:xfrm>
            <a:off x="1230911" y="5793865"/>
            <a:ext cx="2474119" cy="307777"/>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rgbClr val="464547"/>
                </a:solidFill>
                <a:effectLst/>
                <a:uLnTx/>
                <a:uFillTx/>
                <a:latin typeface="Calibri"/>
                <a:ea typeface="+mn-ea"/>
                <a:cs typeface="+mn-cs"/>
              </a:rPr>
              <a:t>Democratic House/Senate</a:t>
            </a:r>
          </a:p>
        </p:txBody>
      </p:sp>
      <p:sp>
        <p:nvSpPr>
          <p:cNvPr id="85" name="TextBox 84">
            <a:extLst>
              <a:ext uri="{FF2B5EF4-FFF2-40B4-BE49-F238E27FC236}">
                <a16:creationId xmlns:a16="http://schemas.microsoft.com/office/drawing/2014/main" id="{551D2F95-1C37-4B6C-CF0D-131F13FA0365}"/>
              </a:ext>
            </a:extLst>
          </p:cNvPr>
          <p:cNvSpPr txBox="1"/>
          <p:nvPr/>
        </p:nvSpPr>
        <p:spPr bwMode="gray">
          <a:xfrm>
            <a:off x="4416254" y="5793865"/>
            <a:ext cx="2474119" cy="307777"/>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464547"/>
                </a:solidFill>
                <a:effectLst/>
                <a:uLnTx/>
                <a:uFillTx/>
                <a:latin typeface="Calibri"/>
                <a:ea typeface="+mn-ea"/>
                <a:cs typeface="+mn-cs"/>
              </a:rPr>
              <a:t>Republican House/Senate</a:t>
            </a:r>
          </a:p>
        </p:txBody>
      </p:sp>
      <p:sp>
        <p:nvSpPr>
          <p:cNvPr id="86" name="TextBox 85">
            <a:extLst>
              <a:ext uri="{FF2B5EF4-FFF2-40B4-BE49-F238E27FC236}">
                <a16:creationId xmlns:a16="http://schemas.microsoft.com/office/drawing/2014/main" id="{EB6605D1-1A42-9190-A2BB-7139D167C59D}"/>
              </a:ext>
            </a:extLst>
          </p:cNvPr>
          <p:cNvSpPr txBox="1"/>
          <p:nvPr/>
        </p:nvSpPr>
        <p:spPr bwMode="gray">
          <a:xfrm rot="16200000">
            <a:off x="-356701" y="4419571"/>
            <a:ext cx="2121574" cy="307777"/>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rgbClr val="464547"/>
                </a:solidFill>
                <a:effectLst/>
                <a:uLnTx/>
                <a:uFillTx/>
                <a:latin typeface="Calibri"/>
                <a:ea typeface="+mn-ea"/>
                <a:cs typeface="+mn-cs"/>
              </a:rPr>
              <a:t>Republican White House</a:t>
            </a:r>
          </a:p>
        </p:txBody>
      </p:sp>
      <p:sp>
        <p:nvSpPr>
          <p:cNvPr id="90" name="TextBox 89">
            <a:extLst>
              <a:ext uri="{FF2B5EF4-FFF2-40B4-BE49-F238E27FC236}">
                <a16:creationId xmlns:a16="http://schemas.microsoft.com/office/drawing/2014/main" id="{7EEF5A81-127C-8655-991B-4A1FAE925084}"/>
              </a:ext>
            </a:extLst>
          </p:cNvPr>
          <p:cNvSpPr txBox="1"/>
          <p:nvPr/>
        </p:nvSpPr>
        <p:spPr bwMode="gray">
          <a:xfrm>
            <a:off x="1256820" y="1393732"/>
            <a:ext cx="2422301" cy="369332"/>
          </a:xfrm>
          <a:prstGeom prst="rect">
            <a:avLst/>
          </a:prstGeom>
          <a:noFill/>
        </p:spPr>
        <p:txBody>
          <a:bodyPr wrap="square" lIns="91440" tIns="45720" rIns="91440" bIns="45720" anchor="t">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00437A"/>
                </a:solidFill>
                <a:effectLst/>
                <a:uLnTx/>
                <a:uFillTx/>
                <a:latin typeface="Calibri"/>
                <a:ea typeface="+mn-ea"/>
                <a:cs typeface="+mn-cs"/>
              </a:rPr>
              <a:t>DEMOCRATIC TRIFECTA</a:t>
            </a:r>
            <a:endParaRPr kumimoji="0" lang="en-US" sz="2000" b="0" i="0" u="none" strike="noStrike" kern="1200" cap="none" spc="0" normalizeH="0" baseline="0" noProof="0" dirty="0">
              <a:ln>
                <a:noFill/>
              </a:ln>
              <a:solidFill>
                <a:srgbClr val="00437A"/>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0DCD9500-2C84-32A6-6C3C-540A81911A23}"/>
              </a:ext>
            </a:extLst>
          </p:cNvPr>
          <p:cNvSpPr txBox="1"/>
          <p:nvPr/>
        </p:nvSpPr>
        <p:spPr bwMode="gray">
          <a:xfrm>
            <a:off x="4219969" y="1393732"/>
            <a:ext cx="2874433" cy="369332"/>
          </a:xfrm>
          <a:prstGeom prst="rect">
            <a:avLst/>
          </a:prstGeom>
          <a:noFill/>
        </p:spPr>
        <p:txBody>
          <a:bodyPr wrap="square" lIns="91440" tIns="45720" rIns="91440" bIns="45720" anchor="t">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3E87C3"/>
                </a:solidFill>
                <a:effectLst/>
                <a:uLnTx/>
                <a:uFillTx/>
                <a:latin typeface="Calibri"/>
                <a:ea typeface="+mn-ea"/>
                <a:cs typeface="+mn-cs"/>
              </a:rPr>
              <a:t>DIVIDED GOVERNMENT</a:t>
            </a:r>
          </a:p>
        </p:txBody>
      </p:sp>
      <p:sp>
        <p:nvSpPr>
          <p:cNvPr id="92" name="TextBox 91">
            <a:extLst>
              <a:ext uri="{FF2B5EF4-FFF2-40B4-BE49-F238E27FC236}">
                <a16:creationId xmlns:a16="http://schemas.microsoft.com/office/drawing/2014/main" id="{6D7CA244-AA9C-01E2-BD18-24C1DDF9AEB4}"/>
              </a:ext>
            </a:extLst>
          </p:cNvPr>
          <p:cNvSpPr txBox="1"/>
          <p:nvPr/>
        </p:nvSpPr>
        <p:spPr bwMode="gray">
          <a:xfrm>
            <a:off x="1090098" y="4153267"/>
            <a:ext cx="2366870" cy="1384995"/>
          </a:xfrm>
          <a:prstGeom prst="rect">
            <a:avLst/>
          </a:prstGeom>
          <a:noFill/>
        </p:spPr>
        <p:txBody>
          <a:bodyPr wrap="square" lIns="91440" tIns="45720" rIns="91440" bIns="45720" anchor="t">
            <a:spAutoFit/>
          </a:bodyPr>
          <a:lstStyle/>
          <a:p>
            <a:pPr marL="0" marR="0" lvl="0" indent="0" algn="r" defTabSz="7112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464547"/>
                </a:solidFill>
                <a:effectLst/>
                <a:uLnTx/>
                <a:uFillTx/>
                <a:latin typeface="Calibri"/>
                <a:ea typeface="+mn-ea"/>
                <a:cs typeface="+mn-cs"/>
              </a:rPr>
              <a:t>Would likely see </a:t>
            </a:r>
            <a:r>
              <a:rPr kumimoji="0" lang="en-US" sz="1200" b="1" i="0" u="none" strike="noStrike" kern="1200" cap="none" spc="0" normalizeH="0" baseline="0" noProof="0" dirty="0">
                <a:ln>
                  <a:noFill/>
                </a:ln>
                <a:solidFill>
                  <a:srgbClr val="464547"/>
                </a:solidFill>
                <a:effectLst/>
                <a:uLnTx/>
                <a:uFillTx/>
                <a:latin typeface="Calibri"/>
                <a:ea typeface="+mn-ea"/>
                <a:cs typeface="+mn-cs"/>
              </a:rPr>
              <a:t>heightened partisan conflict</a:t>
            </a:r>
            <a:r>
              <a:rPr kumimoji="0" lang="en-US" sz="1200" b="0" i="0" u="none" strike="noStrike" kern="1200" cap="none" spc="0" normalizeH="0" baseline="0" noProof="0" dirty="0">
                <a:ln>
                  <a:noFill/>
                </a:ln>
                <a:solidFill>
                  <a:srgbClr val="464547"/>
                </a:solidFill>
                <a:effectLst/>
                <a:uLnTx/>
                <a:uFillTx/>
                <a:latin typeface="Calibri"/>
                <a:ea typeface="+mn-ea"/>
                <a:cs typeface="+mn-cs"/>
              </a:rPr>
              <a:t>, with the president relying on executive orders and vetoes to push conservative policies, including </a:t>
            </a:r>
            <a:r>
              <a:rPr kumimoji="0" lang="en-US" sz="1200" b="1" i="0" u="none" strike="noStrike" kern="1200" cap="none" spc="0" normalizeH="0" baseline="0" noProof="0" dirty="0">
                <a:ln>
                  <a:noFill/>
                </a:ln>
                <a:solidFill>
                  <a:srgbClr val="464547"/>
                </a:solidFill>
                <a:effectLst/>
                <a:uLnTx/>
                <a:uFillTx/>
                <a:latin typeface="Calibri"/>
                <a:ea typeface="+mn-ea"/>
                <a:cs typeface="+mn-cs"/>
              </a:rPr>
              <a:t>reversal of </a:t>
            </a:r>
            <a:r>
              <a:rPr lang="en-US" sz="1200" b="1" dirty="0">
                <a:solidFill>
                  <a:srgbClr val="464547"/>
                </a:solidFill>
                <a:latin typeface="Calibri"/>
              </a:rPr>
              <a:t>some</a:t>
            </a:r>
            <a:r>
              <a:rPr kumimoji="0" lang="en-US" sz="1200" b="1" i="0" u="none" strike="noStrike" kern="1200" cap="none" spc="0" normalizeH="0" baseline="0" noProof="0" dirty="0">
                <a:ln>
                  <a:noFill/>
                </a:ln>
                <a:solidFill>
                  <a:srgbClr val="464547"/>
                </a:solidFill>
                <a:effectLst/>
                <a:uLnTx/>
                <a:uFillTx/>
                <a:latin typeface="Calibri"/>
                <a:ea typeface="+mn-ea"/>
                <a:cs typeface="+mn-cs"/>
              </a:rPr>
              <a:t> Biden administration’s policy priorities</a:t>
            </a:r>
          </a:p>
        </p:txBody>
      </p:sp>
      <p:sp>
        <p:nvSpPr>
          <p:cNvPr id="93" name="TextBox 92">
            <a:extLst>
              <a:ext uri="{FF2B5EF4-FFF2-40B4-BE49-F238E27FC236}">
                <a16:creationId xmlns:a16="http://schemas.microsoft.com/office/drawing/2014/main" id="{042DE7B9-9B1E-F851-135E-E4A8516EE63C}"/>
              </a:ext>
            </a:extLst>
          </p:cNvPr>
          <p:cNvSpPr txBox="1"/>
          <p:nvPr/>
        </p:nvSpPr>
        <p:spPr bwMode="gray">
          <a:xfrm>
            <a:off x="4558179" y="4261420"/>
            <a:ext cx="2458065" cy="1200329"/>
          </a:xfrm>
          <a:prstGeom prst="rect">
            <a:avLst/>
          </a:prstGeom>
          <a:noFill/>
        </p:spPr>
        <p:txBody>
          <a:bodyPr wrap="square" lIns="91440" tIns="45720" rIns="91440" bIns="45720" anchor="t">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464547"/>
                </a:solidFill>
                <a:effectLst/>
                <a:uLnTx/>
                <a:uFillTx/>
                <a:latin typeface="Calibri"/>
                <a:ea typeface="+mn-ea"/>
                <a:cs typeface="+mn-cs"/>
              </a:rPr>
              <a:t>May lead to aggressive </a:t>
            </a:r>
            <a:r>
              <a:rPr kumimoji="0" lang="en-US" sz="1200" b="1" i="0" u="none" strike="noStrike" kern="1200" cap="none" spc="0" normalizeH="0" baseline="0" noProof="0" dirty="0">
                <a:ln>
                  <a:noFill/>
                </a:ln>
                <a:solidFill>
                  <a:srgbClr val="464547"/>
                </a:solidFill>
                <a:effectLst/>
                <a:uLnTx/>
                <a:uFillTx/>
                <a:latin typeface="Calibri"/>
                <a:ea typeface="+mn-ea"/>
                <a:cs typeface="+mn-cs"/>
              </a:rPr>
              <a:t>pursuit of conservative priorities focusing on dismantling Federal government infrastructure </a:t>
            </a:r>
            <a:r>
              <a:rPr kumimoji="0" lang="en-US" sz="1200" b="0" i="0" u="none" strike="noStrike" kern="1200" cap="none" spc="0" normalizeH="0" baseline="0" noProof="0" dirty="0">
                <a:ln>
                  <a:noFill/>
                </a:ln>
                <a:solidFill>
                  <a:srgbClr val="464547"/>
                </a:solidFill>
                <a:effectLst/>
                <a:uLnTx/>
                <a:uFillTx/>
                <a:latin typeface="Calibri"/>
                <a:ea typeface="+mn-ea"/>
                <a:cs typeface="+mn-cs"/>
              </a:rPr>
              <a:t>and Democrat initiated policies, and </a:t>
            </a:r>
            <a:r>
              <a:rPr kumimoji="0" lang="en-US" sz="1200" b="1" i="0" u="none" strike="noStrike" kern="1200" cap="none" spc="0" normalizeH="0" baseline="0" noProof="0" dirty="0">
                <a:ln>
                  <a:noFill/>
                </a:ln>
                <a:solidFill>
                  <a:srgbClr val="464547"/>
                </a:solidFill>
                <a:effectLst/>
                <a:uLnTx/>
                <a:uFillTx/>
                <a:latin typeface="Calibri"/>
                <a:ea typeface="+mn-ea"/>
                <a:cs typeface="+mn-cs"/>
              </a:rPr>
              <a:t>enacting Trump’s key initiatives</a:t>
            </a:r>
          </a:p>
        </p:txBody>
      </p:sp>
      <p:sp>
        <p:nvSpPr>
          <p:cNvPr id="110" name="Right Triangle 109">
            <a:extLst>
              <a:ext uri="{FF2B5EF4-FFF2-40B4-BE49-F238E27FC236}">
                <a16:creationId xmlns:a16="http://schemas.microsoft.com/office/drawing/2014/main" id="{0BB161B3-F0A1-DEA4-E352-775784D9CE82}"/>
              </a:ext>
            </a:extLst>
          </p:cNvPr>
          <p:cNvSpPr/>
          <p:nvPr/>
        </p:nvSpPr>
        <p:spPr bwMode="gray">
          <a:xfrm>
            <a:off x="4170362" y="2289477"/>
            <a:ext cx="1097280" cy="1097280"/>
          </a:xfrm>
          <a:prstGeom prst="rtTriangle">
            <a:avLst/>
          </a:prstGeom>
          <a:solidFill>
            <a:srgbClr val="3E87C3"/>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111" name="Right Triangle 110">
            <a:extLst>
              <a:ext uri="{FF2B5EF4-FFF2-40B4-BE49-F238E27FC236}">
                <a16:creationId xmlns:a16="http://schemas.microsoft.com/office/drawing/2014/main" id="{1A922768-0074-CC03-B996-12D41072C8F2}"/>
              </a:ext>
            </a:extLst>
          </p:cNvPr>
          <p:cNvSpPr/>
          <p:nvPr/>
        </p:nvSpPr>
        <p:spPr bwMode="gray">
          <a:xfrm rot="16200000">
            <a:off x="2864104" y="2289478"/>
            <a:ext cx="1097280" cy="1097280"/>
          </a:xfrm>
          <a:prstGeom prst="rtTriangle">
            <a:avLst/>
          </a:prstGeom>
          <a:solidFill>
            <a:srgbClr val="00437A"/>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112" name="Right Triangle 111">
            <a:extLst>
              <a:ext uri="{FF2B5EF4-FFF2-40B4-BE49-F238E27FC236}">
                <a16:creationId xmlns:a16="http://schemas.microsoft.com/office/drawing/2014/main" id="{1B67C2BF-7037-03DA-91CC-9EE85102117E}"/>
              </a:ext>
            </a:extLst>
          </p:cNvPr>
          <p:cNvSpPr/>
          <p:nvPr/>
        </p:nvSpPr>
        <p:spPr bwMode="gray">
          <a:xfrm rot="5400000" flipV="1">
            <a:off x="2864103" y="3595681"/>
            <a:ext cx="1097280" cy="1097280"/>
          </a:xfrm>
          <a:prstGeom prst="rtTriangle">
            <a:avLst/>
          </a:prstGeom>
          <a:solidFill>
            <a:srgbClr val="145A95"/>
          </a:solidFill>
          <a:ln w="762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noFill/>
              <a:effectLst/>
              <a:uLnTx/>
              <a:uFillTx/>
              <a:latin typeface="Calibri"/>
              <a:ea typeface="+mn-ea"/>
              <a:cs typeface="+mn-cs"/>
            </a:endParaRPr>
          </a:p>
        </p:txBody>
      </p:sp>
      <p:sp>
        <p:nvSpPr>
          <p:cNvPr id="113" name="Right Triangle 112">
            <a:extLst>
              <a:ext uri="{FF2B5EF4-FFF2-40B4-BE49-F238E27FC236}">
                <a16:creationId xmlns:a16="http://schemas.microsoft.com/office/drawing/2014/main" id="{DC1C7581-D08B-8AD7-9ABB-25A49BF9DCB6}"/>
              </a:ext>
            </a:extLst>
          </p:cNvPr>
          <p:cNvSpPr/>
          <p:nvPr/>
        </p:nvSpPr>
        <p:spPr bwMode="gray">
          <a:xfrm rot="16200000" flipH="1" flipV="1">
            <a:off x="4170362" y="3605513"/>
            <a:ext cx="1097280" cy="1097280"/>
          </a:xfrm>
          <a:prstGeom prst="rtTriangle">
            <a:avLst/>
          </a:prstGeom>
          <a:solidFill>
            <a:srgbClr val="00A9E0"/>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C8DFF958-6222-15CC-2770-A9B6335A1382}"/>
              </a:ext>
            </a:extLst>
          </p:cNvPr>
          <p:cNvSpPr txBox="1"/>
          <p:nvPr/>
        </p:nvSpPr>
        <p:spPr bwMode="gray">
          <a:xfrm>
            <a:off x="1090187" y="1851475"/>
            <a:ext cx="2297954" cy="1015663"/>
          </a:xfrm>
          <a:prstGeom prst="rect">
            <a:avLst/>
          </a:prstGeom>
          <a:noFill/>
        </p:spPr>
        <p:txBody>
          <a:bodyPr wrap="square">
            <a:spAutoFit/>
          </a:bodyPr>
          <a:lstStyle/>
          <a:p>
            <a:pPr marL="0" marR="0" lvl="0" indent="0" algn="r" defTabSz="7112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464547"/>
                </a:solidFill>
                <a:effectLst/>
                <a:uLnTx/>
                <a:uFillTx/>
                <a:latin typeface="Calibri"/>
                <a:ea typeface="+mn-ea"/>
                <a:cs typeface="+mn-cs"/>
              </a:rPr>
              <a:t>Could drive </a:t>
            </a:r>
            <a:r>
              <a:rPr kumimoji="0" lang="en-US" sz="1200" b="1" i="0" u="none" strike="noStrike" kern="1200" cap="none" spc="0" normalizeH="0" baseline="0" noProof="0" dirty="0">
                <a:ln>
                  <a:noFill/>
                </a:ln>
                <a:solidFill>
                  <a:srgbClr val="464547"/>
                </a:solidFill>
                <a:effectLst/>
                <a:uLnTx/>
                <a:uFillTx/>
                <a:latin typeface="Calibri"/>
                <a:ea typeface="+mn-ea"/>
                <a:cs typeface="+mn-cs"/>
              </a:rPr>
              <a:t>swift legislative action on progressive priorities</a:t>
            </a:r>
            <a:r>
              <a:rPr kumimoji="0" lang="en-US" sz="1200" b="0" i="0" u="none" strike="noStrike" kern="1200" cap="none" spc="0" normalizeH="0" baseline="0" noProof="0" dirty="0">
                <a:ln>
                  <a:noFill/>
                </a:ln>
                <a:solidFill>
                  <a:srgbClr val="464547"/>
                </a:solidFill>
                <a:effectLst/>
                <a:uLnTx/>
                <a:uFillTx/>
                <a:latin typeface="Calibri"/>
                <a:ea typeface="+mn-ea"/>
                <a:cs typeface="+mn-cs"/>
              </a:rPr>
              <a:t>, climate and healthcare reforms, secure judicial appointments, and implement social policies </a:t>
            </a:r>
          </a:p>
        </p:txBody>
      </p:sp>
      <p:sp>
        <p:nvSpPr>
          <p:cNvPr id="39" name="TextBox 38">
            <a:extLst>
              <a:ext uri="{FF2B5EF4-FFF2-40B4-BE49-F238E27FC236}">
                <a16:creationId xmlns:a16="http://schemas.microsoft.com/office/drawing/2014/main" id="{429D6C29-AC20-8E13-3F58-4C269EC7A2C3}"/>
              </a:ext>
            </a:extLst>
          </p:cNvPr>
          <p:cNvSpPr txBox="1"/>
          <p:nvPr/>
        </p:nvSpPr>
        <p:spPr bwMode="gray">
          <a:xfrm>
            <a:off x="4572570" y="1743320"/>
            <a:ext cx="2386566" cy="1015663"/>
          </a:xfrm>
          <a:prstGeom prst="rect">
            <a:avLst/>
          </a:prstGeom>
          <a:noFill/>
        </p:spPr>
        <p:txBody>
          <a:bodyPr wrap="square">
            <a:spAutoFit/>
          </a:bodyPr>
          <a:lstStyle/>
          <a:p>
            <a:pPr marL="0" marR="0" lvl="0" indent="0" algn="l" defTabSz="7112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464547"/>
                </a:solidFill>
                <a:effectLst/>
                <a:uLnTx/>
                <a:uFillTx/>
                <a:latin typeface="Calibri"/>
                <a:ea typeface="+mn-ea"/>
                <a:cs typeface="+mn-cs"/>
              </a:rPr>
              <a:t>Could lead to </a:t>
            </a:r>
            <a:r>
              <a:rPr kumimoji="0" lang="en-US" sz="1200" b="1" i="0" u="none" strike="noStrike" kern="1200" cap="none" spc="0" normalizeH="0" baseline="0" noProof="0" dirty="0">
                <a:ln>
                  <a:noFill/>
                </a:ln>
                <a:solidFill>
                  <a:srgbClr val="464547"/>
                </a:solidFill>
                <a:effectLst/>
                <a:uLnTx/>
                <a:uFillTx/>
                <a:latin typeface="Calibri"/>
                <a:ea typeface="+mn-ea"/>
                <a:cs typeface="+mn-cs"/>
              </a:rPr>
              <a:t>legislative gridlock</a:t>
            </a:r>
            <a:r>
              <a:rPr kumimoji="0" lang="en-US" sz="1200" b="0" i="0" u="none" strike="noStrike" kern="1200" cap="none" spc="0" normalizeH="0" baseline="0" noProof="0" dirty="0">
                <a:ln>
                  <a:noFill/>
                </a:ln>
                <a:solidFill>
                  <a:srgbClr val="464547"/>
                </a:solidFill>
                <a:effectLst/>
                <a:uLnTx/>
                <a:uFillTx/>
                <a:latin typeface="Calibri"/>
                <a:ea typeface="+mn-ea"/>
                <a:cs typeface="+mn-cs"/>
              </a:rPr>
              <a:t>, with the president relying on executive orders and vetoes, increased scrutiny, and resisting of nominee confirmations. Efforts at </a:t>
            </a:r>
          </a:p>
        </p:txBody>
      </p:sp>
      <p:sp>
        <p:nvSpPr>
          <p:cNvPr id="43" name="TextBox 42">
            <a:extLst>
              <a:ext uri="{FF2B5EF4-FFF2-40B4-BE49-F238E27FC236}">
                <a16:creationId xmlns:a16="http://schemas.microsoft.com/office/drawing/2014/main" id="{E4F85F87-EEA0-DE74-0329-0603EF8073CB}"/>
              </a:ext>
            </a:extLst>
          </p:cNvPr>
          <p:cNvSpPr txBox="1"/>
          <p:nvPr/>
        </p:nvSpPr>
        <p:spPr bwMode="gray">
          <a:xfrm>
            <a:off x="4836276" y="3834399"/>
            <a:ext cx="2199632" cy="338554"/>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A9E0"/>
                </a:solidFill>
                <a:effectLst/>
                <a:uLnTx/>
                <a:uFillTx/>
                <a:latin typeface="Calibri"/>
                <a:ea typeface="+mn-ea"/>
                <a:cs typeface="+mn-cs"/>
              </a:rPr>
              <a:t>REPUBLICAN TRIFECTA</a:t>
            </a:r>
          </a:p>
        </p:txBody>
      </p:sp>
      <p:sp>
        <p:nvSpPr>
          <p:cNvPr id="45" name="TextBox 44">
            <a:extLst>
              <a:ext uri="{FF2B5EF4-FFF2-40B4-BE49-F238E27FC236}">
                <a16:creationId xmlns:a16="http://schemas.microsoft.com/office/drawing/2014/main" id="{39E68EC1-3029-1989-CCAE-3F4CBA61F0C0}"/>
              </a:ext>
            </a:extLst>
          </p:cNvPr>
          <p:cNvSpPr txBox="1"/>
          <p:nvPr/>
        </p:nvSpPr>
        <p:spPr bwMode="gray">
          <a:xfrm>
            <a:off x="993093" y="3834399"/>
            <a:ext cx="2222500" cy="338554"/>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145A95"/>
                </a:solidFill>
                <a:effectLst/>
                <a:uLnTx/>
                <a:uFillTx/>
                <a:latin typeface="Calibri"/>
                <a:ea typeface="+mn-ea"/>
                <a:cs typeface="+mn-cs"/>
              </a:rPr>
              <a:t>DIVIDED GOVERNMENT</a:t>
            </a:r>
          </a:p>
        </p:txBody>
      </p:sp>
      <p:sp>
        <p:nvSpPr>
          <p:cNvPr id="46" name="btfpNumberBubble368340">
            <a:extLst>
              <a:ext uri="{FF2B5EF4-FFF2-40B4-BE49-F238E27FC236}">
                <a16:creationId xmlns:a16="http://schemas.microsoft.com/office/drawing/2014/main" id="{EED75D8B-309D-5458-D879-BB6519A1497D}"/>
              </a:ext>
            </a:extLst>
          </p:cNvPr>
          <p:cNvSpPr/>
          <p:nvPr/>
        </p:nvSpPr>
        <p:spPr bwMode="gray">
          <a:xfrm>
            <a:off x="3453205" y="2855787"/>
            <a:ext cx="393290" cy="393290"/>
          </a:xfrm>
          <a:prstGeom prst="ellipse">
            <a:avLst/>
          </a:prstGeom>
          <a:solidFill>
            <a:schemeClr val="tx2"/>
          </a:solid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37A"/>
                </a:solidFill>
                <a:effectLst/>
                <a:uLnTx/>
                <a:uFillTx/>
                <a:latin typeface="Calibri"/>
                <a:ea typeface="+mn-ea"/>
                <a:cs typeface="+mn-cs"/>
              </a:rPr>
              <a:t>1A</a:t>
            </a:r>
          </a:p>
        </p:txBody>
      </p:sp>
      <p:sp>
        <p:nvSpPr>
          <p:cNvPr id="48" name="btfpNumberBubble368340">
            <a:extLst>
              <a:ext uri="{FF2B5EF4-FFF2-40B4-BE49-F238E27FC236}">
                <a16:creationId xmlns:a16="http://schemas.microsoft.com/office/drawing/2014/main" id="{85120AE6-EAB3-0FF4-1D79-18DD00C8D47F}"/>
              </a:ext>
            </a:extLst>
          </p:cNvPr>
          <p:cNvSpPr/>
          <p:nvPr/>
        </p:nvSpPr>
        <p:spPr bwMode="gray">
          <a:xfrm>
            <a:off x="4274198" y="2855787"/>
            <a:ext cx="393290" cy="393290"/>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E87C3"/>
                </a:solidFill>
                <a:effectLst/>
                <a:uLnTx/>
                <a:uFillTx/>
                <a:latin typeface="Calibri"/>
                <a:ea typeface="+mn-ea"/>
                <a:cs typeface="+mn-cs"/>
              </a:rPr>
              <a:t>2B</a:t>
            </a:r>
          </a:p>
        </p:txBody>
      </p:sp>
      <p:sp>
        <p:nvSpPr>
          <p:cNvPr id="49" name="btfpNumberBubble368340">
            <a:extLst>
              <a:ext uri="{FF2B5EF4-FFF2-40B4-BE49-F238E27FC236}">
                <a16:creationId xmlns:a16="http://schemas.microsoft.com/office/drawing/2014/main" id="{D6FAE53E-AF03-4B6F-1303-49A1A3B395A3}"/>
              </a:ext>
            </a:extLst>
          </p:cNvPr>
          <p:cNvSpPr/>
          <p:nvPr/>
        </p:nvSpPr>
        <p:spPr bwMode="gray">
          <a:xfrm>
            <a:off x="4274198" y="3721024"/>
            <a:ext cx="393290" cy="393290"/>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A9E0"/>
                </a:solidFill>
                <a:effectLst/>
                <a:uLnTx/>
                <a:uFillTx/>
                <a:latin typeface="Calibri"/>
                <a:ea typeface="+mn-ea"/>
                <a:cs typeface="+mn-cs"/>
              </a:rPr>
              <a:t>2A</a:t>
            </a:r>
          </a:p>
        </p:txBody>
      </p:sp>
      <p:sp>
        <p:nvSpPr>
          <p:cNvPr id="50" name="btfpNumberBubble368340">
            <a:extLst>
              <a:ext uri="{FF2B5EF4-FFF2-40B4-BE49-F238E27FC236}">
                <a16:creationId xmlns:a16="http://schemas.microsoft.com/office/drawing/2014/main" id="{7B872EFB-B353-7989-F834-16BFCA533E6B}"/>
              </a:ext>
            </a:extLst>
          </p:cNvPr>
          <p:cNvSpPr/>
          <p:nvPr/>
        </p:nvSpPr>
        <p:spPr bwMode="gray">
          <a:xfrm>
            <a:off x="3453205" y="3721024"/>
            <a:ext cx="393290" cy="393290"/>
          </a:xfrm>
          <a:prstGeom prst="ellipse">
            <a:avLst/>
          </a:prstGeom>
          <a:solidFill>
            <a:schemeClr val="tx2"/>
          </a:solid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37A"/>
                </a:solidFill>
                <a:effectLst/>
                <a:uLnTx/>
                <a:uFillTx/>
                <a:latin typeface="Calibri"/>
                <a:ea typeface="+mn-ea"/>
                <a:cs typeface="+mn-cs"/>
              </a:rPr>
              <a:t>1B</a:t>
            </a:r>
          </a:p>
        </p:txBody>
      </p:sp>
      <p:sp>
        <p:nvSpPr>
          <p:cNvPr id="16" name="TextBox 15">
            <a:extLst>
              <a:ext uri="{FF2B5EF4-FFF2-40B4-BE49-F238E27FC236}">
                <a16:creationId xmlns:a16="http://schemas.microsoft.com/office/drawing/2014/main" id="{C08BCB80-D521-9F54-DA3C-17D0E1D28D2D}"/>
              </a:ext>
            </a:extLst>
          </p:cNvPr>
          <p:cNvSpPr txBox="1"/>
          <p:nvPr/>
        </p:nvSpPr>
        <p:spPr bwMode="gray">
          <a:xfrm>
            <a:off x="5108786" y="2649949"/>
            <a:ext cx="1956620" cy="646331"/>
          </a:xfrm>
          <a:prstGeom prst="rect">
            <a:avLst/>
          </a:prstGeom>
          <a:noFill/>
        </p:spPr>
        <p:txBody>
          <a:bodyPr wrap="square">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0" dirty="0">
                <a:ln>
                  <a:noFill/>
                </a:ln>
                <a:solidFill>
                  <a:srgbClr val="464547"/>
                </a:solidFill>
                <a:effectLst/>
                <a:uLnTx/>
                <a:uFillTx/>
                <a:latin typeface="Calibri"/>
                <a:ea typeface="+mn-ea"/>
                <a:cs typeface="+mn-cs"/>
              </a:rPr>
              <a:t>bipartisanship might center on issue like infrastructure or criminal justice reform </a:t>
            </a:r>
          </a:p>
        </p:txBody>
      </p:sp>
      <p:grpSp>
        <p:nvGrpSpPr>
          <p:cNvPr id="5" name="Group 4">
            <a:extLst>
              <a:ext uri="{FF2B5EF4-FFF2-40B4-BE49-F238E27FC236}">
                <a16:creationId xmlns:a16="http://schemas.microsoft.com/office/drawing/2014/main" id="{508608C1-DF23-32F7-9E43-409D501F71CA}"/>
              </a:ext>
            </a:extLst>
          </p:cNvPr>
          <p:cNvGrpSpPr/>
          <p:nvPr>
            <p:custDataLst>
              <p:tags r:id="rId6"/>
            </p:custDataLst>
          </p:nvPr>
        </p:nvGrpSpPr>
        <p:grpSpPr>
          <a:xfrm>
            <a:off x="482679" y="5876585"/>
            <a:ext cx="11522075" cy="726861"/>
            <a:chOff x="482679" y="5876585"/>
            <a:chExt cx="11522075" cy="726861"/>
          </a:xfrm>
        </p:grpSpPr>
        <p:pic>
          <p:nvPicPr>
            <p:cNvPr id="15" name="Picture 14">
              <a:extLst>
                <a:ext uri="{FF2B5EF4-FFF2-40B4-BE49-F238E27FC236}">
                  <a16:creationId xmlns:a16="http://schemas.microsoft.com/office/drawing/2014/main" id="{3F2EB21C-CBCE-6AA4-3087-2E8C0C45C766}"/>
                </a:ext>
              </a:extLst>
            </p:cNvPr>
            <p:cNvPicPr>
              <a:picLocks noChangeAspect="1"/>
            </p:cNvPicPr>
            <p:nvPr userDrawn="1">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9763477" y="5876585"/>
              <a:ext cx="2241277" cy="726861"/>
            </a:xfrm>
            <a:prstGeom prst="rect">
              <a:avLst/>
            </a:prstGeom>
          </p:spPr>
        </p:pic>
        <p:sp>
          <p:nvSpPr>
            <p:cNvPr id="18" name="TextBox 17">
              <a:extLst>
                <a:ext uri="{FF2B5EF4-FFF2-40B4-BE49-F238E27FC236}">
                  <a16:creationId xmlns:a16="http://schemas.microsoft.com/office/drawing/2014/main" id="{BC433425-0BB1-A99C-C3C6-26ACE9C02745}"/>
                </a:ext>
              </a:extLst>
            </p:cNvPr>
            <p:cNvSpPr txBox="1"/>
            <p:nvPr userDrawn="1">
              <p:custDataLst>
                <p:tags r:id="rId8"/>
              </p:custDataLst>
            </p:nvPr>
          </p:nvSpPr>
          <p:spPr bwMode="gray">
            <a:xfrm>
              <a:off x="482679" y="6284522"/>
              <a:ext cx="1916349" cy="318924"/>
            </a:xfrm>
            <a:prstGeom prst="rect">
              <a:avLst/>
            </a:prstGeom>
            <a:noFill/>
          </p:spPr>
          <p:txBody>
            <a:bodyPr wrap="square" lIns="36000" tIns="36000" rIns="36000" bIns="36000" rtlCol="0">
              <a:spAutoFit/>
            </a:bodyPr>
            <a:lstStyle/>
            <a:p>
              <a:pPr marL="0" indent="0" algn="l">
                <a:spcBef>
                  <a:spcPts val="1200"/>
                </a:spcBef>
                <a:buNone/>
              </a:pPr>
              <a:r>
                <a:rPr lang="en-US" sz="1600" dirty="0">
                  <a:solidFill>
                    <a:srgbClr val="A5A6A9"/>
                  </a:solidFill>
                </a:rPr>
                <a:t>@BridgespanGroup</a:t>
              </a:r>
            </a:p>
          </p:txBody>
        </p:sp>
      </p:grpSp>
    </p:spTree>
    <p:custDataLst>
      <p:tags r:id="rId1"/>
    </p:custDataLst>
    <p:extLst>
      <p:ext uri="{BB962C8B-B14F-4D97-AF65-F5344CB8AC3E}">
        <p14:creationId xmlns:p14="http://schemas.microsoft.com/office/powerpoint/2010/main" val="187156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btfpColumnIndicatorGroup2">
            <a:extLst>
              <a:ext uri="{FF2B5EF4-FFF2-40B4-BE49-F238E27FC236}">
                <a16:creationId xmlns:a16="http://schemas.microsoft.com/office/drawing/2014/main" id="{12747024-3713-364A-68BC-B5EA97595C72}"/>
              </a:ext>
            </a:extLst>
          </p:cNvPr>
          <p:cNvGrpSpPr/>
          <p:nvPr/>
        </p:nvGrpSpPr>
        <p:grpSpPr>
          <a:xfrm>
            <a:off x="0" y="6926580"/>
            <a:ext cx="12192000" cy="137160"/>
            <a:chOff x="0" y="6926580"/>
            <a:chExt cx="12192000" cy="137160"/>
          </a:xfrm>
        </p:grpSpPr>
        <p:sp>
          <p:nvSpPr>
            <p:cNvPr id="24" name="btfpColumnGapBlocker998581">
              <a:extLst>
                <a:ext uri="{FF2B5EF4-FFF2-40B4-BE49-F238E27FC236}">
                  <a16:creationId xmlns:a16="http://schemas.microsoft.com/office/drawing/2014/main" id="{CCD4CEBF-09F2-A118-E1AF-22057C18544F}"/>
                </a:ext>
              </a:extLst>
            </p:cNvPr>
            <p:cNvSpPr/>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22" name="btfpColumnGapBlocker346809">
              <a:extLst>
                <a:ext uri="{FF2B5EF4-FFF2-40B4-BE49-F238E27FC236}">
                  <a16:creationId xmlns:a16="http://schemas.microsoft.com/office/drawing/2014/main" id="{042409E7-F27B-F3CE-9C12-E47431FFEC67}"/>
                </a:ext>
              </a:extLst>
            </p:cNvPr>
            <p:cNvSpPr/>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20" name="btfpColumnIndicator896825">
              <a:extLst>
                <a:ext uri="{FF2B5EF4-FFF2-40B4-BE49-F238E27FC236}">
                  <a16:creationId xmlns:a16="http://schemas.microsoft.com/office/drawing/2014/main" id="{D447637F-2A52-05AB-6AC2-DA105D26F398}"/>
                </a:ext>
              </a:extLst>
            </p:cNvPr>
            <p:cNvCxnSpPr/>
            <p:nvPr/>
          </p:nvCxnSpPr>
          <p:spPr>
            <a:xfrm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btfpColumnIndicator889010">
              <a:extLst>
                <a:ext uri="{FF2B5EF4-FFF2-40B4-BE49-F238E27FC236}">
                  <a16:creationId xmlns:a16="http://schemas.microsoft.com/office/drawing/2014/main" id="{2F0A6A09-594E-D907-C2E6-D974ED5F8DE0}"/>
                </a:ext>
              </a:extLst>
            </p:cNvPr>
            <p:cNvCxnSpPr/>
            <p:nvPr/>
          </p:nvCxnSpPr>
          <p:spPr>
            <a:xfrm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6" name="btfpColumnIndicatorGroup1">
            <a:extLst>
              <a:ext uri="{FF2B5EF4-FFF2-40B4-BE49-F238E27FC236}">
                <a16:creationId xmlns:a16="http://schemas.microsoft.com/office/drawing/2014/main" id="{BACE31DA-1D63-9FC0-BA7D-E56BE68A6A7C}"/>
              </a:ext>
            </a:extLst>
          </p:cNvPr>
          <p:cNvGrpSpPr/>
          <p:nvPr/>
        </p:nvGrpSpPr>
        <p:grpSpPr>
          <a:xfrm>
            <a:off x="0" y="-205740"/>
            <a:ext cx="12192000" cy="137160"/>
            <a:chOff x="0" y="-205740"/>
            <a:chExt cx="12192000" cy="137160"/>
          </a:xfrm>
        </p:grpSpPr>
        <p:sp>
          <p:nvSpPr>
            <p:cNvPr id="23" name="btfpColumnGapBlocker586509">
              <a:extLst>
                <a:ext uri="{FF2B5EF4-FFF2-40B4-BE49-F238E27FC236}">
                  <a16:creationId xmlns:a16="http://schemas.microsoft.com/office/drawing/2014/main" id="{C9407C4F-1727-75EE-C585-C1E9421E2CEC}"/>
                </a:ext>
              </a:extLst>
            </p:cNvPr>
            <p:cNvSpPr/>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21" name="btfpColumnGapBlocker946176">
              <a:extLst>
                <a:ext uri="{FF2B5EF4-FFF2-40B4-BE49-F238E27FC236}">
                  <a16:creationId xmlns:a16="http://schemas.microsoft.com/office/drawing/2014/main" id="{0AD381EA-D40D-8F8D-108A-88B69C77D58C}"/>
                </a:ext>
              </a:extLst>
            </p:cNvPr>
            <p:cNvSpPr/>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9" name="btfpColumnIndicator117332">
              <a:extLst>
                <a:ext uri="{FF2B5EF4-FFF2-40B4-BE49-F238E27FC236}">
                  <a16:creationId xmlns:a16="http://schemas.microsoft.com/office/drawing/2014/main" id="{F57FE0FC-C5C2-F8FE-0C70-DFE026E971F5}"/>
                </a:ext>
              </a:extLst>
            </p:cNvPr>
            <p:cNvCxnSpPr/>
            <p:nvPr/>
          </p:nvCxnSpPr>
          <p:spPr>
            <a:xfrm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312027">
              <a:extLst>
                <a:ext uri="{FF2B5EF4-FFF2-40B4-BE49-F238E27FC236}">
                  <a16:creationId xmlns:a16="http://schemas.microsoft.com/office/drawing/2014/main" id="{2D261DF7-EB1E-A9CB-A2F5-E6750F6E6CBF}"/>
                </a:ext>
              </a:extLst>
            </p:cNvPr>
            <p:cNvCxnSpPr/>
            <p:nvPr/>
          </p:nvCxnSpPr>
          <p:spPr>
            <a:xfrm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6" name="think-cell data - do not delete" hidden="1">
            <a:extLst>
              <a:ext uri="{FF2B5EF4-FFF2-40B4-BE49-F238E27FC236}">
                <a16:creationId xmlns:a16="http://schemas.microsoft.com/office/drawing/2014/main" id="{99C460A6-CDE0-F5CB-CDE5-587EBD60B5C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404" imgH="405" progId="TCLayout.ActiveDocument.1">
                  <p:embed/>
                </p:oleObj>
              </mc:Choice>
              <mc:Fallback>
                <p:oleObj name="think-cell Slide" r:id="rId34" imgW="404" imgH="405" progId="TCLayout.ActiveDocument.1">
                  <p:embed/>
                  <p:pic>
                    <p:nvPicPr>
                      <p:cNvPr id="6" name="think-cell data - do not delete" hidden="1">
                        <a:extLst>
                          <a:ext uri="{FF2B5EF4-FFF2-40B4-BE49-F238E27FC236}">
                            <a16:creationId xmlns:a16="http://schemas.microsoft.com/office/drawing/2014/main" id="{99C460A6-CDE0-F5CB-CDE5-587EBD60B5C8}"/>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C033E0D-2E61-37B6-13FF-BC212835A858}"/>
              </a:ext>
            </a:extLst>
          </p:cNvPr>
          <p:cNvSpPr>
            <a:spLocks noGrp="1"/>
          </p:cNvSpPr>
          <p:nvPr>
            <p:ph type="title"/>
            <p:custDataLst>
              <p:tags r:id="rId3"/>
            </p:custDataLst>
          </p:nvPr>
        </p:nvSpPr>
        <p:spPr>
          <a:xfrm>
            <a:off x="482679" y="-68580"/>
            <a:ext cx="11522074" cy="876687"/>
          </a:xfrm>
        </p:spPr>
        <p:txBody>
          <a:bodyPr vert="horz"/>
          <a:lstStyle/>
          <a:p>
            <a:r>
              <a:rPr lang="en-US" sz="2800" b="1"/>
              <a:t>STEP 1: </a:t>
            </a:r>
            <a:r>
              <a:rPr lang="en-US" sz="2800"/>
              <a:t>Identify Impacted Areas</a:t>
            </a:r>
            <a:endParaRPr lang="en-US" sz="2800">
              <a:solidFill>
                <a:srgbClr val="FF0000"/>
              </a:solidFill>
            </a:endParaRPr>
          </a:p>
        </p:txBody>
      </p:sp>
      <p:sp>
        <p:nvSpPr>
          <p:cNvPr id="14" name="btfpValueChainElement7841411">
            <a:extLst>
              <a:ext uri="{FF2B5EF4-FFF2-40B4-BE49-F238E27FC236}">
                <a16:creationId xmlns:a16="http://schemas.microsoft.com/office/drawing/2014/main" id="{0CF2C20D-76F3-8AB8-32D7-E4DD39C21061}"/>
              </a:ext>
            </a:extLst>
          </p:cNvPr>
          <p:cNvSpPr/>
          <p:nvPr>
            <p:custDataLst>
              <p:tags r:id="rId4"/>
            </p:custDataLst>
          </p:nvPr>
        </p:nvSpPr>
        <p:spPr bwMode="gray">
          <a:xfrm>
            <a:off x="763166" y="1381556"/>
            <a:ext cx="2824960" cy="868972"/>
          </a:xfrm>
          <a:prstGeom prst="homePlate">
            <a:avLst>
              <a:gd name="adj" fmla="val 24348"/>
            </a:avLst>
          </a:prstGeom>
          <a:solidFill>
            <a:schemeClr val="bg2"/>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b="1">
                <a:solidFill>
                  <a:schemeClr val="tx2"/>
                </a:solidFill>
              </a:rPr>
              <a:t>IDENTIFY IMPACTED AREAS</a:t>
            </a:r>
            <a:endParaRPr lang="en-US" sz="2000" b="1" strike="sngStrike">
              <a:solidFill>
                <a:schemeClr val="tx2"/>
              </a:solidFill>
            </a:endParaRPr>
          </a:p>
        </p:txBody>
      </p:sp>
      <p:sp>
        <p:nvSpPr>
          <p:cNvPr id="15" name="btfpValueChainElement7841412">
            <a:extLst>
              <a:ext uri="{FF2B5EF4-FFF2-40B4-BE49-F238E27FC236}">
                <a16:creationId xmlns:a16="http://schemas.microsoft.com/office/drawing/2014/main" id="{4F386B3B-1DAA-6349-B300-073B98AE9141}"/>
              </a:ext>
            </a:extLst>
          </p:cNvPr>
          <p:cNvSpPr/>
          <p:nvPr>
            <p:custDataLst>
              <p:tags r:id="rId5"/>
            </p:custDataLst>
          </p:nvPr>
        </p:nvSpPr>
        <p:spPr bwMode="gray">
          <a:xfrm>
            <a:off x="3484170" y="1381555"/>
            <a:ext cx="2824960" cy="868972"/>
          </a:xfrm>
          <a:prstGeom prst="chevron">
            <a:avLst>
              <a:gd name="adj" fmla="val 24348"/>
            </a:avLst>
          </a:prstGeom>
          <a:solidFill>
            <a:srgbClr val="D0D1D3"/>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CC0000"/>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a:solidFill>
                  <a:schemeClr val="tx2"/>
                </a:solidFill>
              </a:rPr>
              <a:t>Describe potential impacts</a:t>
            </a:r>
            <a:endParaRPr lang="en-US" sz="2000">
              <a:solidFill>
                <a:srgbClr val="FF0000"/>
              </a:solidFill>
            </a:endParaRPr>
          </a:p>
        </p:txBody>
      </p:sp>
      <p:sp>
        <p:nvSpPr>
          <p:cNvPr id="16" name="btfpValueChainElement7841413">
            <a:extLst>
              <a:ext uri="{FF2B5EF4-FFF2-40B4-BE49-F238E27FC236}">
                <a16:creationId xmlns:a16="http://schemas.microsoft.com/office/drawing/2014/main" id="{B60FD070-65B9-058F-59DA-1DD20CD181B5}"/>
              </a:ext>
            </a:extLst>
          </p:cNvPr>
          <p:cNvSpPr/>
          <p:nvPr>
            <p:custDataLst>
              <p:tags r:id="rId6"/>
            </p:custDataLst>
          </p:nvPr>
        </p:nvSpPr>
        <p:spPr bwMode="gray">
          <a:xfrm>
            <a:off x="6200478" y="1381555"/>
            <a:ext cx="2824960" cy="868972"/>
          </a:xfrm>
          <a:prstGeom prst="chevron">
            <a:avLst>
              <a:gd name="adj" fmla="val 24348"/>
            </a:avLst>
          </a:prstGeom>
          <a:solidFill>
            <a:srgbClr val="D0D1D3"/>
          </a:solidFill>
          <a:ln w="9525" cap="flat" cmpd="sng" algn="ctr">
            <a:noFill/>
            <a:prstDash val="solid"/>
            <a:miter lim="800000"/>
          </a:ln>
          <a:effectLst/>
          <a:extLst>
            <a:ext uri="{91240B29-F687-4F45-9708-019B960494DF}">
              <a14:hiddenLine xmlns:a14="http://schemas.microsoft.com/office/drawing/2010/main" w="9525" cap="flat" cmpd="sng" algn="ctr">
                <a:solidFill>
                  <a:srgbClr val="000000"/>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a:solidFill>
                  <a:schemeClr val="tx2"/>
                </a:solidFill>
              </a:rPr>
              <a:t>Create portfolio                              of actions</a:t>
            </a:r>
          </a:p>
        </p:txBody>
      </p:sp>
      <p:sp>
        <p:nvSpPr>
          <p:cNvPr id="17" name="btfpValueChainElement7841414">
            <a:extLst>
              <a:ext uri="{FF2B5EF4-FFF2-40B4-BE49-F238E27FC236}">
                <a16:creationId xmlns:a16="http://schemas.microsoft.com/office/drawing/2014/main" id="{F7EC387B-44C0-C5D4-8032-A3684C89E510}"/>
              </a:ext>
            </a:extLst>
          </p:cNvPr>
          <p:cNvSpPr/>
          <p:nvPr>
            <p:custDataLst>
              <p:tags r:id="rId7"/>
            </p:custDataLst>
          </p:nvPr>
        </p:nvSpPr>
        <p:spPr bwMode="gray">
          <a:xfrm>
            <a:off x="8899307" y="1381556"/>
            <a:ext cx="2824960" cy="868972"/>
          </a:xfrm>
          <a:prstGeom prst="chevron">
            <a:avLst>
              <a:gd name="adj" fmla="val 24348"/>
            </a:avLst>
          </a:prstGeom>
          <a:solidFill>
            <a:srgbClr val="D0D1D3"/>
          </a:solidFill>
          <a:ln w="9525" cap="flat" cmpd="sng" algn="ctr">
            <a:noFill/>
            <a:prstDash val="solid"/>
            <a:miter lim="800000"/>
          </a:ln>
          <a:effectLst/>
          <a:extLst>
            <a:ext uri="{91240B29-F687-4F45-9708-019B960494DF}">
              <a14:hiddenLine xmlns:a14="http://schemas.microsoft.com/office/drawing/2010/main" w="9525" cap="flat" cmpd="sng" algn="ctr">
                <a:solidFill>
                  <a:srgbClr val="000000"/>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a:solidFill>
                  <a:schemeClr val="tx2"/>
                </a:solidFill>
              </a:rPr>
              <a:t>Determine key                         trigger points</a:t>
            </a:r>
          </a:p>
        </p:txBody>
      </p:sp>
      <p:sp>
        <p:nvSpPr>
          <p:cNvPr id="25" name="btfpBulletedList501430">
            <a:extLst>
              <a:ext uri="{FF2B5EF4-FFF2-40B4-BE49-F238E27FC236}">
                <a16:creationId xmlns:a16="http://schemas.microsoft.com/office/drawing/2014/main" id="{59FE9D1C-93BF-61E9-4A78-58ABB87EEDCD}"/>
              </a:ext>
            </a:extLst>
          </p:cNvPr>
          <p:cNvSpPr/>
          <p:nvPr>
            <p:custDataLst>
              <p:tags r:id="rId8"/>
            </p:custDataLst>
          </p:nvPr>
        </p:nvSpPr>
        <p:spPr>
          <a:xfrm>
            <a:off x="952297" y="3099819"/>
            <a:ext cx="8382203" cy="369332"/>
          </a:xfrm>
          <a:prstGeom prst="rect">
            <a:avLst/>
          </a:prstGeom>
        </p:spPr>
        <p:txBody>
          <a:bodyPr wrap="square">
            <a:spAutoFit/>
          </a:bodyPr>
          <a:lstStyle/>
          <a:p>
            <a:pPr marL="0" indent="0">
              <a:buNone/>
            </a:pPr>
            <a:r>
              <a:rPr lang="en-US" dirty="0"/>
              <a:t>What aspects of your organization might be most affected by the election outcome(s)?</a:t>
            </a:r>
          </a:p>
        </p:txBody>
      </p:sp>
      <p:sp>
        <p:nvSpPr>
          <p:cNvPr id="39" name="Left Brace 38">
            <a:extLst>
              <a:ext uri="{FF2B5EF4-FFF2-40B4-BE49-F238E27FC236}">
                <a16:creationId xmlns:a16="http://schemas.microsoft.com/office/drawing/2014/main" id="{E7BD1B51-8B2C-2CD9-03D0-2E2E7287C76A}"/>
              </a:ext>
            </a:extLst>
          </p:cNvPr>
          <p:cNvSpPr/>
          <p:nvPr>
            <p:custDataLst>
              <p:tags r:id="rId9"/>
            </p:custDataLst>
          </p:nvPr>
        </p:nvSpPr>
        <p:spPr>
          <a:xfrm rot="5400000">
            <a:off x="5948947" y="-2656576"/>
            <a:ext cx="589540" cy="10961101"/>
          </a:xfrm>
          <a:prstGeom prst="leftBrace">
            <a:avLst>
              <a:gd name="adj1" fmla="val 52496"/>
              <a:gd name="adj2" fmla="val 87636"/>
            </a:avLst>
          </a:prstGeom>
          <a:ln w="38100" cap="sq" cmpd="sng" algn="ctr">
            <a:solidFill>
              <a:schemeClr val="bg2"/>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58"/>
          </a:p>
        </p:txBody>
      </p:sp>
      <p:grpSp>
        <p:nvGrpSpPr>
          <p:cNvPr id="58" name="Group 57">
            <a:extLst>
              <a:ext uri="{FF2B5EF4-FFF2-40B4-BE49-F238E27FC236}">
                <a16:creationId xmlns:a16="http://schemas.microsoft.com/office/drawing/2014/main" id="{C5FED06C-0B86-CE15-730C-3183DC7EF6EE}"/>
              </a:ext>
            </a:extLst>
          </p:cNvPr>
          <p:cNvGrpSpPr/>
          <p:nvPr>
            <p:custDataLst>
              <p:tags r:id="rId10"/>
            </p:custDataLst>
          </p:nvPr>
        </p:nvGrpSpPr>
        <p:grpSpPr>
          <a:xfrm>
            <a:off x="1826101" y="4188622"/>
            <a:ext cx="6049830" cy="1777013"/>
            <a:chOff x="3746372" y="4481895"/>
            <a:chExt cx="4888595" cy="1435924"/>
          </a:xfrm>
        </p:grpSpPr>
        <p:sp>
          <p:nvSpPr>
            <p:cNvPr id="40" name="Rectangle 39">
              <a:extLst>
                <a:ext uri="{FF2B5EF4-FFF2-40B4-BE49-F238E27FC236}">
                  <a16:creationId xmlns:a16="http://schemas.microsoft.com/office/drawing/2014/main" id="{B9FAD691-373C-FD08-B189-4FB656A27CCA}"/>
                </a:ext>
              </a:extLst>
            </p:cNvPr>
            <p:cNvSpPr/>
            <p:nvPr>
              <p:custDataLst>
                <p:tags r:id="rId26"/>
              </p:custDataLst>
            </p:nvPr>
          </p:nvSpPr>
          <p:spPr bwMode="gray">
            <a:xfrm>
              <a:off x="3746372" y="4481895"/>
              <a:ext cx="1289044" cy="1432150"/>
            </a:xfrm>
            <a:prstGeom prst="rect">
              <a:avLst/>
            </a:prstGeom>
            <a:solidFill>
              <a:srgbClr val="00437A"/>
            </a:solidFill>
            <a:ln w="22225" cap="flat" cmpd="sng" algn="ctr">
              <a:solidFill>
                <a:srgbClr val="00437A"/>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endParaRPr lang="en-US" b="1">
                <a:solidFill>
                  <a:srgbClr val="FFFFFF"/>
                </a:solidFill>
              </a:endParaRPr>
            </a:p>
            <a:p>
              <a:pPr marL="0" indent="0" algn="ctr">
                <a:spcBef>
                  <a:spcPct val="0"/>
                </a:spcBef>
                <a:buNone/>
              </a:pPr>
              <a:r>
                <a:rPr lang="en-US" b="1">
                  <a:solidFill>
                    <a:srgbClr val="FFFFFF"/>
                  </a:solidFill>
                </a:rPr>
                <a:t>PROGRAMS</a:t>
              </a:r>
            </a:p>
            <a:p>
              <a:pPr marL="0" indent="0" algn="ctr">
                <a:spcBef>
                  <a:spcPct val="0"/>
                </a:spcBef>
                <a:buNone/>
              </a:pPr>
              <a:endParaRPr lang="en-US" b="1">
                <a:solidFill>
                  <a:srgbClr val="FFFFFF"/>
                </a:solidFill>
              </a:endParaRPr>
            </a:p>
            <a:p>
              <a:pPr marL="0" indent="0" algn="ctr">
                <a:spcBef>
                  <a:spcPct val="0"/>
                </a:spcBef>
                <a:buNone/>
              </a:pPr>
              <a:endParaRPr lang="en-US" b="1">
                <a:solidFill>
                  <a:srgbClr val="FFFFFF"/>
                </a:solidFill>
              </a:endParaRPr>
            </a:p>
            <a:p>
              <a:pPr marL="0" indent="0" algn="ctr">
                <a:spcBef>
                  <a:spcPct val="0"/>
                </a:spcBef>
                <a:buNone/>
              </a:pPr>
              <a:endParaRPr lang="en-US" b="1">
                <a:solidFill>
                  <a:srgbClr val="FFFFFF"/>
                </a:solidFill>
              </a:endParaRPr>
            </a:p>
            <a:p>
              <a:pPr marL="0" indent="0" algn="ctr">
                <a:spcBef>
                  <a:spcPct val="0"/>
                </a:spcBef>
                <a:buNone/>
              </a:pPr>
              <a:endParaRPr lang="en-US" b="1">
                <a:solidFill>
                  <a:srgbClr val="FFFFFF"/>
                </a:solidFill>
              </a:endParaRPr>
            </a:p>
            <a:p>
              <a:pPr marL="0" indent="0" algn="ctr">
                <a:spcBef>
                  <a:spcPct val="0"/>
                </a:spcBef>
                <a:buNone/>
              </a:pPr>
              <a:r>
                <a:rPr lang="en-US" b="1">
                  <a:solidFill>
                    <a:srgbClr val="FFFFFF"/>
                  </a:solidFill>
                </a:rPr>
                <a:t> </a:t>
              </a:r>
              <a:endParaRPr lang="en-US" sz="1400" b="1">
                <a:solidFill>
                  <a:srgbClr val="FFFFFF"/>
                </a:solidFill>
              </a:endParaRPr>
            </a:p>
          </p:txBody>
        </p:sp>
        <p:pic>
          <p:nvPicPr>
            <p:cNvPr id="41" name="btfpIconLines587804">
              <a:extLst>
                <a:ext uri="{FF2B5EF4-FFF2-40B4-BE49-F238E27FC236}">
                  <a16:creationId xmlns:a16="http://schemas.microsoft.com/office/drawing/2014/main" id="{85E3C89D-8F99-17DD-D412-1CBB33C86376}"/>
                </a:ext>
              </a:extLst>
            </p:cNvPr>
            <p:cNvPicPr/>
            <p:nvPr>
              <p:custDataLst>
                <p:tags r:id="rId27"/>
              </p:custDataLst>
            </p:nvPr>
          </p:nvPicPr>
          <p:blipFill>
            <a:blip r:embed="rId36" cstate="print">
              <a:extLst>
                <a:ext uri="{28A0092B-C50C-407E-A947-70E740481C1C}">
                  <a14:useLocalDpi xmlns:a14="http://schemas.microsoft.com/office/drawing/2010/main" val="0"/>
                </a:ext>
              </a:extLst>
            </a:blip>
            <a:stretch>
              <a:fillRect/>
            </a:stretch>
          </p:blipFill>
          <p:spPr>
            <a:xfrm>
              <a:off x="4011795" y="4913253"/>
              <a:ext cx="758197" cy="758197"/>
            </a:xfrm>
            <a:prstGeom prst="ellipse">
              <a:avLst/>
            </a:prstGeom>
            <a:solidFill>
              <a:srgbClr val="00437A"/>
            </a:solidFill>
            <a:ln w="28575" cap="flat" cmpd="sng" algn="ctr">
              <a:solidFill>
                <a:srgbClr val="FFFFFF"/>
              </a:solidFill>
              <a:prstDash val="solid"/>
              <a:round/>
              <a:headEnd type="none" w="med" len="med"/>
              <a:tailEnd type="none" w="med" len="med"/>
            </a:ln>
          </p:spPr>
        </p:pic>
        <p:sp>
          <p:nvSpPr>
            <p:cNvPr id="42" name="Rectangle 41">
              <a:extLst>
                <a:ext uri="{FF2B5EF4-FFF2-40B4-BE49-F238E27FC236}">
                  <a16:creationId xmlns:a16="http://schemas.microsoft.com/office/drawing/2014/main" id="{BF644A35-0C5B-28C4-CA64-0287A21A1CDB}"/>
                </a:ext>
              </a:extLst>
            </p:cNvPr>
            <p:cNvSpPr/>
            <p:nvPr>
              <p:custDataLst>
                <p:tags r:id="rId28"/>
              </p:custDataLst>
            </p:nvPr>
          </p:nvSpPr>
          <p:spPr bwMode="gray">
            <a:xfrm>
              <a:off x="7345923" y="4485669"/>
              <a:ext cx="1289044" cy="1432150"/>
            </a:xfrm>
            <a:prstGeom prst="rect">
              <a:avLst/>
            </a:prstGeom>
            <a:solidFill>
              <a:srgbClr val="70CDE3"/>
            </a:solidFill>
            <a:ln w="22225" cap="flat" cmpd="sng" algn="ctr">
              <a:solidFill>
                <a:srgbClr val="70CDE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endParaRPr lang="en-US" b="1">
                <a:solidFill>
                  <a:srgbClr val="FFFFFF"/>
                </a:solidFill>
              </a:endParaRPr>
            </a:p>
            <a:p>
              <a:pPr marL="0" indent="0" algn="ctr">
                <a:spcBef>
                  <a:spcPct val="0"/>
                </a:spcBef>
                <a:buNone/>
              </a:pPr>
              <a:r>
                <a:rPr lang="en-US" b="1">
                  <a:solidFill>
                    <a:srgbClr val="FFFFFF"/>
                  </a:solidFill>
                </a:rPr>
                <a:t>FUNDING</a:t>
              </a:r>
            </a:p>
            <a:p>
              <a:pPr marL="0" indent="0" algn="ctr">
                <a:spcBef>
                  <a:spcPct val="0"/>
                </a:spcBef>
                <a:buNone/>
              </a:pPr>
              <a:endParaRPr lang="en-US" b="1">
                <a:solidFill>
                  <a:srgbClr val="FFFFFF"/>
                </a:solidFill>
              </a:endParaRPr>
            </a:p>
            <a:p>
              <a:pPr marL="0" indent="0" algn="ctr">
                <a:spcBef>
                  <a:spcPct val="0"/>
                </a:spcBef>
                <a:buNone/>
              </a:pPr>
              <a:endParaRPr lang="en-US" b="1">
                <a:solidFill>
                  <a:srgbClr val="FFFFFF"/>
                </a:solidFill>
              </a:endParaRPr>
            </a:p>
            <a:p>
              <a:pPr marL="0" indent="0" algn="ctr">
                <a:spcBef>
                  <a:spcPct val="0"/>
                </a:spcBef>
                <a:buNone/>
              </a:pPr>
              <a:endParaRPr lang="en-US" b="1">
                <a:solidFill>
                  <a:srgbClr val="FFFFFF"/>
                </a:solidFill>
              </a:endParaRPr>
            </a:p>
            <a:p>
              <a:pPr marL="0" indent="0" algn="ctr">
                <a:spcBef>
                  <a:spcPct val="0"/>
                </a:spcBef>
                <a:buNone/>
              </a:pPr>
              <a:endParaRPr lang="en-US" b="1">
                <a:solidFill>
                  <a:srgbClr val="FFFFFF"/>
                </a:solidFill>
              </a:endParaRPr>
            </a:p>
            <a:p>
              <a:pPr marL="0" indent="0" algn="ctr">
                <a:spcBef>
                  <a:spcPct val="0"/>
                </a:spcBef>
                <a:buNone/>
              </a:pPr>
              <a:endParaRPr lang="en-US" sz="1400" b="1">
                <a:solidFill>
                  <a:srgbClr val="FFFFFF"/>
                </a:solidFill>
              </a:endParaRPr>
            </a:p>
          </p:txBody>
        </p:sp>
        <p:pic>
          <p:nvPicPr>
            <p:cNvPr id="43" name="btfpIconLines839764">
              <a:extLst>
                <a:ext uri="{FF2B5EF4-FFF2-40B4-BE49-F238E27FC236}">
                  <a16:creationId xmlns:a16="http://schemas.microsoft.com/office/drawing/2014/main" id="{7F347F83-C069-FCF8-6344-57CFA0289EB8}"/>
                </a:ext>
              </a:extLst>
            </p:cNvPr>
            <p:cNvPicPr/>
            <p:nvPr>
              <p:custDataLst>
                <p:tags r:id="rId29"/>
              </p:custDataLst>
            </p:nvPr>
          </p:nvPicPr>
          <p:blipFill>
            <a:blip r:embed="rId37" cstate="print">
              <a:extLst>
                <a:ext uri="{28A0092B-C50C-407E-A947-70E740481C1C}">
                  <a14:useLocalDpi xmlns:a14="http://schemas.microsoft.com/office/drawing/2010/main" val="0"/>
                </a:ext>
              </a:extLst>
            </a:blip>
            <a:stretch>
              <a:fillRect/>
            </a:stretch>
          </p:blipFill>
          <p:spPr>
            <a:xfrm>
              <a:off x="7611346" y="5003337"/>
              <a:ext cx="758197" cy="758197"/>
            </a:xfrm>
            <a:prstGeom prst="ellipse">
              <a:avLst/>
            </a:prstGeom>
            <a:solidFill>
              <a:srgbClr val="70CDE3"/>
            </a:solidFill>
            <a:ln w="28575" cap="flat" cmpd="sng" algn="ctr">
              <a:solidFill>
                <a:srgbClr val="FFFFFF"/>
              </a:solidFill>
              <a:prstDash val="solid"/>
              <a:round/>
              <a:headEnd type="none" w="med" len="med"/>
              <a:tailEnd type="none" w="med" len="med"/>
            </a:ln>
          </p:spPr>
        </p:pic>
        <p:sp>
          <p:nvSpPr>
            <p:cNvPr id="44" name="Rectangle 43">
              <a:extLst>
                <a:ext uri="{FF2B5EF4-FFF2-40B4-BE49-F238E27FC236}">
                  <a16:creationId xmlns:a16="http://schemas.microsoft.com/office/drawing/2014/main" id="{5CD0D274-B334-FF8D-0689-DD4B2E05328E}"/>
                </a:ext>
              </a:extLst>
            </p:cNvPr>
            <p:cNvSpPr/>
            <p:nvPr>
              <p:custDataLst>
                <p:tags r:id="rId30"/>
              </p:custDataLst>
            </p:nvPr>
          </p:nvSpPr>
          <p:spPr bwMode="gray">
            <a:xfrm>
              <a:off x="5526849" y="4485669"/>
              <a:ext cx="1289044" cy="1432150"/>
            </a:xfrm>
            <a:prstGeom prst="rect">
              <a:avLst/>
            </a:prstGeom>
            <a:solidFill>
              <a:srgbClr val="00A9E0"/>
            </a:solidFill>
            <a:ln w="22225" cap="flat" cmpd="sng" algn="ctr">
              <a:solidFill>
                <a:srgbClr val="00A9E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endParaRPr lang="en-US" b="1">
                <a:solidFill>
                  <a:srgbClr val="FFFFFF"/>
                </a:solidFill>
              </a:endParaRPr>
            </a:p>
            <a:p>
              <a:pPr marL="0" indent="0" algn="ctr">
                <a:spcBef>
                  <a:spcPct val="0"/>
                </a:spcBef>
                <a:buNone/>
              </a:pPr>
              <a:r>
                <a:rPr lang="en-US" b="1">
                  <a:solidFill>
                    <a:srgbClr val="FFFFFF"/>
                  </a:solidFill>
                </a:rPr>
                <a:t>OPERATIONS</a:t>
              </a:r>
            </a:p>
            <a:p>
              <a:pPr marL="0" indent="0" algn="ctr">
                <a:spcBef>
                  <a:spcPct val="0"/>
                </a:spcBef>
                <a:buNone/>
              </a:pPr>
              <a:endParaRPr lang="en-US" b="1">
                <a:solidFill>
                  <a:srgbClr val="FFFFFF"/>
                </a:solidFill>
              </a:endParaRPr>
            </a:p>
            <a:p>
              <a:pPr marL="0" indent="0" algn="ctr">
                <a:spcBef>
                  <a:spcPct val="0"/>
                </a:spcBef>
                <a:buNone/>
              </a:pPr>
              <a:endParaRPr lang="en-US" b="1">
                <a:solidFill>
                  <a:srgbClr val="FFFFFF"/>
                </a:solidFill>
              </a:endParaRPr>
            </a:p>
            <a:p>
              <a:pPr marL="0" indent="0" algn="ctr">
                <a:spcBef>
                  <a:spcPct val="0"/>
                </a:spcBef>
                <a:buNone/>
              </a:pPr>
              <a:endParaRPr lang="en-US" b="1">
                <a:solidFill>
                  <a:srgbClr val="FFFFFF"/>
                </a:solidFill>
              </a:endParaRPr>
            </a:p>
            <a:p>
              <a:pPr marL="0" indent="0" algn="ctr">
                <a:spcBef>
                  <a:spcPct val="0"/>
                </a:spcBef>
                <a:buNone/>
              </a:pPr>
              <a:endParaRPr lang="en-US" b="1">
                <a:solidFill>
                  <a:srgbClr val="FFFFFF"/>
                </a:solidFill>
              </a:endParaRPr>
            </a:p>
            <a:p>
              <a:pPr marL="0" indent="0" algn="ctr">
                <a:spcBef>
                  <a:spcPct val="0"/>
                </a:spcBef>
                <a:buNone/>
              </a:pPr>
              <a:r>
                <a:rPr lang="en-US" b="1">
                  <a:solidFill>
                    <a:srgbClr val="FFFFFF"/>
                  </a:solidFill>
                </a:rPr>
                <a:t> </a:t>
              </a:r>
              <a:endParaRPr lang="en-US" sz="1400" b="1">
                <a:solidFill>
                  <a:srgbClr val="FFFFFF"/>
                </a:solidFill>
              </a:endParaRPr>
            </a:p>
          </p:txBody>
        </p:sp>
        <p:pic>
          <p:nvPicPr>
            <p:cNvPr id="45" name="btfpIconLines207158">
              <a:extLst>
                <a:ext uri="{FF2B5EF4-FFF2-40B4-BE49-F238E27FC236}">
                  <a16:creationId xmlns:a16="http://schemas.microsoft.com/office/drawing/2014/main" id="{C4DE7987-E290-42ED-7A3B-2E4DD22DC2FE}"/>
                </a:ext>
              </a:extLst>
            </p:cNvPr>
            <p:cNvPicPr/>
            <p:nvPr>
              <p:custDataLst>
                <p:tags r:id="rId31"/>
              </p:custDataLst>
            </p:nvPr>
          </p:nvPicPr>
          <p:blipFill>
            <a:blip r:embed="rId38" cstate="print">
              <a:extLst>
                <a:ext uri="{28A0092B-C50C-407E-A947-70E740481C1C}">
                  <a14:useLocalDpi xmlns:a14="http://schemas.microsoft.com/office/drawing/2010/main" val="0"/>
                </a:ext>
              </a:extLst>
            </a:blip>
            <a:stretch>
              <a:fillRect/>
            </a:stretch>
          </p:blipFill>
          <p:spPr>
            <a:xfrm>
              <a:off x="5792273" y="4956333"/>
              <a:ext cx="758197" cy="758197"/>
            </a:xfrm>
            <a:prstGeom prst="ellipse">
              <a:avLst/>
            </a:prstGeom>
            <a:solidFill>
              <a:srgbClr val="00A9E0"/>
            </a:solidFill>
            <a:ln w="28575">
              <a:solidFill>
                <a:schemeClr val="tx2"/>
              </a:solidFill>
            </a:ln>
          </p:spPr>
        </p:pic>
      </p:grpSp>
      <p:sp>
        <p:nvSpPr>
          <p:cNvPr id="5" name="btfpNumberBubble819034">
            <a:extLst>
              <a:ext uri="{FF2B5EF4-FFF2-40B4-BE49-F238E27FC236}">
                <a16:creationId xmlns:a16="http://schemas.microsoft.com/office/drawing/2014/main" id="{6A1662E9-E3C0-4B66-B995-18C683F8CDFB}"/>
              </a:ext>
            </a:extLst>
          </p:cNvPr>
          <p:cNvSpPr/>
          <p:nvPr>
            <p:custDataLst>
              <p:tags r:id="rId11"/>
            </p:custDataLst>
          </p:nvPr>
        </p:nvSpPr>
        <p:spPr bwMode="gray">
          <a:xfrm>
            <a:off x="1941853" y="1021799"/>
            <a:ext cx="467586" cy="467585"/>
          </a:xfrm>
          <a:prstGeom prst="ellipse">
            <a:avLst/>
          </a:prstGeom>
          <a:solidFill>
            <a:srgbClr val="FFFFFF"/>
          </a:solidFill>
          <a:ln w="38100" cap="flat" cmpd="sng" algn="ctr">
            <a:solidFill>
              <a:srgbClr val="00437A"/>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ct val="0"/>
              </a:spcBef>
              <a:buNone/>
            </a:pPr>
            <a:r>
              <a:rPr lang="en-US" sz="2000" b="1">
                <a:solidFill>
                  <a:srgbClr val="00437A"/>
                </a:solidFill>
              </a:rPr>
              <a:t>1</a:t>
            </a:r>
          </a:p>
        </p:txBody>
      </p:sp>
      <p:grpSp>
        <p:nvGrpSpPr>
          <p:cNvPr id="3" name="Group 2">
            <a:extLst>
              <a:ext uri="{FF2B5EF4-FFF2-40B4-BE49-F238E27FC236}">
                <a16:creationId xmlns:a16="http://schemas.microsoft.com/office/drawing/2014/main" id="{AB7BF15E-5DAB-E755-9B57-A7EB8934EC97}"/>
              </a:ext>
            </a:extLst>
          </p:cNvPr>
          <p:cNvGrpSpPr/>
          <p:nvPr/>
        </p:nvGrpSpPr>
        <p:grpSpPr>
          <a:xfrm>
            <a:off x="8569467" y="3853270"/>
            <a:ext cx="2380498" cy="2026830"/>
            <a:chOff x="8696467" y="4216608"/>
            <a:chExt cx="2380498" cy="2026830"/>
          </a:xfrm>
        </p:grpSpPr>
        <p:sp>
          <p:nvSpPr>
            <p:cNvPr id="7" name="Rectangle 6">
              <a:extLst>
                <a:ext uri="{FF2B5EF4-FFF2-40B4-BE49-F238E27FC236}">
                  <a16:creationId xmlns:a16="http://schemas.microsoft.com/office/drawing/2014/main" id="{F2F2D474-9080-DB2D-2374-508283D97863}"/>
                </a:ext>
              </a:extLst>
            </p:cNvPr>
            <p:cNvSpPr/>
            <p:nvPr>
              <p:custDataLst>
                <p:tags r:id="rId12"/>
              </p:custDataLst>
            </p:nvPr>
          </p:nvSpPr>
          <p:spPr bwMode="gray">
            <a:xfrm>
              <a:off x="8696467" y="4975225"/>
              <a:ext cx="2377933" cy="1094664"/>
            </a:xfrm>
            <a:prstGeom prst="rect">
              <a:avLst/>
            </a:prstGeom>
            <a:noFill/>
            <a:ln w="1905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01" tIns="66401" rIns="66401" bIns="66401" numCol="1" spcCol="0" rtlCol="0" fromWordArt="0" anchor="ctr" anchorCtr="0" forceAA="0" compatLnSpc="1">
              <a:prstTxWarp prst="textNoShape">
                <a:avLst/>
              </a:prstTxWarp>
              <a:noAutofit/>
            </a:bodyPr>
            <a:lstStyle/>
            <a:p>
              <a:pPr marL="0" indent="0" algn="ctr">
                <a:spcBef>
                  <a:spcPct val="0"/>
                </a:spcBef>
                <a:buNone/>
              </a:pPr>
              <a:r>
                <a:rPr kumimoji="0" lang="en-US" sz="2000" b="1" i="0" u="none" strike="noStrike" kern="1200" cap="none" spc="0" normalizeH="0" baseline="0" noProof="0" dirty="0">
                  <a:ln>
                    <a:noFill/>
                  </a:ln>
                  <a:solidFill>
                    <a:srgbClr val="F08613"/>
                  </a:solidFill>
                  <a:effectLst/>
                  <a:uLnTx/>
                  <a:uFillTx/>
                  <a:latin typeface="Calibri"/>
                  <a:cs typeface="Arial"/>
                </a:rPr>
                <a:t>TIP: </a:t>
              </a:r>
            </a:p>
            <a:p>
              <a:pPr marL="0" indent="0" algn="ctr">
                <a:spcBef>
                  <a:spcPct val="0"/>
                </a:spcBef>
                <a:buNone/>
              </a:pPr>
              <a:r>
                <a:rPr lang="en-US" sz="1600" dirty="0">
                  <a:solidFill>
                    <a:schemeClr val="accent2"/>
                  </a:solidFill>
                </a:rPr>
                <a:t>Don’t get distracted by small stuff as you consider both potential risks and opportunities</a:t>
              </a:r>
              <a:endParaRPr lang="en-US" sz="1600" dirty="0">
                <a:solidFill>
                  <a:srgbClr val="FF0000"/>
                </a:solidFill>
              </a:endParaRPr>
            </a:p>
          </p:txBody>
        </p:sp>
        <p:sp>
          <p:nvSpPr>
            <p:cNvPr id="8" name="Rounded Rectangle 51">
              <a:extLst>
                <a:ext uri="{FF2B5EF4-FFF2-40B4-BE49-F238E27FC236}">
                  <a16:creationId xmlns:a16="http://schemas.microsoft.com/office/drawing/2014/main" id="{B003764B-A62D-3CFC-07D9-E2BFD47DBAFB}"/>
                </a:ext>
              </a:extLst>
            </p:cNvPr>
            <p:cNvSpPr/>
            <p:nvPr>
              <p:custDataLst>
                <p:tags r:id="rId13"/>
              </p:custDataLst>
            </p:nvPr>
          </p:nvSpPr>
          <p:spPr bwMode="gray">
            <a:xfrm>
              <a:off x="8696467" y="4743450"/>
              <a:ext cx="2380498" cy="1499988"/>
            </a:xfrm>
            <a:prstGeom prst="roundRect">
              <a:avLst>
                <a:gd name="adj" fmla="val 7720"/>
              </a:avLst>
            </a:prstGeom>
            <a:noFill/>
            <a:ln w="22225" cap="flat" cmpd="sng" algn="ctr">
              <a:solidFill>
                <a:schemeClr val="accent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buNone/>
              </a:pPr>
              <a:endParaRPr lang="en-US" sz="1474">
                <a:solidFill>
                  <a:schemeClr val="tx2"/>
                </a:solidFill>
              </a:endParaRPr>
            </a:p>
          </p:txBody>
        </p:sp>
        <p:grpSp>
          <p:nvGrpSpPr>
            <p:cNvPr id="9" name="Group 8">
              <a:extLst>
                <a:ext uri="{FF2B5EF4-FFF2-40B4-BE49-F238E27FC236}">
                  <a16:creationId xmlns:a16="http://schemas.microsoft.com/office/drawing/2014/main" id="{54AF08F1-3FC1-358A-7389-7388E64149BE}"/>
                </a:ext>
              </a:extLst>
            </p:cNvPr>
            <p:cNvGrpSpPr/>
            <p:nvPr>
              <p:custDataLst>
                <p:tags r:id="rId14"/>
              </p:custDataLst>
            </p:nvPr>
          </p:nvGrpSpPr>
          <p:grpSpPr>
            <a:xfrm>
              <a:off x="9512441" y="4216608"/>
              <a:ext cx="739027" cy="704240"/>
              <a:chOff x="9991538" y="1552081"/>
              <a:chExt cx="802152" cy="764394"/>
            </a:xfrm>
          </p:grpSpPr>
          <p:sp>
            <p:nvSpPr>
              <p:cNvPr id="10" name="Oval 9">
                <a:extLst>
                  <a:ext uri="{FF2B5EF4-FFF2-40B4-BE49-F238E27FC236}">
                    <a16:creationId xmlns:a16="http://schemas.microsoft.com/office/drawing/2014/main" id="{F77ED412-0083-0DDA-D572-8E7879D959EF}"/>
                  </a:ext>
                </a:extLst>
              </p:cNvPr>
              <p:cNvSpPr/>
              <p:nvPr>
                <p:custDataLst>
                  <p:tags r:id="rId15"/>
                </p:custDataLst>
              </p:nvPr>
            </p:nvSpPr>
            <p:spPr bwMode="gray">
              <a:xfrm>
                <a:off x="9991538" y="1552081"/>
                <a:ext cx="802152" cy="764394"/>
              </a:xfrm>
              <a:prstGeom prst="ellipse">
                <a:avLst/>
              </a:prstGeom>
              <a:solidFill>
                <a:schemeClr val="tx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buNone/>
                </a:pPr>
                <a:endParaRPr lang="en-US" sz="1474">
                  <a:solidFill>
                    <a:schemeClr val="tx2"/>
                  </a:solidFill>
                </a:endParaRPr>
              </a:p>
            </p:txBody>
          </p:sp>
          <p:grpSp>
            <p:nvGrpSpPr>
              <p:cNvPr id="11" name="Group 10">
                <a:extLst>
                  <a:ext uri="{FF2B5EF4-FFF2-40B4-BE49-F238E27FC236}">
                    <a16:creationId xmlns:a16="http://schemas.microsoft.com/office/drawing/2014/main" id="{1CE38D5D-D143-BD9A-6FD0-614EDD3F7694}"/>
                  </a:ext>
                </a:extLst>
              </p:cNvPr>
              <p:cNvGrpSpPr/>
              <p:nvPr>
                <p:custDataLst>
                  <p:tags r:id="rId16"/>
                </p:custDataLst>
              </p:nvPr>
            </p:nvGrpSpPr>
            <p:grpSpPr>
              <a:xfrm>
                <a:off x="10061299" y="1608029"/>
                <a:ext cx="668944" cy="667969"/>
                <a:chOff x="10233929" y="1118096"/>
                <a:chExt cx="668944" cy="667969"/>
              </a:xfrm>
            </p:grpSpPr>
            <p:sp>
              <p:nvSpPr>
                <p:cNvPr id="12" name="Freeform 5">
                  <a:extLst>
                    <a:ext uri="{FF2B5EF4-FFF2-40B4-BE49-F238E27FC236}">
                      <a16:creationId xmlns:a16="http://schemas.microsoft.com/office/drawing/2014/main" id="{CFB52DFF-63EB-6B4F-E5CF-B52C5AEF1554}"/>
                    </a:ext>
                  </a:extLst>
                </p:cNvPr>
                <p:cNvSpPr>
                  <a:spLocks noEditPoints="1"/>
                </p:cNvSpPr>
                <p:nvPr>
                  <p:custDataLst>
                    <p:tags r:id="rId17"/>
                  </p:custDataLst>
                </p:nvPr>
              </p:nvSpPr>
              <p:spPr bwMode="auto">
                <a:xfrm>
                  <a:off x="10233929" y="1118096"/>
                  <a:ext cx="668944" cy="667969"/>
                </a:xfrm>
                <a:custGeom>
                  <a:avLst/>
                  <a:gdLst>
                    <a:gd name="T0" fmla="*/ 280 w 560"/>
                    <a:gd name="T1" fmla="*/ 560 h 560"/>
                    <a:gd name="T2" fmla="*/ 0 w 560"/>
                    <a:gd name="T3" fmla="*/ 280 h 560"/>
                    <a:gd name="T4" fmla="*/ 280 w 560"/>
                    <a:gd name="T5" fmla="*/ 0 h 560"/>
                    <a:gd name="T6" fmla="*/ 560 w 560"/>
                    <a:gd name="T7" fmla="*/ 280 h 560"/>
                    <a:gd name="T8" fmla="*/ 280 w 560"/>
                    <a:gd name="T9" fmla="*/ 560 h 560"/>
                    <a:gd name="T10" fmla="*/ 280 w 560"/>
                    <a:gd name="T11" fmla="*/ 8 h 560"/>
                    <a:gd name="T12" fmla="*/ 8 w 560"/>
                    <a:gd name="T13" fmla="*/ 280 h 560"/>
                    <a:gd name="T14" fmla="*/ 280 w 560"/>
                    <a:gd name="T15" fmla="*/ 552 h 560"/>
                    <a:gd name="T16" fmla="*/ 552 w 560"/>
                    <a:gd name="T17" fmla="*/ 280 h 560"/>
                    <a:gd name="T18" fmla="*/ 280 w 560"/>
                    <a:gd name="T19" fmla="*/ 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560">
                      <a:moveTo>
                        <a:pt x="280" y="560"/>
                      </a:moveTo>
                      <a:cubicBezTo>
                        <a:pt x="126" y="560"/>
                        <a:pt x="0" y="434"/>
                        <a:pt x="0" y="280"/>
                      </a:cubicBezTo>
                      <a:cubicBezTo>
                        <a:pt x="0" y="126"/>
                        <a:pt x="126" y="0"/>
                        <a:pt x="280" y="0"/>
                      </a:cubicBezTo>
                      <a:cubicBezTo>
                        <a:pt x="434" y="0"/>
                        <a:pt x="560" y="126"/>
                        <a:pt x="560" y="280"/>
                      </a:cubicBezTo>
                      <a:cubicBezTo>
                        <a:pt x="560" y="434"/>
                        <a:pt x="434" y="560"/>
                        <a:pt x="280" y="560"/>
                      </a:cubicBezTo>
                      <a:close/>
                      <a:moveTo>
                        <a:pt x="280" y="8"/>
                      </a:moveTo>
                      <a:cubicBezTo>
                        <a:pt x="130" y="8"/>
                        <a:pt x="8" y="130"/>
                        <a:pt x="8" y="280"/>
                      </a:cubicBezTo>
                      <a:cubicBezTo>
                        <a:pt x="8" y="430"/>
                        <a:pt x="130" y="552"/>
                        <a:pt x="280" y="552"/>
                      </a:cubicBezTo>
                      <a:cubicBezTo>
                        <a:pt x="430" y="552"/>
                        <a:pt x="552" y="430"/>
                        <a:pt x="552" y="280"/>
                      </a:cubicBezTo>
                      <a:cubicBezTo>
                        <a:pt x="552" y="130"/>
                        <a:pt x="430" y="8"/>
                        <a:pt x="280" y="8"/>
                      </a:cubicBezTo>
                      <a:close/>
                    </a:path>
                  </a:pathLst>
                </a:custGeom>
                <a:solidFill>
                  <a:schemeClr val="accent2"/>
                </a:solidFill>
                <a:ln>
                  <a:solidFill>
                    <a:schemeClr val="accent2"/>
                  </a:solidFill>
                </a:ln>
              </p:spPr>
              <p:txBody>
                <a:bodyPr vert="horz" wrap="square" lIns="84244" tIns="42122" rIns="84244" bIns="42122" numCol="1" anchor="t" anchorCtr="0" compatLnSpc="1">
                  <a:prstTxWarp prst="textNoShape">
                    <a:avLst/>
                  </a:prstTxWarp>
                </a:bodyPr>
                <a:lstStyle/>
                <a:p>
                  <a:endParaRPr lang="en-US" sz="1658"/>
                </a:p>
              </p:txBody>
            </p:sp>
            <p:sp>
              <p:nvSpPr>
                <p:cNvPr id="13" name="Freeform 6">
                  <a:extLst>
                    <a:ext uri="{FF2B5EF4-FFF2-40B4-BE49-F238E27FC236}">
                      <a16:creationId xmlns:a16="http://schemas.microsoft.com/office/drawing/2014/main" id="{516B8A77-668E-7AB7-31F8-8499E6315993}"/>
                    </a:ext>
                  </a:extLst>
                </p:cNvPr>
                <p:cNvSpPr/>
                <p:nvPr>
                  <p:custDataLst>
                    <p:tags r:id="rId18"/>
                  </p:custDataLst>
                </p:nvPr>
              </p:nvSpPr>
              <p:spPr bwMode="auto">
                <a:xfrm>
                  <a:off x="10558650" y="1226142"/>
                  <a:ext cx="9751" cy="64359"/>
                </a:xfrm>
                <a:custGeom>
                  <a:avLst/>
                  <a:gdLst>
                    <a:gd name="T0" fmla="*/ 4 w 8"/>
                    <a:gd name="T1" fmla="*/ 54 h 54"/>
                    <a:gd name="T2" fmla="*/ 0 w 8"/>
                    <a:gd name="T3" fmla="*/ 50 h 54"/>
                    <a:gd name="T4" fmla="*/ 0 w 8"/>
                    <a:gd name="T5" fmla="*/ 4 h 54"/>
                    <a:gd name="T6" fmla="*/ 4 w 8"/>
                    <a:gd name="T7" fmla="*/ 0 h 54"/>
                    <a:gd name="T8" fmla="*/ 8 w 8"/>
                    <a:gd name="T9" fmla="*/ 4 h 54"/>
                    <a:gd name="T10" fmla="*/ 8 w 8"/>
                    <a:gd name="T11" fmla="*/ 50 h 54"/>
                    <a:gd name="T12" fmla="*/ 4 w 8"/>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8" h="54">
                      <a:moveTo>
                        <a:pt x="4" y="54"/>
                      </a:moveTo>
                      <a:cubicBezTo>
                        <a:pt x="2" y="54"/>
                        <a:pt x="0" y="53"/>
                        <a:pt x="0" y="50"/>
                      </a:cubicBezTo>
                      <a:cubicBezTo>
                        <a:pt x="0" y="4"/>
                        <a:pt x="0" y="4"/>
                        <a:pt x="0" y="4"/>
                      </a:cubicBezTo>
                      <a:cubicBezTo>
                        <a:pt x="0" y="2"/>
                        <a:pt x="2" y="0"/>
                        <a:pt x="4" y="0"/>
                      </a:cubicBezTo>
                      <a:cubicBezTo>
                        <a:pt x="6" y="0"/>
                        <a:pt x="8" y="2"/>
                        <a:pt x="8" y="4"/>
                      </a:cubicBezTo>
                      <a:cubicBezTo>
                        <a:pt x="8" y="50"/>
                        <a:pt x="8" y="50"/>
                        <a:pt x="8" y="50"/>
                      </a:cubicBezTo>
                      <a:cubicBezTo>
                        <a:pt x="8" y="53"/>
                        <a:pt x="6" y="54"/>
                        <a:pt x="4" y="54"/>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46" name="Freeform 7">
                  <a:extLst>
                    <a:ext uri="{FF2B5EF4-FFF2-40B4-BE49-F238E27FC236}">
                      <a16:creationId xmlns:a16="http://schemas.microsoft.com/office/drawing/2014/main" id="{1D456746-C6A6-C088-063B-525BDEC0418E}"/>
                    </a:ext>
                  </a:extLst>
                </p:cNvPr>
                <p:cNvSpPr/>
                <p:nvPr>
                  <p:custDataLst>
                    <p:tags r:id="rId19"/>
                  </p:custDataLst>
                </p:nvPr>
              </p:nvSpPr>
              <p:spPr bwMode="auto">
                <a:xfrm>
                  <a:off x="10497217" y="1692258"/>
                  <a:ext cx="133594" cy="15602"/>
                </a:xfrm>
                <a:custGeom>
                  <a:avLst/>
                  <a:gdLst>
                    <a:gd name="T0" fmla="*/ 0 w 112"/>
                    <a:gd name="T1" fmla="*/ 6 h 13"/>
                    <a:gd name="T2" fmla="*/ 0 w 112"/>
                    <a:gd name="T3" fmla="*/ 7 h 13"/>
                    <a:gd name="T4" fmla="*/ 5 w 112"/>
                    <a:gd name="T5" fmla="*/ 13 h 13"/>
                    <a:gd name="T6" fmla="*/ 17 w 112"/>
                    <a:gd name="T7" fmla="*/ 13 h 13"/>
                    <a:gd name="T8" fmla="*/ 95 w 112"/>
                    <a:gd name="T9" fmla="*/ 13 h 13"/>
                    <a:gd name="T10" fmla="*/ 107 w 112"/>
                    <a:gd name="T11" fmla="*/ 13 h 13"/>
                    <a:gd name="T12" fmla="*/ 112 w 112"/>
                    <a:gd name="T13" fmla="*/ 7 h 13"/>
                    <a:gd name="T14" fmla="*/ 112 w 112"/>
                    <a:gd name="T15" fmla="*/ 6 h 13"/>
                    <a:gd name="T16" fmla="*/ 107 w 112"/>
                    <a:gd name="T17" fmla="*/ 0 h 13"/>
                    <a:gd name="T18" fmla="*/ 5 w 112"/>
                    <a:gd name="T19" fmla="*/ 0 h 13"/>
                    <a:gd name="T20" fmla="*/ 0 w 11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3">
                      <a:moveTo>
                        <a:pt x="0" y="6"/>
                      </a:moveTo>
                      <a:cubicBezTo>
                        <a:pt x="0" y="7"/>
                        <a:pt x="0" y="7"/>
                        <a:pt x="0" y="7"/>
                      </a:cubicBezTo>
                      <a:cubicBezTo>
                        <a:pt x="0" y="10"/>
                        <a:pt x="2" y="13"/>
                        <a:pt x="5" y="13"/>
                      </a:cubicBezTo>
                      <a:cubicBezTo>
                        <a:pt x="17" y="13"/>
                        <a:pt x="17" y="13"/>
                        <a:pt x="17" y="13"/>
                      </a:cubicBezTo>
                      <a:cubicBezTo>
                        <a:pt x="95" y="13"/>
                        <a:pt x="95" y="13"/>
                        <a:pt x="95" y="13"/>
                      </a:cubicBezTo>
                      <a:cubicBezTo>
                        <a:pt x="107" y="13"/>
                        <a:pt x="107" y="13"/>
                        <a:pt x="107" y="13"/>
                      </a:cubicBezTo>
                      <a:cubicBezTo>
                        <a:pt x="110" y="13"/>
                        <a:pt x="112" y="10"/>
                        <a:pt x="112" y="7"/>
                      </a:cubicBezTo>
                      <a:cubicBezTo>
                        <a:pt x="112" y="6"/>
                        <a:pt x="112" y="6"/>
                        <a:pt x="112" y="6"/>
                      </a:cubicBezTo>
                      <a:cubicBezTo>
                        <a:pt x="112" y="3"/>
                        <a:pt x="110" y="0"/>
                        <a:pt x="107" y="0"/>
                      </a:cubicBezTo>
                      <a:cubicBezTo>
                        <a:pt x="5" y="0"/>
                        <a:pt x="5" y="0"/>
                        <a:pt x="5" y="0"/>
                      </a:cubicBezTo>
                      <a:cubicBezTo>
                        <a:pt x="2" y="0"/>
                        <a:pt x="0" y="3"/>
                        <a:pt x="0" y="6"/>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47" name="Freeform 8">
                  <a:extLst>
                    <a:ext uri="{FF2B5EF4-FFF2-40B4-BE49-F238E27FC236}">
                      <a16:creationId xmlns:a16="http://schemas.microsoft.com/office/drawing/2014/main" id="{1C7073CB-0DEB-9BD0-6148-7BF31A824018}"/>
                    </a:ext>
                  </a:extLst>
                </p:cNvPr>
                <p:cNvSpPr/>
                <p:nvPr>
                  <p:custDataLst>
                    <p:tags r:id="rId20"/>
                  </p:custDataLst>
                </p:nvPr>
              </p:nvSpPr>
              <p:spPr bwMode="auto">
                <a:xfrm>
                  <a:off x="10510869" y="1711761"/>
                  <a:ext cx="105315" cy="15602"/>
                </a:xfrm>
                <a:custGeom>
                  <a:avLst/>
                  <a:gdLst>
                    <a:gd name="T0" fmla="*/ 0 w 88"/>
                    <a:gd name="T1" fmla="*/ 5 h 13"/>
                    <a:gd name="T2" fmla="*/ 0 w 88"/>
                    <a:gd name="T3" fmla="*/ 8 h 13"/>
                    <a:gd name="T4" fmla="*/ 5 w 88"/>
                    <a:gd name="T5" fmla="*/ 13 h 13"/>
                    <a:gd name="T6" fmla="*/ 83 w 88"/>
                    <a:gd name="T7" fmla="*/ 13 h 13"/>
                    <a:gd name="T8" fmla="*/ 88 w 88"/>
                    <a:gd name="T9" fmla="*/ 8 h 13"/>
                    <a:gd name="T10" fmla="*/ 88 w 88"/>
                    <a:gd name="T11" fmla="*/ 5 h 13"/>
                    <a:gd name="T12" fmla="*/ 83 w 88"/>
                    <a:gd name="T13" fmla="*/ 0 h 13"/>
                    <a:gd name="T14" fmla="*/ 5 w 88"/>
                    <a:gd name="T15" fmla="*/ 0 h 13"/>
                    <a:gd name="T16" fmla="*/ 0 w 88"/>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3">
                      <a:moveTo>
                        <a:pt x="0" y="5"/>
                      </a:moveTo>
                      <a:cubicBezTo>
                        <a:pt x="0" y="8"/>
                        <a:pt x="0" y="8"/>
                        <a:pt x="0" y="8"/>
                      </a:cubicBezTo>
                      <a:cubicBezTo>
                        <a:pt x="0" y="11"/>
                        <a:pt x="2" y="13"/>
                        <a:pt x="5" y="13"/>
                      </a:cubicBezTo>
                      <a:cubicBezTo>
                        <a:pt x="83" y="13"/>
                        <a:pt x="83" y="13"/>
                        <a:pt x="83" y="13"/>
                      </a:cubicBezTo>
                      <a:cubicBezTo>
                        <a:pt x="86" y="13"/>
                        <a:pt x="88" y="11"/>
                        <a:pt x="88" y="8"/>
                      </a:cubicBezTo>
                      <a:cubicBezTo>
                        <a:pt x="88" y="5"/>
                        <a:pt x="88" y="5"/>
                        <a:pt x="88" y="5"/>
                      </a:cubicBezTo>
                      <a:cubicBezTo>
                        <a:pt x="88" y="2"/>
                        <a:pt x="86" y="0"/>
                        <a:pt x="83" y="0"/>
                      </a:cubicBezTo>
                      <a:cubicBezTo>
                        <a:pt x="5" y="0"/>
                        <a:pt x="5" y="0"/>
                        <a:pt x="5" y="0"/>
                      </a:cubicBezTo>
                      <a:cubicBezTo>
                        <a:pt x="2" y="0"/>
                        <a:pt x="0" y="2"/>
                        <a:pt x="0" y="5"/>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48" name="Freeform 9">
                  <a:extLst>
                    <a:ext uri="{FF2B5EF4-FFF2-40B4-BE49-F238E27FC236}">
                      <a16:creationId xmlns:a16="http://schemas.microsoft.com/office/drawing/2014/main" id="{DDA338C8-9DAF-4912-9E88-D8BC95A9C316}"/>
                    </a:ext>
                  </a:extLst>
                </p:cNvPr>
                <p:cNvSpPr>
                  <a:spLocks noEditPoints="1"/>
                </p:cNvSpPr>
                <p:nvPr>
                  <p:custDataLst>
                    <p:tags r:id="rId21"/>
                  </p:custDataLst>
                </p:nvPr>
              </p:nvSpPr>
              <p:spPr bwMode="auto">
                <a:xfrm>
                  <a:off x="10443584" y="1326581"/>
                  <a:ext cx="241834" cy="362751"/>
                </a:xfrm>
                <a:custGeom>
                  <a:avLst/>
                  <a:gdLst>
                    <a:gd name="T0" fmla="*/ 152 w 203"/>
                    <a:gd name="T1" fmla="*/ 291 h 304"/>
                    <a:gd name="T2" fmla="*/ 145 w 203"/>
                    <a:gd name="T3" fmla="*/ 291 h 304"/>
                    <a:gd name="T4" fmla="*/ 145 w 203"/>
                    <a:gd name="T5" fmla="*/ 289 h 304"/>
                    <a:gd name="T6" fmla="*/ 144 w 203"/>
                    <a:gd name="T7" fmla="*/ 288 h 304"/>
                    <a:gd name="T8" fmla="*/ 157 w 203"/>
                    <a:gd name="T9" fmla="*/ 187 h 304"/>
                    <a:gd name="T10" fmla="*/ 203 w 203"/>
                    <a:gd name="T11" fmla="*/ 102 h 304"/>
                    <a:gd name="T12" fmla="*/ 101 w 203"/>
                    <a:gd name="T13" fmla="*/ 0 h 304"/>
                    <a:gd name="T14" fmla="*/ 0 w 203"/>
                    <a:gd name="T15" fmla="*/ 102 h 304"/>
                    <a:gd name="T16" fmla="*/ 45 w 203"/>
                    <a:gd name="T17" fmla="*/ 187 h 304"/>
                    <a:gd name="T18" fmla="*/ 57 w 203"/>
                    <a:gd name="T19" fmla="*/ 288 h 304"/>
                    <a:gd name="T20" fmla="*/ 56 w 203"/>
                    <a:gd name="T21" fmla="*/ 289 h 304"/>
                    <a:gd name="T22" fmla="*/ 55 w 203"/>
                    <a:gd name="T23" fmla="*/ 291 h 304"/>
                    <a:gd name="T24" fmla="*/ 50 w 203"/>
                    <a:gd name="T25" fmla="*/ 291 h 304"/>
                    <a:gd name="T26" fmla="*/ 45 w 203"/>
                    <a:gd name="T27" fmla="*/ 297 h 304"/>
                    <a:gd name="T28" fmla="*/ 45 w 203"/>
                    <a:gd name="T29" fmla="*/ 298 h 304"/>
                    <a:gd name="T30" fmla="*/ 50 w 203"/>
                    <a:gd name="T31" fmla="*/ 304 h 304"/>
                    <a:gd name="T32" fmla="*/ 152 w 203"/>
                    <a:gd name="T33" fmla="*/ 304 h 304"/>
                    <a:gd name="T34" fmla="*/ 157 w 203"/>
                    <a:gd name="T35" fmla="*/ 298 h 304"/>
                    <a:gd name="T36" fmla="*/ 157 w 203"/>
                    <a:gd name="T37" fmla="*/ 297 h 304"/>
                    <a:gd name="T38" fmla="*/ 152 w 203"/>
                    <a:gd name="T39" fmla="*/ 291 h 304"/>
                    <a:gd name="T40" fmla="*/ 115 w 203"/>
                    <a:gd name="T41" fmla="*/ 293 h 304"/>
                    <a:gd name="T42" fmla="*/ 110 w 203"/>
                    <a:gd name="T43" fmla="*/ 293 h 304"/>
                    <a:gd name="T44" fmla="*/ 110 w 203"/>
                    <a:gd name="T45" fmla="*/ 293 h 304"/>
                    <a:gd name="T46" fmla="*/ 115 w 203"/>
                    <a:gd name="T47" fmla="*/ 29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304">
                      <a:moveTo>
                        <a:pt x="152" y="291"/>
                      </a:moveTo>
                      <a:cubicBezTo>
                        <a:pt x="145" y="291"/>
                        <a:pt x="145" y="291"/>
                        <a:pt x="145" y="291"/>
                      </a:cubicBezTo>
                      <a:cubicBezTo>
                        <a:pt x="145" y="291"/>
                        <a:pt x="145" y="290"/>
                        <a:pt x="145" y="289"/>
                      </a:cubicBezTo>
                      <a:cubicBezTo>
                        <a:pt x="144" y="289"/>
                        <a:pt x="144" y="288"/>
                        <a:pt x="144" y="288"/>
                      </a:cubicBezTo>
                      <a:cubicBezTo>
                        <a:pt x="137" y="267"/>
                        <a:pt x="137" y="211"/>
                        <a:pt x="157" y="187"/>
                      </a:cubicBezTo>
                      <a:cubicBezTo>
                        <a:pt x="177" y="161"/>
                        <a:pt x="203" y="137"/>
                        <a:pt x="203" y="102"/>
                      </a:cubicBezTo>
                      <a:cubicBezTo>
                        <a:pt x="203" y="46"/>
                        <a:pt x="157" y="0"/>
                        <a:pt x="101" y="0"/>
                      </a:cubicBezTo>
                      <a:cubicBezTo>
                        <a:pt x="45" y="0"/>
                        <a:pt x="0" y="46"/>
                        <a:pt x="0" y="102"/>
                      </a:cubicBezTo>
                      <a:cubicBezTo>
                        <a:pt x="0" y="137"/>
                        <a:pt x="21" y="164"/>
                        <a:pt x="45" y="187"/>
                      </a:cubicBezTo>
                      <a:cubicBezTo>
                        <a:pt x="69" y="208"/>
                        <a:pt x="64" y="267"/>
                        <a:pt x="57" y="288"/>
                      </a:cubicBezTo>
                      <a:cubicBezTo>
                        <a:pt x="57" y="288"/>
                        <a:pt x="56" y="289"/>
                        <a:pt x="56" y="289"/>
                      </a:cubicBezTo>
                      <a:cubicBezTo>
                        <a:pt x="56" y="290"/>
                        <a:pt x="56" y="291"/>
                        <a:pt x="55" y="291"/>
                      </a:cubicBezTo>
                      <a:cubicBezTo>
                        <a:pt x="50" y="291"/>
                        <a:pt x="50" y="291"/>
                        <a:pt x="50" y="291"/>
                      </a:cubicBezTo>
                      <a:cubicBezTo>
                        <a:pt x="47" y="291"/>
                        <a:pt x="45" y="294"/>
                        <a:pt x="45" y="297"/>
                      </a:cubicBezTo>
                      <a:cubicBezTo>
                        <a:pt x="45" y="298"/>
                        <a:pt x="45" y="298"/>
                        <a:pt x="45" y="298"/>
                      </a:cubicBezTo>
                      <a:cubicBezTo>
                        <a:pt x="45" y="301"/>
                        <a:pt x="47" y="304"/>
                        <a:pt x="50" y="304"/>
                      </a:cubicBezTo>
                      <a:cubicBezTo>
                        <a:pt x="152" y="304"/>
                        <a:pt x="152" y="304"/>
                        <a:pt x="152" y="304"/>
                      </a:cubicBezTo>
                      <a:cubicBezTo>
                        <a:pt x="155" y="304"/>
                        <a:pt x="157" y="301"/>
                        <a:pt x="157" y="298"/>
                      </a:cubicBezTo>
                      <a:cubicBezTo>
                        <a:pt x="157" y="297"/>
                        <a:pt x="157" y="297"/>
                        <a:pt x="157" y="297"/>
                      </a:cubicBezTo>
                      <a:cubicBezTo>
                        <a:pt x="157" y="294"/>
                        <a:pt x="155" y="291"/>
                        <a:pt x="152" y="291"/>
                      </a:cubicBezTo>
                      <a:close/>
                      <a:moveTo>
                        <a:pt x="115" y="293"/>
                      </a:moveTo>
                      <a:cubicBezTo>
                        <a:pt x="110" y="293"/>
                        <a:pt x="110" y="293"/>
                        <a:pt x="110" y="293"/>
                      </a:cubicBezTo>
                      <a:cubicBezTo>
                        <a:pt x="110" y="293"/>
                        <a:pt x="110" y="293"/>
                        <a:pt x="110" y="293"/>
                      </a:cubicBezTo>
                      <a:cubicBezTo>
                        <a:pt x="115" y="293"/>
                        <a:pt x="115" y="293"/>
                        <a:pt x="115" y="293"/>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49" name="Freeform 10">
                  <a:extLst>
                    <a:ext uri="{FF2B5EF4-FFF2-40B4-BE49-F238E27FC236}">
                      <a16:creationId xmlns:a16="http://schemas.microsoft.com/office/drawing/2014/main" id="{09CFF1F3-128E-371D-F9CE-61EE234C0ECA}"/>
                    </a:ext>
                  </a:extLst>
                </p:cNvPr>
                <p:cNvSpPr/>
                <p:nvPr>
                  <p:custDataLst>
                    <p:tags r:id="rId22"/>
                  </p:custDataLst>
                </p:nvPr>
              </p:nvSpPr>
              <p:spPr bwMode="auto">
                <a:xfrm>
                  <a:off x="10348996" y="1429946"/>
                  <a:ext cx="64359" cy="9751"/>
                </a:xfrm>
                <a:custGeom>
                  <a:avLst/>
                  <a:gdLst>
                    <a:gd name="T0" fmla="*/ 50 w 54"/>
                    <a:gd name="T1" fmla="*/ 0 h 8"/>
                    <a:gd name="T2" fmla="*/ 4 w 54"/>
                    <a:gd name="T3" fmla="*/ 0 h 8"/>
                    <a:gd name="T4" fmla="*/ 0 w 54"/>
                    <a:gd name="T5" fmla="*/ 4 h 8"/>
                    <a:gd name="T6" fmla="*/ 4 w 54"/>
                    <a:gd name="T7" fmla="*/ 8 h 8"/>
                    <a:gd name="T8" fmla="*/ 50 w 54"/>
                    <a:gd name="T9" fmla="*/ 8 h 8"/>
                    <a:gd name="T10" fmla="*/ 54 w 54"/>
                    <a:gd name="T11" fmla="*/ 4 h 8"/>
                    <a:gd name="T12" fmla="*/ 50 w 5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4" h="8">
                      <a:moveTo>
                        <a:pt x="50" y="0"/>
                      </a:moveTo>
                      <a:cubicBezTo>
                        <a:pt x="4" y="0"/>
                        <a:pt x="4" y="0"/>
                        <a:pt x="4" y="0"/>
                      </a:cubicBezTo>
                      <a:cubicBezTo>
                        <a:pt x="1" y="0"/>
                        <a:pt x="0" y="2"/>
                        <a:pt x="0" y="4"/>
                      </a:cubicBezTo>
                      <a:cubicBezTo>
                        <a:pt x="0" y="7"/>
                        <a:pt x="1" y="8"/>
                        <a:pt x="4" y="8"/>
                      </a:cubicBezTo>
                      <a:cubicBezTo>
                        <a:pt x="50" y="8"/>
                        <a:pt x="50" y="8"/>
                        <a:pt x="50" y="8"/>
                      </a:cubicBezTo>
                      <a:cubicBezTo>
                        <a:pt x="52" y="8"/>
                        <a:pt x="54" y="7"/>
                        <a:pt x="54" y="4"/>
                      </a:cubicBezTo>
                      <a:cubicBezTo>
                        <a:pt x="54" y="2"/>
                        <a:pt x="52" y="0"/>
                        <a:pt x="50" y="0"/>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50" name="Freeform 11">
                  <a:extLst>
                    <a:ext uri="{FF2B5EF4-FFF2-40B4-BE49-F238E27FC236}">
                      <a16:creationId xmlns:a16="http://schemas.microsoft.com/office/drawing/2014/main" id="{2A3F0D8C-87EF-9533-53F7-BE6EC3803A95}"/>
                    </a:ext>
                  </a:extLst>
                </p:cNvPr>
                <p:cNvSpPr/>
                <p:nvPr>
                  <p:custDataLst>
                    <p:tags r:id="rId23"/>
                  </p:custDataLst>
                </p:nvPr>
              </p:nvSpPr>
              <p:spPr bwMode="auto">
                <a:xfrm>
                  <a:off x="10715647" y="1429946"/>
                  <a:ext cx="64359" cy="9751"/>
                </a:xfrm>
                <a:custGeom>
                  <a:avLst/>
                  <a:gdLst>
                    <a:gd name="T0" fmla="*/ 50 w 54"/>
                    <a:gd name="T1" fmla="*/ 0 h 8"/>
                    <a:gd name="T2" fmla="*/ 4 w 54"/>
                    <a:gd name="T3" fmla="*/ 0 h 8"/>
                    <a:gd name="T4" fmla="*/ 0 w 54"/>
                    <a:gd name="T5" fmla="*/ 4 h 8"/>
                    <a:gd name="T6" fmla="*/ 4 w 54"/>
                    <a:gd name="T7" fmla="*/ 8 h 8"/>
                    <a:gd name="T8" fmla="*/ 50 w 54"/>
                    <a:gd name="T9" fmla="*/ 8 h 8"/>
                    <a:gd name="T10" fmla="*/ 54 w 54"/>
                    <a:gd name="T11" fmla="*/ 4 h 8"/>
                    <a:gd name="T12" fmla="*/ 50 w 5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4" h="8">
                      <a:moveTo>
                        <a:pt x="50" y="0"/>
                      </a:moveTo>
                      <a:cubicBezTo>
                        <a:pt x="4" y="0"/>
                        <a:pt x="4" y="0"/>
                        <a:pt x="4" y="0"/>
                      </a:cubicBezTo>
                      <a:cubicBezTo>
                        <a:pt x="1" y="0"/>
                        <a:pt x="0" y="2"/>
                        <a:pt x="0" y="4"/>
                      </a:cubicBezTo>
                      <a:cubicBezTo>
                        <a:pt x="0" y="7"/>
                        <a:pt x="1" y="8"/>
                        <a:pt x="4" y="8"/>
                      </a:cubicBezTo>
                      <a:cubicBezTo>
                        <a:pt x="50" y="8"/>
                        <a:pt x="50" y="8"/>
                        <a:pt x="50" y="8"/>
                      </a:cubicBezTo>
                      <a:cubicBezTo>
                        <a:pt x="52" y="8"/>
                        <a:pt x="54" y="7"/>
                        <a:pt x="54" y="4"/>
                      </a:cubicBezTo>
                      <a:cubicBezTo>
                        <a:pt x="54" y="2"/>
                        <a:pt x="52" y="0"/>
                        <a:pt x="50" y="0"/>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51" name="Freeform 12">
                  <a:extLst>
                    <a:ext uri="{FF2B5EF4-FFF2-40B4-BE49-F238E27FC236}">
                      <a16:creationId xmlns:a16="http://schemas.microsoft.com/office/drawing/2014/main" id="{3217388C-293D-1425-927D-34199CF07253}"/>
                    </a:ext>
                  </a:extLst>
                </p:cNvPr>
                <p:cNvSpPr/>
                <p:nvPr>
                  <p:custDataLst>
                    <p:tags r:id="rId24"/>
                  </p:custDataLst>
                </p:nvPr>
              </p:nvSpPr>
              <p:spPr bwMode="auto">
                <a:xfrm>
                  <a:off x="10663965" y="1283675"/>
                  <a:ext cx="49732" cy="48757"/>
                </a:xfrm>
                <a:custGeom>
                  <a:avLst/>
                  <a:gdLst>
                    <a:gd name="T0" fmla="*/ 5 w 42"/>
                    <a:gd name="T1" fmla="*/ 41 h 41"/>
                    <a:gd name="T2" fmla="*/ 2 w 42"/>
                    <a:gd name="T3" fmla="*/ 40 h 41"/>
                    <a:gd name="T4" fmla="*/ 2 w 42"/>
                    <a:gd name="T5" fmla="*/ 34 h 41"/>
                    <a:gd name="T6" fmla="*/ 34 w 42"/>
                    <a:gd name="T7" fmla="*/ 2 h 41"/>
                    <a:gd name="T8" fmla="*/ 40 w 42"/>
                    <a:gd name="T9" fmla="*/ 2 h 41"/>
                    <a:gd name="T10" fmla="*/ 40 w 42"/>
                    <a:gd name="T11" fmla="*/ 7 h 41"/>
                    <a:gd name="T12" fmla="*/ 7 w 42"/>
                    <a:gd name="T13" fmla="*/ 40 h 41"/>
                    <a:gd name="T14" fmla="*/ 5 w 42"/>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5" y="41"/>
                      </a:moveTo>
                      <a:cubicBezTo>
                        <a:pt x="4" y="41"/>
                        <a:pt x="3" y="41"/>
                        <a:pt x="2" y="40"/>
                      </a:cubicBezTo>
                      <a:cubicBezTo>
                        <a:pt x="0" y="38"/>
                        <a:pt x="0" y="36"/>
                        <a:pt x="2" y="34"/>
                      </a:cubicBezTo>
                      <a:cubicBezTo>
                        <a:pt x="34" y="2"/>
                        <a:pt x="34" y="2"/>
                        <a:pt x="34" y="2"/>
                      </a:cubicBezTo>
                      <a:cubicBezTo>
                        <a:pt x="36" y="0"/>
                        <a:pt x="38" y="0"/>
                        <a:pt x="40" y="2"/>
                      </a:cubicBezTo>
                      <a:cubicBezTo>
                        <a:pt x="42" y="3"/>
                        <a:pt x="42" y="6"/>
                        <a:pt x="40" y="7"/>
                      </a:cubicBezTo>
                      <a:cubicBezTo>
                        <a:pt x="7" y="40"/>
                        <a:pt x="7" y="40"/>
                        <a:pt x="7" y="40"/>
                      </a:cubicBezTo>
                      <a:cubicBezTo>
                        <a:pt x="7" y="41"/>
                        <a:pt x="6" y="41"/>
                        <a:pt x="5" y="41"/>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52" name="Freeform 13">
                  <a:extLst>
                    <a:ext uri="{FF2B5EF4-FFF2-40B4-BE49-F238E27FC236}">
                      <a16:creationId xmlns:a16="http://schemas.microsoft.com/office/drawing/2014/main" id="{B5123A51-2842-8C0A-0BA1-8AE5F1ED6F14}"/>
                    </a:ext>
                  </a:extLst>
                </p:cNvPr>
                <p:cNvSpPr/>
                <p:nvPr>
                  <p:custDataLst>
                    <p:tags r:id="rId25"/>
                  </p:custDataLst>
                </p:nvPr>
              </p:nvSpPr>
              <p:spPr bwMode="auto">
                <a:xfrm>
                  <a:off x="10413355" y="1283675"/>
                  <a:ext cx="49732" cy="48757"/>
                </a:xfrm>
                <a:custGeom>
                  <a:avLst/>
                  <a:gdLst>
                    <a:gd name="T0" fmla="*/ 37 w 42"/>
                    <a:gd name="T1" fmla="*/ 41 h 41"/>
                    <a:gd name="T2" fmla="*/ 35 w 42"/>
                    <a:gd name="T3" fmla="*/ 40 h 41"/>
                    <a:gd name="T4" fmla="*/ 2 w 42"/>
                    <a:gd name="T5" fmla="*/ 7 h 41"/>
                    <a:gd name="T6" fmla="*/ 2 w 42"/>
                    <a:gd name="T7" fmla="*/ 2 h 41"/>
                    <a:gd name="T8" fmla="*/ 8 w 42"/>
                    <a:gd name="T9" fmla="*/ 2 h 41"/>
                    <a:gd name="T10" fmla="*/ 40 w 42"/>
                    <a:gd name="T11" fmla="*/ 34 h 41"/>
                    <a:gd name="T12" fmla="*/ 40 w 42"/>
                    <a:gd name="T13" fmla="*/ 40 h 41"/>
                    <a:gd name="T14" fmla="*/ 37 w 42"/>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37" y="41"/>
                      </a:moveTo>
                      <a:cubicBezTo>
                        <a:pt x="36" y="41"/>
                        <a:pt x="35" y="41"/>
                        <a:pt x="35" y="40"/>
                      </a:cubicBezTo>
                      <a:cubicBezTo>
                        <a:pt x="2" y="7"/>
                        <a:pt x="2" y="7"/>
                        <a:pt x="2" y="7"/>
                      </a:cubicBezTo>
                      <a:cubicBezTo>
                        <a:pt x="0" y="6"/>
                        <a:pt x="0" y="3"/>
                        <a:pt x="2" y="2"/>
                      </a:cubicBezTo>
                      <a:cubicBezTo>
                        <a:pt x="4" y="0"/>
                        <a:pt x="6" y="0"/>
                        <a:pt x="8" y="2"/>
                      </a:cubicBezTo>
                      <a:cubicBezTo>
                        <a:pt x="40" y="34"/>
                        <a:pt x="40" y="34"/>
                        <a:pt x="40" y="34"/>
                      </a:cubicBezTo>
                      <a:cubicBezTo>
                        <a:pt x="42" y="36"/>
                        <a:pt x="42" y="38"/>
                        <a:pt x="40" y="40"/>
                      </a:cubicBezTo>
                      <a:cubicBezTo>
                        <a:pt x="39" y="41"/>
                        <a:pt x="38" y="41"/>
                        <a:pt x="37" y="41"/>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grpSp>
        </p:grpSp>
      </p:grpSp>
    </p:spTree>
    <p:custDataLst>
      <p:tags r:id="rId1"/>
    </p:custDataLst>
    <p:extLst>
      <p:ext uri="{BB962C8B-B14F-4D97-AF65-F5344CB8AC3E}">
        <p14:creationId xmlns:p14="http://schemas.microsoft.com/office/powerpoint/2010/main" val="11293821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btfpColumnIndicatorGroup2">
            <a:extLst>
              <a:ext uri="{FF2B5EF4-FFF2-40B4-BE49-F238E27FC236}">
                <a16:creationId xmlns:a16="http://schemas.microsoft.com/office/drawing/2014/main" id="{AB42A45F-4661-FFD6-C051-8B047FC4F6CE}"/>
              </a:ext>
            </a:extLst>
          </p:cNvPr>
          <p:cNvGrpSpPr/>
          <p:nvPr/>
        </p:nvGrpSpPr>
        <p:grpSpPr>
          <a:xfrm>
            <a:off x="0" y="6926580"/>
            <a:ext cx="12192000" cy="137160"/>
            <a:chOff x="0" y="6926580"/>
            <a:chExt cx="12192000" cy="137160"/>
          </a:xfrm>
        </p:grpSpPr>
        <p:sp>
          <p:nvSpPr>
            <p:cNvPr id="26" name="btfpColumnGapBlocker130915">
              <a:extLst>
                <a:ext uri="{FF2B5EF4-FFF2-40B4-BE49-F238E27FC236}">
                  <a16:creationId xmlns:a16="http://schemas.microsoft.com/office/drawing/2014/main" id="{70DB34A5-FF58-5A0E-CD07-7EAB109C24F2}"/>
                </a:ext>
              </a:extLst>
            </p:cNvPr>
            <p:cNvSpPr/>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11" name="btfpColumnGapBlocker887022">
              <a:extLst>
                <a:ext uri="{FF2B5EF4-FFF2-40B4-BE49-F238E27FC236}">
                  <a16:creationId xmlns:a16="http://schemas.microsoft.com/office/drawing/2014/main" id="{2AA829E3-05D9-F9FA-DDE2-97DCFAE7CA20}"/>
                </a:ext>
              </a:extLst>
            </p:cNvPr>
            <p:cNvSpPr/>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9" name="btfpColumnIndicator649315">
              <a:extLst>
                <a:ext uri="{FF2B5EF4-FFF2-40B4-BE49-F238E27FC236}">
                  <a16:creationId xmlns:a16="http://schemas.microsoft.com/office/drawing/2014/main" id="{863CAF6B-A706-C5CA-990A-60528581E62B}"/>
                </a:ext>
              </a:extLst>
            </p:cNvPr>
            <p:cNvCxnSpPr/>
            <p:nvPr/>
          </p:nvCxnSpPr>
          <p:spPr>
            <a:xfrm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btfpColumnIndicator332005">
              <a:extLst>
                <a:ext uri="{FF2B5EF4-FFF2-40B4-BE49-F238E27FC236}">
                  <a16:creationId xmlns:a16="http://schemas.microsoft.com/office/drawing/2014/main" id="{0D59DF33-B49F-1AF4-ABF8-BA4322195AD3}"/>
                </a:ext>
              </a:extLst>
            </p:cNvPr>
            <p:cNvCxnSpPr/>
            <p:nvPr/>
          </p:nvCxnSpPr>
          <p:spPr>
            <a:xfrm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btfpColumnIndicatorGroup1">
            <a:extLst>
              <a:ext uri="{FF2B5EF4-FFF2-40B4-BE49-F238E27FC236}">
                <a16:creationId xmlns:a16="http://schemas.microsoft.com/office/drawing/2014/main" id="{B0C50803-7E00-2074-E083-C9107742E21F}"/>
              </a:ext>
            </a:extLst>
          </p:cNvPr>
          <p:cNvGrpSpPr/>
          <p:nvPr/>
        </p:nvGrpSpPr>
        <p:grpSpPr>
          <a:xfrm>
            <a:off x="0" y="-205740"/>
            <a:ext cx="12192000" cy="137160"/>
            <a:chOff x="0" y="-205740"/>
            <a:chExt cx="12192000" cy="137160"/>
          </a:xfrm>
        </p:grpSpPr>
        <p:sp>
          <p:nvSpPr>
            <p:cNvPr id="12" name="btfpColumnGapBlocker736219">
              <a:extLst>
                <a:ext uri="{FF2B5EF4-FFF2-40B4-BE49-F238E27FC236}">
                  <a16:creationId xmlns:a16="http://schemas.microsoft.com/office/drawing/2014/main" id="{59888A61-1926-87E7-F613-3FD8F7546A1B}"/>
                </a:ext>
              </a:extLst>
            </p:cNvPr>
            <p:cNvSpPr/>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10" name="btfpColumnGapBlocker605193">
              <a:extLst>
                <a:ext uri="{FF2B5EF4-FFF2-40B4-BE49-F238E27FC236}">
                  <a16:creationId xmlns:a16="http://schemas.microsoft.com/office/drawing/2014/main" id="{98DA2951-7AE0-56B6-70E2-FBAAFE909DE4}"/>
                </a:ext>
              </a:extLst>
            </p:cNvPr>
            <p:cNvSpPr/>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8" name="btfpColumnIndicator210600">
              <a:extLst>
                <a:ext uri="{FF2B5EF4-FFF2-40B4-BE49-F238E27FC236}">
                  <a16:creationId xmlns:a16="http://schemas.microsoft.com/office/drawing/2014/main" id="{3338C9B1-3F27-87CD-02C2-5402350DAE42}"/>
                </a:ext>
              </a:extLst>
            </p:cNvPr>
            <p:cNvCxnSpPr/>
            <p:nvPr/>
          </p:nvCxnSpPr>
          <p:spPr>
            <a:xfrm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btfpColumnIndicator804112">
              <a:extLst>
                <a:ext uri="{FF2B5EF4-FFF2-40B4-BE49-F238E27FC236}">
                  <a16:creationId xmlns:a16="http://schemas.microsoft.com/office/drawing/2014/main" id="{5CD5C8DC-2314-FDC1-7756-D64ED27639D9}"/>
                </a:ext>
              </a:extLst>
            </p:cNvPr>
            <p:cNvCxnSpPr/>
            <p:nvPr/>
          </p:nvCxnSpPr>
          <p:spPr>
            <a:xfrm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17" name="think-cell data - do not delete" hidden="1">
            <a:extLst>
              <a:ext uri="{FF2B5EF4-FFF2-40B4-BE49-F238E27FC236}">
                <a16:creationId xmlns:a16="http://schemas.microsoft.com/office/drawing/2014/main" id="{E2C745D8-3489-D076-24C9-A30C0221731B}"/>
              </a:ext>
            </a:extLst>
          </p:cNvPr>
          <p:cNvGraphicFramePr>
            <a:graphicFrameLocks noChangeAspect="1"/>
          </p:cNvGraphicFramePr>
          <p:nvPr>
            <p:custDataLst>
              <p:tags r:id="rId2"/>
            </p:custDataLst>
            <p:extLst>
              <p:ext uri="{D42A27DB-BD31-4B8C-83A1-F6EECF244321}">
                <p14:modId xmlns:p14="http://schemas.microsoft.com/office/powerpoint/2010/main" val="4176576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17" name="think-cell data - do not delete" hidden="1">
                        <a:extLst>
                          <a:ext uri="{FF2B5EF4-FFF2-40B4-BE49-F238E27FC236}">
                            <a16:creationId xmlns:a16="http://schemas.microsoft.com/office/drawing/2014/main" id="{E2C745D8-3489-D076-24C9-A30C022173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E868335-5EA4-7A3A-0650-4906B591671D}"/>
              </a:ext>
            </a:extLst>
          </p:cNvPr>
          <p:cNvSpPr>
            <a:spLocks noGrp="1"/>
          </p:cNvSpPr>
          <p:nvPr>
            <p:ph type="title"/>
          </p:nvPr>
        </p:nvSpPr>
        <p:spPr>
          <a:xfrm>
            <a:off x="476316" y="0"/>
            <a:ext cx="11522075" cy="876687"/>
          </a:xfrm>
        </p:spPr>
        <p:txBody>
          <a:bodyPr vert="horz"/>
          <a:lstStyle/>
          <a:p>
            <a:r>
              <a:rPr lang="en-US" b="1" dirty="0"/>
              <a:t>Step 1 (cont.): </a:t>
            </a:r>
            <a:r>
              <a:rPr lang="en-US" dirty="0"/>
              <a:t>Use diagnostic to identify areas of greatest potential impact</a:t>
            </a:r>
          </a:p>
        </p:txBody>
      </p:sp>
      <p:graphicFrame>
        <p:nvGraphicFramePr>
          <p:cNvPr id="5" name="btfpTable453933">
            <a:extLst>
              <a:ext uri="{FF2B5EF4-FFF2-40B4-BE49-F238E27FC236}">
                <a16:creationId xmlns:a16="http://schemas.microsoft.com/office/drawing/2014/main" id="{601D97CE-14CB-4100-4228-2CFA9CC09FBB}"/>
              </a:ext>
            </a:extLst>
          </p:cNvPr>
          <p:cNvGraphicFramePr>
            <a:graphicFrameLocks noGrp="1"/>
          </p:cNvGraphicFramePr>
          <p:nvPr>
            <p:custDataLst>
              <p:tags r:id="rId3"/>
            </p:custDataLst>
            <p:extLst>
              <p:ext uri="{D42A27DB-BD31-4B8C-83A1-F6EECF244321}">
                <p14:modId xmlns:p14="http://schemas.microsoft.com/office/powerpoint/2010/main" val="3206726863"/>
              </p:ext>
            </p:extLst>
          </p:nvPr>
        </p:nvGraphicFramePr>
        <p:xfrm>
          <a:off x="639593" y="838973"/>
          <a:ext cx="10942808" cy="5330374"/>
        </p:xfrm>
        <a:graphic>
          <a:graphicData uri="http://schemas.openxmlformats.org/drawingml/2006/table">
            <a:tbl>
              <a:tblPr firstCol="1">
                <a:tableStyleId>{9D7B26C5-4107-4FEC-AEDC-1716B250A1EF}</a:tableStyleId>
              </a:tblPr>
              <a:tblGrid>
                <a:gridCol w="677276">
                  <a:extLst>
                    <a:ext uri="{9D8B030D-6E8A-4147-A177-3AD203B41FA5}">
                      <a16:colId xmlns:a16="http://schemas.microsoft.com/office/drawing/2014/main" val="1416866502"/>
                    </a:ext>
                  </a:extLst>
                </a:gridCol>
                <a:gridCol w="6309757">
                  <a:extLst>
                    <a:ext uri="{9D8B030D-6E8A-4147-A177-3AD203B41FA5}">
                      <a16:colId xmlns:a16="http://schemas.microsoft.com/office/drawing/2014/main" val="2835366774"/>
                    </a:ext>
                  </a:extLst>
                </a:gridCol>
                <a:gridCol w="791155">
                  <a:extLst>
                    <a:ext uri="{9D8B030D-6E8A-4147-A177-3AD203B41FA5}">
                      <a16:colId xmlns:a16="http://schemas.microsoft.com/office/drawing/2014/main" val="4105836908"/>
                    </a:ext>
                  </a:extLst>
                </a:gridCol>
                <a:gridCol w="791155">
                  <a:extLst>
                    <a:ext uri="{9D8B030D-6E8A-4147-A177-3AD203B41FA5}">
                      <a16:colId xmlns:a16="http://schemas.microsoft.com/office/drawing/2014/main" val="3719940257"/>
                    </a:ext>
                  </a:extLst>
                </a:gridCol>
                <a:gridCol w="791155">
                  <a:extLst>
                    <a:ext uri="{9D8B030D-6E8A-4147-A177-3AD203B41FA5}">
                      <a16:colId xmlns:a16="http://schemas.microsoft.com/office/drawing/2014/main" val="34046505"/>
                    </a:ext>
                  </a:extLst>
                </a:gridCol>
                <a:gridCol w="791155">
                  <a:extLst>
                    <a:ext uri="{9D8B030D-6E8A-4147-A177-3AD203B41FA5}">
                      <a16:colId xmlns:a16="http://schemas.microsoft.com/office/drawing/2014/main" val="3709554829"/>
                    </a:ext>
                  </a:extLst>
                </a:gridCol>
                <a:gridCol w="791155">
                  <a:extLst>
                    <a:ext uri="{9D8B030D-6E8A-4147-A177-3AD203B41FA5}">
                      <a16:colId xmlns:a16="http://schemas.microsoft.com/office/drawing/2014/main" val="1991441226"/>
                    </a:ext>
                  </a:extLst>
                </a:gridCol>
              </a:tblGrid>
              <a:tr h="296722">
                <a:tc>
                  <a:txBody>
                    <a:bodyPr/>
                    <a:lstStyle/>
                    <a:p>
                      <a:pPr marL="0" indent="0" algn="ctr" rtl="0">
                        <a:buNone/>
                      </a:pPr>
                      <a:endParaRPr lang="en-US" sz="800" b="0" dirty="0">
                        <a:effectLst/>
                      </a:endParaRPr>
                    </a:p>
                  </a:txBody>
                  <a:tcPr marL="58115" marR="58115" marT="29057" marB="2905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Tx/>
                        <a:buNone/>
                      </a:pPr>
                      <a:endParaRPr lang="en-US" sz="900" b="1">
                        <a:solidFill>
                          <a:srgbClr val="FFFFFF"/>
                        </a:solidFill>
                      </a:endParaRPr>
                    </a:p>
                  </a:txBody>
                  <a:tcPr marL="52520" marR="52520" marT="26259" marB="2625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p>
                      <a:pPr marL="0" indent="0" algn="ctr">
                        <a:buFontTx/>
                        <a:buNone/>
                      </a:pPr>
                      <a:r>
                        <a:rPr lang="en-US" sz="1500" b="1" dirty="0">
                          <a:solidFill>
                            <a:schemeClr val="tx1"/>
                          </a:solidFill>
                        </a:rPr>
                        <a:t>FOR THIS SCENARIO…. </a:t>
                      </a:r>
                      <a:endParaRPr lang="en-US" sz="1300" b="1" dirty="0">
                        <a:solidFill>
                          <a:schemeClr val="tx1"/>
                        </a:solidFill>
                      </a:endParaRPr>
                    </a:p>
                  </a:txBody>
                  <a:tcPr marL="71828" marR="71828" marT="35914" marB="359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indent="0" algn="l">
                        <a:buFontTx/>
                        <a:buNone/>
                      </a:pPr>
                      <a:r>
                        <a:rPr lang="en-US" sz="1400" b="1">
                          <a:solidFill>
                            <a:schemeClr val="tx1"/>
                          </a:solidFill>
                        </a:rPr>
                        <a:t>For Scenario 1: </a:t>
                      </a:r>
                      <a:r>
                        <a:rPr lang="en-US" sz="1400" b="0">
                          <a:solidFill>
                            <a:schemeClr val="tx1"/>
                          </a:solidFill>
                        </a:rPr>
                        <a:t>Demographic Trifecta </a:t>
                      </a:r>
                    </a:p>
                  </a:txBody>
                  <a:tcPr marL="64456" marR="64456" marT="32228" marB="3222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indent="0" algn="ctr">
                        <a:buFontTx/>
                        <a:buNone/>
                      </a:pPr>
                      <a:endParaRPr lang="en-US" sz="1400" b="1">
                        <a:solidFill>
                          <a:srgbClr val="FFFFFF"/>
                        </a:solidFill>
                      </a:endParaRPr>
                    </a:p>
                  </a:txBody>
                  <a:tcPr marL="76136" marR="76136" marT="38068" marB="38068"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2">
                          <a:lumMod val="85000"/>
                        </a:schemeClr>
                      </a:solidFill>
                      <a:prstDash val="solid"/>
                      <a:round/>
                      <a:headEnd type="none" w="med" len="med"/>
                      <a:tailEnd type="none" w="med" len="med"/>
                    </a:lnB>
                    <a:solidFill>
                      <a:srgbClr val="008542"/>
                    </a:solidFill>
                  </a:tcPr>
                </a:tc>
                <a:tc hMerge="1">
                  <a:txBody>
                    <a:bodyPr/>
                    <a:lstStyle/>
                    <a:p>
                      <a:pPr marL="0" indent="0" algn="ctr">
                        <a:buFontTx/>
                        <a:buNone/>
                      </a:pPr>
                      <a:endParaRPr lang="en-US" sz="1400" b="1">
                        <a:solidFill>
                          <a:srgbClr val="FFFFFF"/>
                        </a:solidFill>
                      </a:endParaRPr>
                    </a:p>
                  </a:txBody>
                  <a:tcPr marL="76136" marR="76136" marT="38068" marB="38068"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2">
                          <a:lumMod val="85000"/>
                        </a:schemeClr>
                      </a:solidFill>
                      <a:prstDash val="solid"/>
                      <a:round/>
                      <a:headEnd type="none" w="med" len="med"/>
                      <a:tailEnd type="none" w="med" len="med"/>
                    </a:lnB>
                    <a:solidFill>
                      <a:srgbClr val="008542"/>
                    </a:solidFill>
                  </a:tcPr>
                </a:tc>
                <a:tc hMerge="1">
                  <a:txBody>
                    <a:bodyPr/>
                    <a:lstStyle/>
                    <a:p>
                      <a:pPr marL="0" indent="0" algn="ctr">
                        <a:buFontTx/>
                        <a:buNone/>
                      </a:pPr>
                      <a:endParaRPr lang="en-US" sz="1400" b="1">
                        <a:solidFill>
                          <a:srgbClr val="FFFFFF"/>
                        </a:solidFill>
                      </a:endParaRPr>
                    </a:p>
                  </a:txBody>
                  <a:tcPr marL="76136" marR="76136" marT="38068" marB="38068" anchor="ctr">
                    <a:lnL w="28575" cap="flat" cmpd="sng" algn="ctr">
                      <a:solidFill>
                        <a:schemeClr val="tx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2">
                          <a:lumMod val="85000"/>
                        </a:schemeClr>
                      </a:solidFill>
                      <a:prstDash val="solid"/>
                      <a:round/>
                      <a:headEnd type="none" w="med" len="med"/>
                      <a:tailEnd type="none" w="med" len="med"/>
                    </a:lnB>
                    <a:solidFill>
                      <a:srgbClr val="008542"/>
                    </a:solidFill>
                  </a:tcPr>
                </a:tc>
                <a:extLst>
                  <a:ext uri="{0D108BD9-81ED-4DB2-BD59-A6C34878D82A}">
                    <a16:rowId xmlns:a16="http://schemas.microsoft.com/office/drawing/2014/main" val="1896081718"/>
                  </a:ext>
                </a:extLst>
              </a:tr>
              <a:tr h="416346">
                <a:tc>
                  <a:txBody>
                    <a:bodyPr/>
                    <a:lstStyle/>
                    <a:p>
                      <a:pPr marL="0" indent="0" algn="ctr" rtl="0">
                        <a:buNone/>
                      </a:pPr>
                      <a:endParaRPr lang="en-US" sz="800" b="0">
                        <a:effectLst/>
                      </a:endParaRPr>
                    </a:p>
                  </a:txBody>
                  <a:tcPr marL="58115" marR="58115" marT="29057" marB="2905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Tx/>
                        <a:buNone/>
                      </a:pPr>
                      <a:endParaRPr lang="en-US" sz="900" b="1">
                        <a:solidFill>
                          <a:srgbClr val="FFFFFF"/>
                        </a:solidFill>
                      </a:endParaRPr>
                    </a:p>
                  </a:txBody>
                  <a:tcPr marL="52520" marR="52520" marT="26259" marB="26259" anchor="ctr">
                    <a:lnL w="2857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lvl="0" indent="0" algn="ctr">
                        <a:spcBef>
                          <a:spcPts val="40"/>
                        </a:spcBef>
                        <a:spcAft>
                          <a:spcPts val="0"/>
                        </a:spcAft>
                        <a:buFontTx/>
                        <a:buNone/>
                      </a:pPr>
                      <a:r>
                        <a:rPr lang="en-GB" sz="1100" b="1" dirty="0">
                          <a:solidFill>
                            <a:schemeClr val="tx2"/>
                          </a:solidFill>
                        </a:rPr>
                        <a:t>Significant impact?</a:t>
                      </a:r>
                    </a:p>
                  </a:txBody>
                  <a:tcPr marL="0" marR="0" marT="43133" marB="4313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lgn="ctr">
                        <a:spcBef>
                          <a:spcPts val="40"/>
                        </a:spcBef>
                        <a:spcAft>
                          <a:spcPts val="0"/>
                        </a:spcAft>
                        <a:buFontTx/>
                        <a:buNone/>
                      </a:pPr>
                      <a:r>
                        <a:rPr lang="en-US" sz="1100" b="1">
                          <a:solidFill>
                            <a:schemeClr val="tx2"/>
                          </a:solidFill>
                        </a:rPr>
                        <a:t>Better than current</a:t>
                      </a:r>
                      <a:endParaRPr lang="en-GB" sz="1100" b="1">
                        <a:solidFill>
                          <a:schemeClr val="tx2"/>
                        </a:solidFill>
                      </a:endParaRPr>
                    </a:p>
                  </a:txBody>
                  <a:tcPr marL="0" marR="0" marT="43133" marB="4313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lgn="ctr">
                        <a:spcBef>
                          <a:spcPts val="40"/>
                        </a:spcBef>
                        <a:spcAft>
                          <a:spcPts val="0"/>
                        </a:spcAft>
                        <a:buFontTx/>
                        <a:buNone/>
                      </a:pPr>
                      <a:r>
                        <a:rPr lang="en-GB" sz="1100" b="1">
                          <a:solidFill>
                            <a:schemeClr val="tx2"/>
                          </a:solidFill>
                        </a:rPr>
                        <a:t>Neutral </a:t>
                      </a:r>
                    </a:p>
                  </a:txBody>
                  <a:tcPr marL="0" marR="0" marT="43133" marB="4313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lgn="ctr">
                        <a:spcBef>
                          <a:spcPts val="40"/>
                        </a:spcBef>
                        <a:spcAft>
                          <a:spcPts val="0"/>
                        </a:spcAft>
                        <a:buFontTx/>
                        <a:buNone/>
                      </a:pPr>
                      <a:r>
                        <a:rPr lang="en-GB" sz="1100" b="1">
                          <a:solidFill>
                            <a:schemeClr val="tx2"/>
                          </a:solidFill>
                        </a:rPr>
                        <a:t>Watch-out</a:t>
                      </a:r>
                    </a:p>
                  </a:txBody>
                  <a:tcPr marL="0" marR="0" marT="43133" marB="4313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lgn="ctr">
                        <a:spcBef>
                          <a:spcPts val="40"/>
                        </a:spcBef>
                        <a:spcAft>
                          <a:spcPts val="0"/>
                        </a:spcAft>
                        <a:buFontTx/>
                        <a:buNone/>
                      </a:pPr>
                      <a:r>
                        <a:rPr lang="en-GB" sz="1100" b="1">
                          <a:solidFill>
                            <a:schemeClr val="tx2"/>
                          </a:solidFill>
                        </a:rPr>
                        <a:t>Major implications</a:t>
                      </a:r>
                    </a:p>
                  </a:txBody>
                  <a:tcPr marL="0" marR="0" marT="43133" marB="4313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85249135"/>
                  </a:ext>
                </a:extLst>
              </a:tr>
              <a:tr h="438598">
                <a:tc rowSpan="4">
                  <a:txBody>
                    <a:bodyPr/>
                    <a:lstStyle/>
                    <a:p>
                      <a:pPr marL="0" indent="0" algn="ctr" rtl="0">
                        <a:buNone/>
                      </a:pPr>
                      <a:r>
                        <a:rPr lang="en-US" sz="1500" b="1" i="0" u="none" strike="noStrike" kern="1200" dirty="0">
                          <a:solidFill>
                            <a:srgbClr val="FFFFFF"/>
                          </a:solidFill>
                          <a:effectLst/>
                          <a:latin typeface="+mn-lt"/>
                          <a:ea typeface="+mn-ea"/>
                          <a:cs typeface="+mn-cs"/>
                        </a:rPr>
                        <a:t>STRATEGY / PROGRAMS</a:t>
                      </a:r>
                      <a:endParaRPr lang="en-US" sz="1500" b="0" dirty="0">
                        <a:solidFill>
                          <a:srgbClr val="FFFFFF"/>
                        </a:solidFill>
                        <a:effectLst/>
                      </a:endParaRPr>
                    </a:p>
                  </a:txBody>
                  <a:tcPr marL="71828" marR="71828" marT="35914" marB="35914"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37A"/>
                    </a:solidFill>
                  </a:tcPr>
                </a:tc>
                <a:tc>
                  <a:txBody>
                    <a:bodyPr/>
                    <a:lstStyle/>
                    <a:p>
                      <a:pPr marL="0" lvl="0" indent="0" algn="l" defTabSz="711200" rtl="0" eaLnBrk="1" latinLnBrk="0" hangingPunct="1">
                        <a:spcBef>
                          <a:spcPts val="528"/>
                        </a:spcBef>
                        <a:spcAft>
                          <a:spcPts val="0"/>
                        </a:spcAft>
                        <a:buFontTx/>
                        <a:buNone/>
                      </a:pPr>
                      <a:r>
                        <a:rPr lang="en-GB" sz="1400" b="1">
                          <a:solidFill>
                            <a:srgbClr val="00437A"/>
                          </a:solidFill>
                        </a:rPr>
                        <a:t>1. </a:t>
                      </a:r>
                      <a:r>
                        <a:rPr lang="en-US" sz="1400" b="1">
                          <a:solidFill>
                            <a:srgbClr val="00437A"/>
                          </a:solidFill>
                        </a:rPr>
                        <a:t>CHANGING NEEDS OF THOSE YOUR ORGANIZATION EXISTS TO SERVE: </a:t>
                      </a:r>
                      <a:r>
                        <a:rPr lang="en-US" sz="1100" b="0">
                          <a:solidFill>
                            <a:schemeClr val="tx1"/>
                          </a:solidFill>
                        </a:rPr>
                        <a:t>To what extent might communities or populations you work with be differentially impacted? </a:t>
                      </a:r>
                      <a:endParaRPr lang="en-GB" sz="1100" b="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r>
                        <a:rPr lang="en-GB" sz="1200">
                          <a:solidFill>
                            <a:schemeClr val="tx1"/>
                          </a:solidFill>
                          <a:latin typeface="+mn-lt"/>
                        </a:rPr>
                        <a:t>Y</a:t>
                      </a: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8"/>
                        </a:buBlip>
                      </a:pPr>
                      <a:r>
                        <a:rPr lang="en-GB" sz="1200" baseline="0">
                          <a:solidFill>
                            <a:srgbClr val="FFFFFF"/>
                          </a:solidFill>
                          <a:latin typeface="+mn-lt"/>
                        </a:rPr>
                        <a:t> </a:t>
                      </a: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3427303526"/>
                  </a:ext>
                </a:extLst>
              </a:tr>
              <a:tr h="438598">
                <a:tc vMerge="1">
                  <a:txBody>
                    <a:bodyPr/>
                    <a:lstStyle/>
                    <a:p>
                      <a:pPr marL="0" indent="0" algn="ctr" rtl="0">
                        <a:buNone/>
                      </a:pPr>
                      <a:endParaRPr lang="en-US" sz="1300" b="0">
                        <a:solidFill>
                          <a:srgbClr val="FFFFFF"/>
                        </a:solidFill>
                        <a:effectLst/>
                      </a:endParaRPr>
                    </a:p>
                  </a:txBody>
                  <a:tcPr marL="76136" marR="76136" marT="38068" marB="38068" anchor="ctr">
                    <a:lnL w="1905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AB800"/>
                    </a:solidFill>
                  </a:tcPr>
                </a:tc>
                <a:tc>
                  <a:txBody>
                    <a:bodyPr/>
                    <a:lstStyle/>
                    <a:p>
                      <a:pPr marL="0" lvl="0" indent="0" algn="l" defTabSz="711200" rtl="0" eaLnBrk="1" latinLnBrk="0" hangingPunct="1">
                        <a:spcBef>
                          <a:spcPts val="528"/>
                        </a:spcBef>
                        <a:spcAft>
                          <a:spcPts val="0"/>
                        </a:spcAft>
                        <a:buFontTx/>
                        <a:buNone/>
                      </a:pPr>
                      <a:r>
                        <a:rPr lang="en-GB" sz="1400" b="1" kern="1200" dirty="0">
                          <a:solidFill>
                            <a:srgbClr val="00437A"/>
                          </a:solidFill>
                          <a:latin typeface="+mn-lt"/>
                          <a:ea typeface="+mn-ea"/>
                          <a:cs typeface="+mn-cs"/>
                        </a:rPr>
                        <a:t>2. </a:t>
                      </a:r>
                      <a:r>
                        <a:rPr lang="en-US" sz="1400" b="1" kern="1200" dirty="0">
                          <a:solidFill>
                            <a:srgbClr val="00437A"/>
                          </a:solidFill>
                          <a:latin typeface="+mn-lt"/>
                          <a:ea typeface="+mn-ea"/>
                          <a:cs typeface="+mn-cs"/>
                        </a:rPr>
                        <a:t>STRATEGY/PROGRAMMATIC APPROACH: </a:t>
                      </a:r>
                      <a:r>
                        <a:rPr lang="en-US" sz="1100" b="0" dirty="0">
                          <a:solidFill>
                            <a:schemeClr val="tx1"/>
                          </a:solidFill>
                        </a:rPr>
                        <a:t>Are there parts of your work (e.g., direct service, policy/advocacy, technical assistance) for which the strategy/approach/goals may have to significantly shift? </a:t>
                      </a:r>
                      <a:endParaRPr lang="en-GB" sz="1100" b="0" dirty="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r>
                        <a:rPr lang="en-GB" sz="1200">
                          <a:solidFill>
                            <a:schemeClr val="tx1"/>
                          </a:solidFill>
                          <a:latin typeface="+mn-lt"/>
                        </a:rPr>
                        <a:t>Y</a:t>
                      </a: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8"/>
                        </a:buBlip>
                      </a:pPr>
                      <a:r>
                        <a:rPr lang="en-GB" sz="1200" baseline="0">
                          <a:solidFill>
                            <a:srgbClr val="FFFFFF"/>
                          </a:solidFill>
                          <a:latin typeface="+mn-lt"/>
                        </a:rPr>
                        <a:t> </a:t>
                      </a: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2524833338"/>
                  </a:ext>
                </a:extLst>
              </a:tr>
              <a:tr h="604171">
                <a:tc vMerge="1">
                  <a:txBody>
                    <a:bodyPr/>
                    <a:lstStyle/>
                    <a:p>
                      <a:pPr marL="0" indent="0" algn="ctr" rtl="0">
                        <a:buNone/>
                      </a:pPr>
                      <a:endParaRPr lang="en-US" sz="1300" b="0">
                        <a:solidFill>
                          <a:srgbClr val="FFFFFF"/>
                        </a:solidFill>
                        <a:effectLst/>
                      </a:endParaRPr>
                    </a:p>
                  </a:txBody>
                  <a:tcPr marL="76136" marR="76136" marT="38068" marB="38068" anchor="ctr">
                    <a:lnL w="1905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AB800"/>
                    </a:solidFill>
                  </a:tcPr>
                </a:tc>
                <a:tc>
                  <a:txBody>
                    <a:bodyPr/>
                    <a:lstStyle/>
                    <a:p>
                      <a:pPr marL="0" lvl="0" indent="0" algn="l" defTabSz="711200" rtl="0" eaLnBrk="1" latinLnBrk="0" hangingPunct="1">
                        <a:spcBef>
                          <a:spcPts val="528"/>
                        </a:spcBef>
                        <a:spcAft>
                          <a:spcPts val="0"/>
                        </a:spcAft>
                        <a:buFontTx/>
                        <a:buNone/>
                      </a:pPr>
                      <a:r>
                        <a:rPr lang="en-GB" sz="1400" b="1" kern="1200">
                          <a:solidFill>
                            <a:srgbClr val="00437A"/>
                          </a:solidFill>
                          <a:latin typeface="+mn-lt"/>
                          <a:ea typeface="+mn-ea"/>
                          <a:cs typeface="+mn-cs"/>
                        </a:rPr>
                        <a:t>3. </a:t>
                      </a:r>
                      <a:r>
                        <a:rPr lang="en-US" sz="1400" b="1" kern="1200">
                          <a:solidFill>
                            <a:srgbClr val="00437A"/>
                          </a:solidFill>
                          <a:latin typeface="+mn-lt"/>
                          <a:ea typeface="+mn-ea"/>
                          <a:cs typeface="+mn-cs"/>
                        </a:rPr>
                        <a:t>RESTRICTIONS IN DOING THE WORK: </a:t>
                      </a:r>
                      <a:r>
                        <a:rPr lang="en-US" sz="1100" b="0">
                          <a:solidFill>
                            <a:schemeClr val="tx1"/>
                          </a:solidFill>
                        </a:rPr>
                        <a:t>Does the field (e.g., reproductive health, racial equity, LGBTQ) you work in face potential policy impacts that may create restrictions to how/where your organization can work? </a:t>
                      </a:r>
                      <a:endParaRPr lang="en-GB" sz="1100" b="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dirty="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9"/>
                        </a:buBlip>
                      </a:pPr>
                      <a:r>
                        <a:rPr lang="en-GB" sz="1200" baseline="0">
                          <a:latin typeface="+mn-lt"/>
                        </a:rPr>
                        <a:t> </a:t>
                      </a: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3288047450"/>
                  </a:ext>
                </a:extLst>
              </a:tr>
              <a:tr h="438598">
                <a:tc vMerge="1">
                  <a:txBody>
                    <a:bodyPr/>
                    <a:lstStyle/>
                    <a:p>
                      <a:pPr marL="0" indent="0" algn="ctr" rtl="0">
                        <a:buNone/>
                      </a:pPr>
                      <a:endParaRPr lang="en-US" sz="1300" b="0">
                        <a:solidFill>
                          <a:srgbClr val="FFFFFF"/>
                        </a:solidFill>
                        <a:effectLst/>
                      </a:endParaRPr>
                    </a:p>
                  </a:txBody>
                  <a:tcPr marL="76136" marR="76136" marT="38068" marB="38068" anchor="ctr">
                    <a:lnL w="1905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AB800"/>
                    </a:solidFill>
                  </a:tcPr>
                </a:tc>
                <a:tc>
                  <a:txBody>
                    <a:bodyPr/>
                    <a:lstStyle/>
                    <a:p>
                      <a:pPr marL="0" lvl="0" indent="0" algn="l" defTabSz="711200" rtl="0" eaLnBrk="1" latinLnBrk="0" hangingPunct="1">
                        <a:spcBef>
                          <a:spcPts val="528"/>
                        </a:spcBef>
                        <a:spcAft>
                          <a:spcPts val="0"/>
                        </a:spcAft>
                        <a:buFontTx/>
                        <a:buNone/>
                      </a:pPr>
                      <a:r>
                        <a:rPr lang="en-GB" sz="1400" b="1" kern="1200">
                          <a:solidFill>
                            <a:srgbClr val="00437A"/>
                          </a:solidFill>
                          <a:latin typeface="+mn-lt"/>
                          <a:ea typeface="+mn-ea"/>
                          <a:cs typeface="+mn-cs"/>
                        </a:rPr>
                        <a:t>4.</a:t>
                      </a:r>
                      <a:r>
                        <a:rPr lang="en-US" sz="1400" b="1" kern="1200">
                          <a:solidFill>
                            <a:srgbClr val="00437A"/>
                          </a:solidFill>
                          <a:latin typeface="+mn-lt"/>
                          <a:ea typeface="+mn-ea"/>
                          <a:cs typeface="+mn-cs"/>
                        </a:rPr>
                        <a:t> EXTERNAL PARTNERS: </a:t>
                      </a:r>
                      <a:r>
                        <a:rPr lang="en-US" sz="1100" b="0">
                          <a:solidFill>
                            <a:schemeClr val="tx1"/>
                          </a:solidFill>
                        </a:rPr>
                        <a:t>Would the outcome of the election fundamentally impact those your partner with and/or who the people you serve rely upon? </a:t>
                      </a:r>
                      <a:endParaRPr lang="en-GB" sz="1100" b="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8"/>
                        </a:buBlip>
                      </a:pPr>
                      <a:r>
                        <a:rPr lang="en-GB" sz="1200" baseline="0">
                          <a:latin typeface="+mn-lt"/>
                        </a:rPr>
                        <a:t> </a:t>
                      </a: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2812510057"/>
                  </a:ext>
                </a:extLst>
              </a:tr>
              <a:tr h="438598">
                <a:tc rowSpan="3">
                  <a:txBody>
                    <a:bodyPr/>
                    <a:lstStyle/>
                    <a:p>
                      <a:pPr marL="0" indent="0" algn="ctr" defTabSz="697219" rtl="0" eaLnBrk="1" latinLnBrk="0" hangingPunct="1">
                        <a:spcBef>
                          <a:spcPts val="1200"/>
                        </a:spcBef>
                        <a:buFontTx/>
                        <a:buNone/>
                      </a:pPr>
                      <a:r>
                        <a:rPr lang="en-US" sz="1500" b="1" i="0" u="none" strike="noStrike" kern="1200">
                          <a:solidFill>
                            <a:srgbClr val="FFFFFF"/>
                          </a:solidFill>
                          <a:effectLst/>
                          <a:latin typeface="+mn-lt"/>
                          <a:ea typeface="+mn-ea"/>
                          <a:cs typeface="+mn-cs"/>
                        </a:rPr>
                        <a:t>OPERATIONS</a:t>
                      </a:r>
                    </a:p>
                  </a:txBody>
                  <a:tcPr marL="71828" marR="71828" marT="35914" marB="35914"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A9E0"/>
                    </a:solidFill>
                  </a:tcPr>
                </a:tc>
                <a:tc>
                  <a:txBody>
                    <a:bodyPr/>
                    <a:lstStyle/>
                    <a:p>
                      <a:pPr marL="0" lvl="0" indent="0" algn="l" defTabSz="711200" rtl="0" eaLnBrk="1" latinLnBrk="0" hangingPunct="1">
                        <a:spcBef>
                          <a:spcPts val="528"/>
                        </a:spcBef>
                        <a:spcAft>
                          <a:spcPts val="0"/>
                        </a:spcAft>
                        <a:buFontTx/>
                        <a:buNone/>
                      </a:pPr>
                      <a:r>
                        <a:rPr lang="en-GB" sz="1400" b="1" kern="1200">
                          <a:solidFill>
                            <a:srgbClr val="00A9E0"/>
                          </a:solidFill>
                          <a:latin typeface="+mn-lt"/>
                          <a:ea typeface="+mn-ea"/>
                          <a:cs typeface="+mn-cs"/>
                        </a:rPr>
                        <a:t>5. </a:t>
                      </a:r>
                      <a:r>
                        <a:rPr lang="en-US" sz="1400" b="1" kern="1200">
                          <a:solidFill>
                            <a:srgbClr val="00A9E0"/>
                          </a:solidFill>
                          <a:latin typeface="+mn-lt"/>
                          <a:ea typeface="+mn-ea"/>
                          <a:cs typeface="+mn-cs"/>
                        </a:rPr>
                        <a:t>PROTECTING CORE OPERATIONS: </a:t>
                      </a:r>
                      <a:r>
                        <a:rPr lang="en-US" sz="1100" b="0">
                          <a:solidFill>
                            <a:schemeClr val="tx1"/>
                          </a:solidFill>
                        </a:rPr>
                        <a:t>To what extent might different election outcomes significantly impact the ability of your organization to maintain its core operations? </a:t>
                      </a:r>
                      <a:endParaRPr lang="en-GB" sz="1100" b="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defTabSz="711200" rtl="0" eaLnBrk="1" fontAlgn="ctr" latinLnBrk="0" hangingPunct="1">
                        <a:spcBef>
                          <a:spcPts val="0"/>
                        </a:spcBef>
                        <a:buSzPct val="180000"/>
                        <a:buFont typeface="Arial" panose="020B0604020202020204" pitchFamily="34" charset="0"/>
                        <a:buNone/>
                      </a:pPr>
                      <a:r>
                        <a:rPr lang="en-GB" sz="1200" baseline="0">
                          <a:solidFill>
                            <a:schemeClr val="tx1"/>
                          </a:solidFill>
                          <a:latin typeface="+mn-lt"/>
                        </a:rPr>
                        <a:t>Y</a:t>
                      </a: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9"/>
                        </a:buBlip>
                      </a:pPr>
                      <a:r>
                        <a:rPr lang="en-GB" sz="1200" baseline="0">
                          <a:solidFill>
                            <a:srgbClr val="FFFFFF"/>
                          </a:solidFill>
                          <a:latin typeface="+mn-lt"/>
                        </a:rPr>
                        <a:t> </a:t>
                      </a: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endParaRPr lang="en-US"/>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US"/>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1923658450"/>
                  </a:ext>
                </a:extLst>
              </a:tr>
              <a:tr h="438598">
                <a:tc vMerge="1">
                  <a:txBody>
                    <a:bodyPr/>
                    <a:lstStyle/>
                    <a:p>
                      <a:pPr marL="0" indent="0" algn="ctr" defTabSz="697219" rtl="0" eaLnBrk="1" latinLnBrk="0" hangingPunct="1">
                        <a:spcBef>
                          <a:spcPts val="1200"/>
                        </a:spcBef>
                        <a:buFontTx/>
                        <a:buNone/>
                      </a:pPr>
                      <a:r>
                        <a:rPr lang="en-US" sz="1400" b="1" i="0" u="none" strike="noStrike" kern="1200">
                          <a:solidFill>
                            <a:srgbClr val="FFFFFF"/>
                          </a:solidFill>
                          <a:effectLst/>
                          <a:latin typeface="+mn-lt"/>
                          <a:ea typeface="+mn-ea"/>
                          <a:cs typeface="+mn-cs"/>
                        </a:rPr>
                        <a:t>Operations</a:t>
                      </a:r>
                    </a:p>
                  </a:txBody>
                  <a:tcPr marL="76136" marR="76136" marT="38068" marB="38068" anchor="ctr">
                    <a:lnL w="19050" cap="flat" cmpd="sng" algn="ctr">
                      <a:noFill/>
                      <a:prstDash val="solid"/>
                      <a:round/>
                      <a:headEnd type="none" w="med" len="med"/>
                      <a:tailEnd type="none" w="med" len="med"/>
                    </a:lnL>
                    <a:lnR w="28575" cap="flat" cmpd="sng" algn="ctr">
                      <a:solidFill>
                        <a:schemeClr val="tx2">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7AB800"/>
                    </a:solidFill>
                  </a:tcPr>
                </a:tc>
                <a:tc>
                  <a:txBody>
                    <a:bodyPr/>
                    <a:lstStyle/>
                    <a:p>
                      <a:pPr marL="0" lvl="0" indent="0" algn="l" defTabSz="711200" rtl="0" eaLnBrk="1" latinLnBrk="0" hangingPunct="1">
                        <a:spcBef>
                          <a:spcPts val="528"/>
                        </a:spcBef>
                        <a:spcAft>
                          <a:spcPts val="0"/>
                        </a:spcAft>
                        <a:buFontTx/>
                        <a:buNone/>
                      </a:pPr>
                      <a:r>
                        <a:rPr lang="en-GB" sz="1400" b="1" kern="1200">
                          <a:solidFill>
                            <a:srgbClr val="00A9E0"/>
                          </a:solidFill>
                          <a:latin typeface="+mn-lt"/>
                          <a:ea typeface="+mn-ea"/>
                          <a:cs typeface="+mn-cs"/>
                        </a:rPr>
                        <a:t>6. </a:t>
                      </a:r>
                      <a:r>
                        <a:rPr lang="en-US" sz="1400" b="1" kern="1200">
                          <a:solidFill>
                            <a:srgbClr val="00A9E0"/>
                          </a:solidFill>
                          <a:latin typeface="+mn-lt"/>
                          <a:ea typeface="+mn-ea"/>
                          <a:cs typeface="+mn-cs"/>
                        </a:rPr>
                        <a:t>DIFFERENTIALLY IMPACTED STAFF: </a:t>
                      </a:r>
                      <a:r>
                        <a:rPr lang="en-US" sz="1100" b="0">
                          <a:solidFill>
                            <a:schemeClr val="tx1"/>
                          </a:solidFill>
                        </a:rPr>
                        <a:t>Are there individuals on your team that might be differentially impacted by election outcomes that will need additional support?</a:t>
                      </a:r>
                      <a:endParaRPr lang="en-GB" sz="1100" b="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9"/>
                        </a:buBlip>
                      </a:pPr>
                      <a:r>
                        <a:rPr lang="en-GB" sz="1200" baseline="0">
                          <a:latin typeface="+mn-lt"/>
                        </a:rPr>
                        <a:t> </a:t>
                      </a: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817347126"/>
                  </a:ext>
                </a:extLst>
              </a:tr>
              <a:tr h="438598">
                <a:tc vMerge="1">
                  <a:txBody>
                    <a:bodyPr/>
                    <a:lstStyle/>
                    <a:p>
                      <a:pPr marL="0" indent="0" algn="ctr" defTabSz="697219" rtl="0" eaLnBrk="1" latinLnBrk="0" hangingPunct="1">
                        <a:spcBef>
                          <a:spcPts val="1200"/>
                        </a:spcBef>
                        <a:buFontTx/>
                        <a:buNone/>
                      </a:pPr>
                      <a:endParaRPr lang="en-US" sz="1400" b="1" i="0" u="none" strike="noStrike" kern="1200">
                        <a:solidFill>
                          <a:srgbClr val="FFFFFF"/>
                        </a:solidFill>
                        <a:effectLst/>
                        <a:latin typeface="+mn-lt"/>
                        <a:ea typeface="+mn-ea"/>
                        <a:cs typeface="+mn-cs"/>
                      </a:endParaRPr>
                    </a:p>
                  </a:txBody>
                  <a:tcPr marL="76136" marR="76136" marT="38068" marB="38068" anchor="ctr">
                    <a:lnL w="19050" cap="flat" cmpd="sng" algn="ctr">
                      <a:noFill/>
                      <a:prstDash val="solid"/>
                      <a:round/>
                      <a:headEnd type="none" w="med" len="med"/>
                      <a:tailEnd type="none" w="med" len="med"/>
                    </a:lnL>
                    <a:lnR w="28575" cap="flat" cmpd="sng" algn="ctr">
                      <a:solidFill>
                        <a:schemeClr val="tx2">
                          <a:lumMod val="8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7AB800"/>
                    </a:solidFill>
                  </a:tcPr>
                </a:tc>
                <a:tc>
                  <a:txBody>
                    <a:bodyPr/>
                    <a:lstStyle/>
                    <a:p>
                      <a:pPr marL="0" lvl="0" indent="0" algn="l" defTabSz="711200" rtl="0" eaLnBrk="1" latinLnBrk="0" hangingPunct="1">
                        <a:spcBef>
                          <a:spcPts val="528"/>
                        </a:spcBef>
                        <a:spcAft>
                          <a:spcPts val="0"/>
                        </a:spcAft>
                        <a:buFontTx/>
                        <a:buNone/>
                      </a:pPr>
                      <a:r>
                        <a:rPr lang="en-GB" sz="1400" b="1" kern="1200">
                          <a:solidFill>
                            <a:srgbClr val="00A9E0"/>
                          </a:solidFill>
                          <a:latin typeface="+mn-lt"/>
                          <a:ea typeface="+mn-ea"/>
                          <a:cs typeface="+mn-cs"/>
                        </a:rPr>
                        <a:t>7. </a:t>
                      </a:r>
                      <a:r>
                        <a:rPr lang="en-US" sz="1400" b="1" kern="1200">
                          <a:solidFill>
                            <a:srgbClr val="00A9E0"/>
                          </a:solidFill>
                          <a:latin typeface="+mn-lt"/>
                          <a:ea typeface="+mn-ea"/>
                          <a:cs typeface="+mn-cs"/>
                        </a:rPr>
                        <a:t>MANAGING LEADERSHIP AND ORGANIZATIONAL CAPACITY: </a:t>
                      </a:r>
                      <a:r>
                        <a:rPr lang="en-US" sz="1100" b="0" i="0">
                          <a:solidFill>
                            <a:schemeClr val="tx1"/>
                          </a:solidFill>
                        </a:rPr>
                        <a:t>Would different election outcomes differentially draw down on leadership time needed for planning and executing shifts? </a:t>
                      </a:r>
                      <a:endParaRPr lang="en-GB" sz="1100" b="0" i="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9"/>
                        </a:buBlip>
                      </a:pPr>
                      <a:r>
                        <a:rPr lang="en-GB" sz="1200" baseline="0">
                          <a:latin typeface="+mn-lt"/>
                        </a:rPr>
                        <a:t> </a:t>
                      </a: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374187605"/>
                  </a:ext>
                </a:extLst>
              </a:tr>
              <a:tr h="438598">
                <a:tc rowSpan="3">
                  <a:txBody>
                    <a:bodyPr/>
                    <a:lstStyle/>
                    <a:p>
                      <a:pPr marL="0" marR="0" lvl="0" indent="0" algn="ctr" defTabSz="697219" rtl="0" eaLnBrk="1" fontAlgn="auto" latinLnBrk="0" hangingPunct="1">
                        <a:lnSpc>
                          <a:spcPct val="100000"/>
                        </a:lnSpc>
                        <a:spcBef>
                          <a:spcPts val="1200"/>
                        </a:spcBef>
                        <a:spcAft>
                          <a:spcPts val="0"/>
                        </a:spcAft>
                        <a:buClrTx/>
                        <a:buSzTx/>
                        <a:buFontTx/>
                        <a:buNone/>
                        <a:tabLst/>
                        <a:defRPr/>
                      </a:pPr>
                      <a:r>
                        <a:rPr lang="en-US" sz="1500" b="1" i="0" u="none" strike="noStrike" kern="1200" dirty="0">
                          <a:solidFill>
                            <a:srgbClr val="FFFFFF"/>
                          </a:solidFill>
                          <a:effectLst/>
                          <a:latin typeface="+mn-lt"/>
                          <a:ea typeface="+mn-ea"/>
                          <a:cs typeface="+mn-cs"/>
                        </a:rPr>
                        <a:t>FINANCIAL </a:t>
                      </a:r>
                    </a:p>
                  </a:txBody>
                  <a:tcPr marL="71828" marR="71828" marT="35914" marB="35914"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8A337"/>
                    </a:solidFill>
                  </a:tcPr>
                </a:tc>
                <a:tc>
                  <a:txBody>
                    <a:bodyPr/>
                    <a:lstStyle/>
                    <a:p>
                      <a:pPr marL="0" lvl="0" indent="0" algn="l" defTabSz="711200" rtl="0" eaLnBrk="1" latinLnBrk="0" hangingPunct="1">
                        <a:spcBef>
                          <a:spcPts val="528"/>
                        </a:spcBef>
                        <a:spcAft>
                          <a:spcPts val="0"/>
                        </a:spcAft>
                        <a:buFontTx/>
                        <a:buNone/>
                      </a:pPr>
                      <a:r>
                        <a:rPr lang="en-GB" sz="1400" b="1" dirty="0">
                          <a:solidFill>
                            <a:srgbClr val="48A337"/>
                          </a:solidFill>
                        </a:rPr>
                        <a:t>8. </a:t>
                      </a:r>
                      <a:r>
                        <a:rPr lang="en-US" sz="1400" b="1" dirty="0">
                          <a:solidFill>
                            <a:srgbClr val="48A337"/>
                          </a:solidFill>
                        </a:rPr>
                        <a:t>GOVERNMENT FUNDING: </a:t>
                      </a:r>
                      <a:r>
                        <a:rPr lang="en-US" sz="1100" b="0" dirty="0">
                          <a:solidFill>
                            <a:schemeClr val="tx1"/>
                          </a:solidFill>
                        </a:rPr>
                        <a:t>How reliant is your organization on public funding, and to what extent could the election outcome impact public funding available?</a:t>
                      </a:r>
                      <a:endParaRPr lang="en-GB" sz="1100" b="0" dirty="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9"/>
                        </a:buBlip>
                      </a:pPr>
                      <a:r>
                        <a:rPr lang="en-GB" sz="1200" baseline="0">
                          <a:latin typeface="+mn-lt"/>
                        </a:rPr>
                        <a:t> </a:t>
                      </a: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1061331344"/>
                  </a:ext>
                </a:extLst>
              </a:tr>
              <a:tr h="438598">
                <a:tc vMerge="1">
                  <a:txBody>
                    <a:bodyPr/>
                    <a:lstStyle/>
                    <a:p>
                      <a:pPr marL="0" marR="0" lvl="0" indent="0" algn="ctr" defTabSz="697219" rtl="0" eaLnBrk="1" fontAlgn="auto" latinLnBrk="0" hangingPunct="1">
                        <a:lnSpc>
                          <a:spcPct val="100000"/>
                        </a:lnSpc>
                        <a:spcBef>
                          <a:spcPts val="1200"/>
                        </a:spcBef>
                        <a:spcAft>
                          <a:spcPts val="0"/>
                        </a:spcAft>
                        <a:buClrTx/>
                        <a:buSzTx/>
                        <a:buFontTx/>
                        <a:buNone/>
                        <a:tabLst/>
                        <a:defRPr/>
                      </a:pPr>
                      <a:r>
                        <a:rPr lang="en-US" sz="1400" b="1" i="0" u="none" strike="noStrike" kern="1200">
                          <a:solidFill>
                            <a:srgbClr val="FFFFFF"/>
                          </a:solidFill>
                          <a:effectLst/>
                          <a:latin typeface="+mn-lt"/>
                          <a:ea typeface="+mn-ea"/>
                          <a:cs typeface="+mn-cs"/>
                        </a:rPr>
                        <a:t>Financial </a:t>
                      </a:r>
                    </a:p>
                    <a:p>
                      <a:pPr marL="0" indent="0" algn="ctr" defTabSz="697219" rtl="0" eaLnBrk="1" latinLnBrk="0" hangingPunct="1">
                        <a:spcBef>
                          <a:spcPts val="1200"/>
                        </a:spcBef>
                        <a:buFontTx/>
                        <a:buNone/>
                      </a:pPr>
                      <a:endParaRPr lang="en-US" sz="1400" b="1" i="0" u="none" strike="noStrike" kern="1200">
                        <a:solidFill>
                          <a:srgbClr val="FFFFFF"/>
                        </a:solidFill>
                        <a:effectLst/>
                        <a:latin typeface="+mn-lt"/>
                        <a:ea typeface="+mn-ea"/>
                        <a:cs typeface="+mn-cs"/>
                      </a:endParaRPr>
                    </a:p>
                  </a:txBody>
                  <a:tcPr marL="76136" marR="76136" marT="38068" marB="38068" anchor="ctr">
                    <a:lnL w="19050" cap="flat" cmpd="sng" algn="ctr">
                      <a:noFill/>
                      <a:prstDash val="solid"/>
                      <a:round/>
                      <a:headEnd type="none" w="med" len="med"/>
                      <a:tailEnd type="none" w="med" len="med"/>
                    </a:lnL>
                    <a:lnR w="28575" cap="flat" cmpd="sng" algn="ctr">
                      <a:solidFill>
                        <a:schemeClr val="tx2">
                          <a:lumMod val="8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7AB800"/>
                    </a:solidFill>
                  </a:tcPr>
                </a:tc>
                <a:tc>
                  <a:txBody>
                    <a:bodyPr/>
                    <a:lstStyle/>
                    <a:p>
                      <a:pPr marL="0" lvl="0" indent="0" algn="l" defTabSz="711200" rtl="0" eaLnBrk="1" latinLnBrk="0" hangingPunct="1">
                        <a:spcBef>
                          <a:spcPts val="528"/>
                        </a:spcBef>
                        <a:spcAft>
                          <a:spcPts val="0"/>
                        </a:spcAft>
                        <a:buFontTx/>
                        <a:buNone/>
                      </a:pPr>
                      <a:r>
                        <a:rPr lang="en-GB" sz="1400" b="1" kern="1200">
                          <a:solidFill>
                            <a:srgbClr val="48A337"/>
                          </a:solidFill>
                          <a:latin typeface="+mn-lt"/>
                          <a:ea typeface="+mn-ea"/>
                          <a:cs typeface="+mn-cs"/>
                        </a:rPr>
                        <a:t>9. </a:t>
                      </a:r>
                      <a:r>
                        <a:rPr lang="en-US" sz="1400" b="1" kern="1200">
                          <a:solidFill>
                            <a:srgbClr val="48A337"/>
                          </a:solidFill>
                          <a:latin typeface="+mn-lt"/>
                          <a:ea typeface="+mn-ea"/>
                          <a:cs typeface="+mn-cs"/>
                        </a:rPr>
                        <a:t>PHILANTHROPIC FUNDING: </a:t>
                      </a:r>
                      <a:r>
                        <a:rPr lang="en-US" sz="1100" b="0" kern="1200">
                          <a:solidFill>
                            <a:schemeClr val="tx1"/>
                          </a:solidFill>
                          <a:latin typeface="+mn-lt"/>
                          <a:ea typeface="+mn-ea"/>
                          <a:cs typeface="+mn-cs"/>
                        </a:rPr>
                        <a:t>How concentrated are your sources of philanthropic funding, and to what extent might these be impacted by the election outcome? </a:t>
                      </a:r>
                      <a:endParaRPr lang="en-GB" sz="1100" b="0" kern="1200">
                        <a:solidFill>
                          <a:schemeClr val="tx1"/>
                        </a:solidFill>
                        <a:latin typeface="+mn-lt"/>
                        <a:ea typeface="+mn-ea"/>
                        <a:cs typeface="+mn-cs"/>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8"/>
                        </a:buBlip>
                      </a:pPr>
                      <a:r>
                        <a:rPr lang="en-GB" sz="1200" baseline="0">
                          <a:latin typeface="+mn-lt"/>
                        </a:rPr>
                        <a:t> </a:t>
                      </a: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3182307521"/>
                  </a:ext>
                </a:extLst>
              </a:tr>
              <a:tr h="438598">
                <a:tc vMerge="1">
                  <a:txBody>
                    <a:bodyPr/>
                    <a:lstStyle/>
                    <a:p>
                      <a:pPr marL="0" indent="0" algn="ctr" defTabSz="697219" rtl="0" eaLnBrk="1" latinLnBrk="0" hangingPunct="1">
                        <a:spcBef>
                          <a:spcPts val="1200"/>
                        </a:spcBef>
                        <a:buFontTx/>
                        <a:buNone/>
                      </a:pPr>
                      <a:endParaRPr lang="en-US" sz="1400" b="1" i="0" u="none" strike="noStrike" kern="1200">
                        <a:solidFill>
                          <a:srgbClr val="FFFFFF"/>
                        </a:solidFill>
                        <a:effectLst/>
                        <a:latin typeface="+mn-lt"/>
                        <a:ea typeface="+mn-ea"/>
                        <a:cs typeface="+mn-cs"/>
                      </a:endParaRPr>
                    </a:p>
                  </a:txBody>
                  <a:tcPr marL="76136" marR="76136" marT="38068" marB="38068" anchor="ctr">
                    <a:lnL w="19050" cap="flat" cmpd="sng" algn="ctr">
                      <a:noFill/>
                      <a:prstDash val="solid"/>
                      <a:round/>
                      <a:headEnd type="none" w="med" len="med"/>
                      <a:tailEnd type="none" w="med" len="med"/>
                    </a:lnL>
                    <a:lnR w="28575" cap="flat" cmpd="sng" algn="ctr">
                      <a:solidFill>
                        <a:schemeClr val="tx2">
                          <a:lumMod val="8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7AB800"/>
                    </a:solidFill>
                  </a:tcPr>
                </a:tc>
                <a:tc>
                  <a:txBody>
                    <a:bodyPr/>
                    <a:lstStyle/>
                    <a:p>
                      <a:pPr marL="0" marR="0" lvl="0" indent="0" algn="l" defTabSz="711200" rtl="0" eaLnBrk="1" fontAlgn="auto" latinLnBrk="0" hangingPunct="1">
                        <a:lnSpc>
                          <a:spcPct val="100000"/>
                        </a:lnSpc>
                        <a:spcBef>
                          <a:spcPts val="528"/>
                        </a:spcBef>
                        <a:spcAft>
                          <a:spcPts val="0"/>
                        </a:spcAft>
                        <a:buClrTx/>
                        <a:buSzTx/>
                        <a:buFontTx/>
                        <a:buNone/>
                        <a:tabLst/>
                        <a:defRPr/>
                      </a:pPr>
                      <a:r>
                        <a:rPr lang="en-GB" sz="1400" b="1" kern="1200" dirty="0">
                          <a:solidFill>
                            <a:srgbClr val="48A337"/>
                          </a:solidFill>
                          <a:latin typeface="+mn-lt"/>
                          <a:ea typeface="+mn-ea"/>
                          <a:cs typeface="+mn-cs"/>
                        </a:rPr>
                        <a:t>10. </a:t>
                      </a:r>
                      <a:r>
                        <a:rPr lang="en-US" sz="1400" b="1" kern="1200" dirty="0">
                          <a:solidFill>
                            <a:srgbClr val="48A337"/>
                          </a:solidFill>
                          <a:latin typeface="+mn-lt"/>
                          <a:ea typeface="+mn-ea"/>
                          <a:cs typeface="+mn-cs"/>
                        </a:rPr>
                        <a:t>EARNED REVENUE: </a:t>
                      </a:r>
                      <a:r>
                        <a:rPr lang="en-US" sz="1100" b="0" dirty="0">
                          <a:solidFill>
                            <a:schemeClr val="tx1"/>
                          </a:solidFill>
                        </a:rPr>
                        <a:t>If your organization has significant earned revenue, to what extent could the election outcome impact either demand or ability/willingness to pay for your services?</a:t>
                      </a:r>
                      <a:endParaRPr lang="en-GB" sz="1100" b="0" dirty="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dirty="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8"/>
                        </a:buBlip>
                      </a:pPr>
                      <a:r>
                        <a:rPr lang="en-GB" sz="1200" baseline="0">
                          <a:latin typeface="+mn-lt"/>
                        </a:rPr>
                        <a:t> </a:t>
                      </a: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dirty="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2102146129"/>
                  </a:ext>
                </a:extLst>
              </a:tr>
            </a:tbl>
          </a:graphicData>
        </a:graphic>
      </p:graphicFrame>
    </p:spTree>
    <p:custDataLst>
      <p:tags r:id="rId1"/>
    </p:custDataLst>
    <p:extLst>
      <p:ext uri="{BB962C8B-B14F-4D97-AF65-F5344CB8AC3E}">
        <p14:creationId xmlns:p14="http://schemas.microsoft.com/office/powerpoint/2010/main" val="35613508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20217407-D936-6E99-A16C-4AEEA4C07F96}"/>
              </a:ext>
            </a:extLst>
          </p:cNvPr>
          <p:cNvGraphicFramePr>
            <a:graphicFrameLocks noChangeAspect="1"/>
          </p:cNvGraphicFramePr>
          <p:nvPr>
            <p:custDataLst>
              <p:tags r:id="rId2"/>
            </p:custDataLst>
            <p:extLst>
              <p:ext uri="{D42A27DB-BD31-4B8C-83A1-F6EECF244321}">
                <p14:modId xmlns:p14="http://schemas.microsoft.com/office/powerpoint/2010/main" val="995945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3" name="think-cell data - do not delete" hidden="1">
                        <a:extLst>
                          <a:ext uri="{FF2B5EF4-FFF2-40B4-BE49-F238E27FC236}">
                            <a16:creationId xmlns:a16="http://schemas.microsoft.com/office/drawing/2014/main" id="{20217407-D936-6E99-A16C-4AEEA4C07F9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2" name="btfpColumnIndicatorGroup2">
            <a:extLst>
              <a:ext uri="{FF2B5EF4-FFF2-40B4-BE49-F238E27FC236}">
                <a16:creationId xmlns:a16="http://schemas.microsoft.com/office/drawing/2014/main" id="{7519FD1D-AB91-6119-161E-1A86FD927045}"/>
              </a:ext>
            </a:extLst>
          </p:cNvPr>
          <p:cNvGrpSpPr/>
          <p:nvPr/>
        </p:nvGrpSpPr>
        <p:grpSpPr>
          <a:xfrm>
            <a:off x="0" y="6926580"/>
            <a:ext cx="12192000" cy="137160"/>
            <a:chOff x="0" y="6926580"/>
            <a:chExt cx="12192000" cy="137160"/>
          </a:xfrm>
        </p:grpSpPr>
        <p:sp>
          <p:nvSpPr>
            <p:cNvPr id="10" name="btfpColumnGapBlocker314109">
              <a:extLst>
                <a:ext uri="{FF2B5EF4-FFF2-40B4-BE49-F238E27FC236}">
                  <a16:creationId xmlns:a16="http://schemas.microsoft.com/office/drawing/2014/main" id="{38D95893-D466-8DB4-1299-0FC400AA0DCF}"/>
                </a:ext>
              </a:extLst>
            </p:cNvPr>
            <p:cNvSpPr/>
            <p:nvPr/>
          </p:nvSpPr>
          <p:spPr bwMode="gray">
            <a:xfrm>
              <a:off x="12014200" y="6926580"/>
              <a:ext cx="177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8" name="btfpColumnGapBlocker965113">
              <a:extLst>
                <a:ext uri="{FF2B5EF4-FFF2-40B4-BE49-F238E27FC236}">
                  <a16:creationId xmlns:a16="http://schemas.microsoft.com/office/drawing/2014/main" id="{2EA302D2-9A3E-2D27-2EF9-491EED892A29}"/>
                </a:ext>
              </a:extLst>
            </p:cNvPr>
            <p:cNvSpPr/>
            <p:nvPr/>
          </p:nvSpPr>
          <p:spPr bwMode="gray">
            <a:xfrm>
              <a:off x="0" y="6926580"/>
              <a:ext cx="4699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err="1">
                <a:solidFill>
                  <a:schemeClr val="tx1"/>
                </a:solidFill>
              </a:endParaRPr>
            </a:p>
          </p:txBody>
        </p:sp>
        <p:cxnSp>
          <p:nvCxnSpPr>
            <p:cNvPr id="6" name="btfpColumnIndicator102339">
              <a:extLst>
                <a:ext uri="{FF2B5EF4-FFF2-40B4-BE49-F238E27FC236}">
                  <a16:creationId xmlns:a16="http://schemas.microsoft.com/office/drawing/2014/main" id="{4339111C-6486-5411-E2AD-D40FAFE16174}"/>
                </a:ext>
              </a:extLst>
            </p:cNvPr>
            <p:cNvCxnSpPr/>
            <p:nvPr/>
          </p:nvCxnSpPr>
          <p:spPr bwMode="gray">
            <a:xfrm flipV="1">
              <a:off x="12014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696007">
              <a:extLst>
                <a:ext uri="{FF2B5EF4-FFF2-40B4-BE49-F238E27FC236}">
                  <a16:creationId xmlns:a16="http://schemas.microsoft.com/office/drawing/2014/main" id="{41E1A824-D3C8-2ABB-6EC8-5DE108A6A77D}"/>
                </a:ext>
              </a:extLst>
            </p:cNvPr>
            <p:cNvCxnSpPr/>
            <p:nvPr/>
          </p:nvCxnSpPr>
          <p:spPr bwMode="gray">
            <a:xfrm flipV="1">
              <a:off x="469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btfpColumnIndicatorGroup1">
            <a:extLst>
              <a:ext uri="{FF2B5EF4-FFF2-40B4-BE49-F238E27FC236}">
                <a16:creationId xmlns:a16="http://schemas.microsoft.com/office/drawing/2014/main" id="{03F85821-5D32-F614-90C5-F63CF4EDDF06}"/>
              </a:ext>
            </a:extLst>
          </p:cNvPr>
          <p:cNvGrpSpPr/>
          <p:nvPr/>
        </p:nvGrpSpPr>
        <p:grpSpPr>
          <a:xfrm>
            <a:off x="0" y="-205740"/>
            <a:ext cx="12192000" cy="137160"/>
            <a:chOff x="0" y="-205740"/>
            <a:chExt cx="12192000" cy="137160"/>
          </a:xfrm>
        </p:grpSpPr>
        <p:sp>
          <p:nvSpPr>
            <p:cNvPr id="9" name="btfpColumnGapBlocker408857">
              <a:extLst>
                <a:ext uri="{FF2B5EF4-FFF2-40B4-BE49-F238E27FC236}">
                  <a16:creationId xmlns:a16="http://schemas.microsoft.com/office/drawing/2014/main" id="{15A4EA75-8635-456E-6F75-0D434CC95227}"/>
                </a:ext>
              </a:extLst>
            </p:cNvPr>
            <p:cNvSpPr/>
            <p:nvPr/>
          </p:nvSpPr>
          <p:spPr bwMode="gray">
            <a:xfrm>
              <a:off x="12014200" y="-205740"/>
              <a:ext cx="177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7" name="btfpColumnGapBlocker801306">
              <a:extLst>
                <a:ext uri="{FF2B5EF4-FFF2-40B4-BE49-F238E27FC236}">
                  <a16:creationId xmlns:a16="http://schemas.microsoft.com/office/drawing/2014/main" id="{ACBF3883-887E-024F-AB54-35A187AEEDBF}"/>
                </a:ext>
              </a:extLst>
            </p:cNvPr>
            <p:cNvSpPr/>
            <p:nvPr/>
          </p:nvSpPr>
          <p:spPr bwMode="gray">
            <a:xfrm>
              <a:off x="0" y="-205740"/>
              <a:ext cx="4699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err="1">
                <a:solidFill>
                  <a:schemeClr val="tx1"/>
                </a:solidFill>
              </a:endParaRPr>
            </a:p>
          </p:txBody>
        </p:sp>
        <p:cxnSp>
          <p:nvCxnSpPr>
            <p:cNvPr id="5" name="btfpColumnIndicator237475">
              <a:extLst>
                <a:ext uri="{FF2B5EF4-FFF2-40B4-BE49-F238E27FC236}">
                  <a16:creationId xmlns:a16="http://schemas.microsoft.com/office/drawing/2014/main" id="{CC8EC285-13EA-99BA-0749-5F32444D61AC}"/>
                </a:ext>
              </a:extLst>
            </p:cNvPr>
            <p:cNvCxnSpPr/>
            <p:nvPr/>
          </p:nvCxnSpPr>
          <p:spPr bwMode="gray">
            <a:xfrm flipV="1">
              <a:off x="12014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600668">
              <a:extLst>
                <a:ext uri="{FF2B5EF4-FFF2-40B4-BE49-F238E27FC236}">
                  <a16:creationId xmlns:a16="http://schemas.microsoft.com/office/drawing/2014/main" id="{830765DB-A941-5273-8D1E-E327B6968806}"/>
                </a:ext>
              </a:extLst>
            </p:cNvPr>
            <p:cNvCxnSpPr/>
            <p:nvPr/>
          </p:nvCxnSpPr>
          <p:spPr bwMode="gray">
            <a:xfrm flipV="1">
              <a:off x="469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E808B90-F8EF-3F85-AD5C-0129BF4D613B}"/>
              </a:ext>
            </a:extLst>
          </p:cNvPr>
          <p:cNvSpPr>
            <a:spLocks noGrp="1"/>
          </p:cNvSpPr>
          <p:nvPr>
            <p:ph type="title"/>
          </p:nvPr>
        </p:nvSpPr>
        <p:spPr/>
        <p:txBody>
          <a:bodyPr vert="horz"/>
          <a:lstStyle/>
          <a:p>
            <a:r>
              <a:rPr lang="en-US" dirty="0"/>
              <a:t>Pair up with a table partner</a:t>
            </a:r>
          </a:p>
        </p:txBody>
      </p:sp>
      <p:sp>
        <p:nvSpPr>
          <p:cNvPr id="15" name="btfpBulletedList738868">
            <a:extLst>
              <a:ext uri="{FF2B5EF4-FFF2-40B4-BE49-F238E27FC236}">
                <a16:creationId xmlns:a16="http://schemas.microsoft.com/office/drawing/2014/main" id="{10975BAA-F125-DCF4-0DCD-D40C0C998599}"/>
              </a:ext>
            </a:extLst>
          </p:cNvPr>
          <p:cNvSpPr txBox="1"/>
          <p:nvPr>
            <p:custDataLst>
              <p:tags r:id="rId3"/>
            </p:custDataLst>
          </p:nvPr>
        </p:nvSpPr>
        <p:spPr bwMode="gray">
          <a:xfrm>
            <a:off x="707231" y="1219200"/>
            <a:ext cx="11306967" cy="3781411"/>
          </a:xfrm>
          <a:prstGeom prst="rect">
            <a:avLst/>
          </a:prstGeom>
          <a:noFill/>
        </p:spPr>
        <p:txBody>
          <a:bodyPr vert="horz" wrap="square" lIns="36000" tIns="36000" rIns="36000" bIns="36000" rtlCol="0">
            <a:spAutoFit/>
          </a:bodyPr>
          <a:lstStyle/>
          <a:p>
            <a:pPr marL="211646" lvl="1" indent="0">
              <a:buNone/>
            </a:pPr>
            <a:r>
              <a:rPr lang="en-US" sz="2400" dirty="0"/>
              <a:t>Open an envelope and read the enclosed scenario</a:t>
            </a:r>
          </a:p>
          <a:p>
            <a:pPr marL="211646" lvl="1" indent="0">
              <a:buNone/>
            </a:pPr>
            <a:endParaRPr lang="en-US" sz="2400" dirty="0"/>
          </a:p>
          <a:p>
            <a:pPr marL="211646" lvl="1" indent="0">
              <a:buNone/>
            </a:pPr>
            <a:r>
              <a:rPr lang="en-US" sz="2400" dirty="0"/>
              <a:t>Discuss</a:t>
            </a:r>
          </a:p>
          <a:p>
            <a:pPr marL="389446" lvl="1" indent="-177800"/>
            <a:r>
              <a:rPr lang="en-US" sz="2400" dirty="0"/>
              <a:t>What’s your reaction? </a:t>
            </a:r>
          </a:p>
          <a:p>
            <a:pPr marL="389446" lvl="1" indent="-177800"/>
            <a:r>
              <a:rPr lang="en-US" sz="2400" b="0" i="0" u="none" strike="noStrike" kern="1200" dirty="0">
                <a:solidFill>
                  <a:srgbClr val="464547"/>
                </a:solidFill>
                <a:effectLst/>
                <a:latin typeface="Calibri" panose="020F0502020204030204" pitchFamily="34" charset="0"/>
              </a:rPr>
              <a:t>What do you imagine might be the reaction of your staff and/or the communities you serve? </a:t>
            </a:r>
            <a:endParaRPr lang="en-US" sz="2400" b="0" i="0" u="none" strike="noStrike" dirty="0">
              <a:effectLst/>
              <a:latin typeface="Arial" panose="020B0604020202020204" pitchFamily="34" charset="0"/>
            </a:endParaRPr>
          </a:p>
          <a:p>
            <a:pPr marL="389446" lvl="1" indent="-177800"/>
            <a:r>
              <a:rPr lang="en-US" sz="2400" dirty="0"/>
              <a:t>What aspects of your organization might be most impacted? (Here’s where we hope the diagnostic tool will be helpful.)</a:t>
            </a:r>
          </a:p>
          <a:p>
            <a:pPr marL="177800" indent="-177800"/>
            <a:endParaRPr lang="en-US" sz="1400" dirty="0"/>
          </a:p>
        </p:txBody>
      </p:sp>
      <p:sp>
        <p:nvSpPr>
          <p:cNvPr id="18" name="btfpNumberBubble103717">
            <a:extLst>
              <a:ext uri="{FF2B5EF4-FFF2-40B4-BE49-F238E27FC236}">
                <a16:creationId xmlns:a16="http://schemas.microsoft.com/office/drawing/2014/main" id="{01DE0A44-CA03-EE5A-766F-5BFDE146B3B2}"/>
              </a:ext>
            </a:extLst>
          </p:cNvPr>
          <p:cNvSpPr/>
          <p:nvPr/>
        </p:nvSpPr>
        <p:spPr bwMode="gray">
          <a:xfrm>
            <a:off x="469899" y="1276352"/>
            <a:ext cx="317500" cy="317500"/>
          </a:xfrm>
          <a:prstGeom prst="ellipse">
            <a:avLst/>
          </a:prstGeom>
          <a:solidFill>
            <a:srgbClr val="FFFFFF"/>
          </a:solidFill>
          <a:ln w="19050">
            <a:solidFill>
              <a:srgbClr val="F086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600" b="1" dirty="0">
                <a:solidFill>
                  <a:srgbClr val="F08613"/>
                </a:solidFill>
              </a:rPr>
              <a:t>1</a:t>
            </a:r>
          </a:p>
        </p:txBody>
      </p:sp>
      <p:sp>
        <p:nvSpPr>
          <p:cNvPr id="19" name="btfpNumberBubble103717">
            <a:extLst>
              <a:ext uri="{FF2B5EF4-FFF2-40B4-BE49-F238E27FC236}">
                <a16:creationId xmlns:a16="http://schemas.microsoft.com/office/drawing/2014/main" id="{A60C6808-9E1D-C7E4-9A73-94AD0D5A084D}"/>
              </a:ext>
            </a:extLst>
          </p:cNvPr>
          <p:cNvSpPr/>
          <p:nvPr/>
        </p:nvSpPr>
        <p:spPr bwMode="gray">
          <a:xfrm>
            <a:off x="469899" y="2164473"/>
            <a:ext cx="317500" cy="317500"/>
          </a:xfrm>
          <a:prstGeom prst="ellipse">
            <a:avLst/>
          </a:prstGeom>
          <a:solidFill>
            <a:srgbClr val="FFFFFF"/>
          </a:solidFill>
          <a:ln w="19050">
            <a:solidFill>
              <a:srgbClr val="F086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600" b="1" dirty="0">
                <a:solidFill>
                  <a:srgbClr val="F08613"/>
                </a:solidFill>
              </a:rPr>
              <a:t>2</a:t>
            </a:r>
          </a:p>
        </p:txBody>
      </p:sp>
    </p:spTree>
    <p:custDataLst>
      <p:tags r:id="rId1"/>
    </p:custDataLst>
    <p:extLst>
      <p:ext uri="{BB962C8B-B14F-4D97-AF65-F5344CB8AC3E}">
        <p14:creationId xmlns:p14="http://schemas.microsoft.com/office/powerpoint/2010/main" val="271391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2E389358-0038-EE16-22E4-2864FA701537}"/>
              </a:ext>
            </a:extLst>
          </p:cNvPr>
          <p:cNvGraphicFramePr>
            <a:graphicFrameLocks noChangeAspect="1"/>
          </p:cNvGraphicFramePr>
          <p:nvPr>
            <p:custDataLst>
              <p:tags r:id="rId2"/>
            </p:custDataLst>
            <p:extLst>
              <p:ext uri="{D42A27DB-BD31-4B8C-83A1-F6EECF244321}">
                <p14:modId xmlns:p14="http://schemas.microsoft.com/office/powerpoint/2010/main" val="2877671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5" name="think-cell data - do not delete" hidden="1">
                        <a:extLst>
                          <a:ext uri="{FF2B5EF4-FFF2-40B4-BE49-F238E27FC236}">
                            <a16:creationId xmlns:a16="http://schemas.microsoft.com/office/drawing/2014/main" id="{2E389358-0038-EE16-22E4-2864FA70153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2" name="Picture 4" descr="Free Deep Blue Stock Photo">
            <a:extLst>
              <a:ext uri="{FF2B5EF4-FFF2-40B4-BE49-F238E27FC236}">
                <a16:creationId xmlns:a16="http://schemas.microsoft.com/office/drawing/2014/main" id="{7EC5BF72-A3C7-0532-DECF-C599233246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5" y="-6858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btfpColumnIndicatorGroup2">
            <a:extLst>
              <a:ext uri="{FF2B5EF4-FFF2-40B4-BE49-F238E27FC236}">
                <a16:creationId xmlns:a16="http://schemas.microsoft.com/office/drawing/2014/main" id="{3E2B65C7-6177-8A14-5BE2-6DA0053EB6E2}"/>
              </a:ext>
            </a:extLst>
          </p:cNvPr>
          <p:cNvGrpSpPr/>
          <p:nvPr/>
        </p:nvGrpSpPr>
        <p:grpSpPr>
          <a:xfrm>
            <a:off x="0" y="6926580"/>
            <a:ext cx="12192000" cy="137160"/>
            <a:chOff x="0" y="6926580"/>
            <a:chExt cx="12192000" cy="137160"/>
          </a:xfrm>
        </p:grpSpPr>
        <p:sp>
          <p:nvSpPr>
            <p:cNvPr id="9" name="btfpColumnGapBlocker313894">
              <a:extLst>
                <a:ext uri="{FF2B5EF4-FFF2-40B4-BE49-F238E27FC236}">
                  <a16:creationId xmlns:a16="http://schemas.microsoft.com/office/drawing/2014/main" id="{56C0281A-5BE3-F09C-550C-EF9CA73B62A2}"/>
                </a:ext>
              </a:extLst>
            </p:cNvPr>
            <p:cNvSpPr/>
            <p:nvPr/>
          </p:nvSpPr>
          <p:spPr bwMode="gray">
            <a:xfrm>
              <a:off x="12014200" y="6926580"/>
              <a:ext cx="177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7" name="btfpColumnGapBlocker708791">
              <a:extLst>
                <a:ext uri="{FF2B5EF4-FFF2-40B4-BE49-F238E27FC236}">
                  <a16:creationId xmlns:a16="http://schemas.microsoft.com/office/drawing/2014/main" id="{38C8EBF8-78CB-8CBB-DD8E-BFFE0A110508}"/>
                </a:ext>
              </a:extLst>
            </p:cNvPr>
            <p:cNvSpPr/>
            <p:nvPr/>
          </p:nvSpPr>
          <p:spPr bwMode="gray">
            <a:xfrm>
              <a:off x="0" y="6926580"/>
              <a:ext cx="4699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err="1">
                <a:solidFill>
                  <a:schemeClr val="tx1"/>
                </a:solidFill>
              </a:endParaRPr>
            </a:p>
          </p:txBody>
        </p:sp>
        <p:cxnSp>
          <p:nvCxnSpPr>
            <p:cNvPr id="5" name="btfpColumnIndicator909786">
              <a:extLst>
                <a:ext uri="{FF2B5EF4-FFF2-40B4-BE49-F238E27FC236}">
                  <a16:creationId xmlns:a16="http://schemas.microsoft.com/office/drawing/2014/main" id="{282C7298-8A02-6D1A-2F81-62E367973105}"/>
                </a:ext>
              </a:extLst>
            </p:cNvPr>
            <p:cNvCxnSpPr/>
            <p:nvPr/>
          </p:nvCxnSpPr>
          <p:spPr bwMode="gray">
            <a:xfrm flipV="1">
              <a:off x="120142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913889">
              <a:extLst>
                <a:ext uri="{FF2B5EF4-FFF2-40B4-BE49-F238E27FC236}">
                  <a16:creationId xmlns:a16="http://schemas.microsoft.com/office/drawing/2014/main" id="{F5F1F9AA-DF18-F6B4-3BE0-082950305D5D}"/>
                </a:ext>
              </a:extLst>
            </p:cNvPr>
            <p:cNvCxnSpPr/>
            <p:nvPr/>
          </p:nvCxnSpPr>
          <p:spPr bwMode="gray">
            <a:xfrm flipV="1">
              <a:off x="469900" y="692658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btfpColumnIndicatorGroup1">
            <a:extLst>
              <a:ext uri="{FF2B5EF4-FFF2-40B4-BE49-F238E27FC236}">
                <a16:creationId xmlns:a16="http://schemas.microsoft.com/office/drawing/2014/main" id="{6B1532E0-18CA-123C-D296-91FDDD3AF322}"/>
              </a:ext>
            </a:extLst>
          </p:cNvPr>
          <p:cNvGrpSpPr/>
          <p:nvPr/>
        </p:nvGrpSpPr>
        <p:grpSpPr>
          <a:xfrm>
            <a:off x="0" y="-205740"/>
            <a:ext cx="12192000" cy="137160"/>
            <a:chOff x="0" y="-205740"/>
            <a:chExt cx="12192000" cy="137160"/>
          </a:xfrm>
        </p:grpSpPr>
        <p:sp>
          <p:nvSpPr>
            <p:cNvPr id="8" name="btfpColumnGapBlocker133708">
              <a:extLst>
                <a:ext uri="{FF2B5EF4-FFF2-40B4-BE49-F238E27FC236}">
                  <a16:creationId xmlns:a16="http://schemas.microsoft.com/office/drawing/2014/main" id="{60364372-37D2-AF85-D65B-68025E410117}"/>
                </a:ext>
              </a:extLst>
            </p:cNvPr>
            <p:cNvSpPr/>
            <p:nvPr/>
          </p:nvSpPr>
          <p:spPr bwMode="gray">
            <a:xfrm>
              <a:off x="12014200" y="-205740"/>
              <a:ext cx="177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6" name="btfpColumnGapBlocker578150">
              <a:extLst>
                <a:ext uri="{FF2B5EF4-FFF2-40B4-BE49-F238E27FC236}">
                  <a16:creationId xmlns:a16="http://schemas.microsoft.com/office/drawing/2014/main" id="{B084ABEC-F0F5-8D74-DA5C-B589DC79E185}"/>
                </a:ext>
              </a:extLst>
            </p:cNvPr>
            <p:cNvSpPr/>
            <p:nvPr/>
          </p:nvSpPr>
          <p:spPr bwMode="gray">
            <a:xfrm>
              <a:off x="0" y="-205740"/>
              <a:ext cx="4699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err="1">
                <a:solidFill>
                  <a:schemeClr val="tx1"/>
                </a:solidFill>
              </a:endParaRPr>
            </a:p>
          </p:txBody>
        </p:sp>
        <p:cxnSp>
          <p:nvCxnSpPr>
            <p:cNvPr id="4" name="btfpColumnIndicator568611">
              <a:extLst>
                <a:ext uri="{FF2B5EF4-FFF2-40B4-BE49-F238E27FC236}">
                  <a16:creationId xmlns:a16="http://schemas.microsoft.com/office/drawing/2014/main" id="{223A178F-83C2-8472-6603-365A8CE8E851}"/>
                </a:ext>
              </a:extLst>
            </p:cNvPr>
            <p:cNvCxnSpPr/>
            <p:nvPr/>
          </p:nvCxnSpPr>
          <p:spPr bwMode="gray">
            <a:xfrm flipV="1">
              <a:off x="120142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btfpColumnIndicator372601">
              <a:extLst>
                <a:ext uri="{FF2B5EF4-FFF2-40B4-BE49-F238E27FC236}">
                  <a16:creationId xmlns:a16="http://schemas.microsoft.com/office/drawing/2014/main" id="{D36969C7-D464-763D-DE25-E0E1818A7E44}"/>
                </a:ext>
              </a:extLst>
            </p:cNvPr>
            <p:cNvCxnSpPr/>
            <p:nvPr/>
          </p:nvCxnSpPr>
          <p:spPr bwMode="gray">
            <a:xfrm flipV="1">
              <a:off x="469900" y="-205740"/>
              <a:ext cx="0" cy="137160"/>
            </a:xfrm>
            <a:prstGeom prst="line">
              <a:avLst/>
            </a:prstGeom>
            <a:ln w="19050" cap="flat" cmpd="sng" algn="ctr">
              <a:solidFill>
                <a:srgbClr val="50786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6" name="Rectangle: Rounded Corners 15">
            <a:extLst>
              <a:ext uri="{FF2B5EF4-FFF2-40B4-BE49-F238E27FC236}">
                <a16:creationId xmlns:a16="http://schemas.microsoft.com/office/drawing/2014/main" id="{FCFCC5EE-3743-E128-5A64-A1C9C88CF3A6}"/>
              </a:ext>
            </a:extLst>
          </p:cNvPr>
          <p:cNvSpPr/>
          <p:nvPr/>
        </p:nvSpPr>
        <p:spPr bwMode="gray">
          <a:xfrm>
            <a:off x="1609071" y="1407885"/>
            <a:ext cx="9334343" cy="4194629"/>
          </a:xfrm>
          <a:prstGeom prst="roundRect">
            <a:avLst>
              <a:gd name="adj" fmla="val 4630"/>
            </a:avLst>
          </a:prstGeom>
          <a:no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6600" dirty="0">
                <a:solidFill>
                  <a:schemeClr val="accent1"/>
                </a:solidFill>
              </a:rPr>
              <a:t>				   </a:t>
            </a:r>
            <a:r>
              <a:rPr lang="en-US" sz="6600" dirty="0">
                <a:solidFill>
                  <a:schemeClr val="tx2"/>
                </a:solidFill>
              </a:rPr>
              <a:t>Scenarios  </a:t>
            </a:r>
          </a:p>
        </p:txBody>
      </p:sp>
      <p:sp>
        <p:nvSpPr>
          <p:cNvPr id="27" name="btfpSequenceArrow237140">
            <a:extLst>
              <a:ext uri="{FF2B5EF4-FFF2-40B4-BE49-F238E27FC236}">
                <a16:creationId xmlns:a16="http://schemas.microsoft.com/office/drawing/2014/main" id="{9B8BEB2C-416D-13AE-AB1C-A2E0BE23D99B}"/>
              </a:ext>
            </a:extLst>
          </p:cNvPr>
          <p:cNvSpPr/>
          <p:nvPr/>
        </p:nvSpPr>
        <p:spPr bwMode="gray">
          <a:xfrm>
            <a:off x="10206752" y="3018709"/>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tx2"/>
          </a:solidFill>
          <a:ln w="44450" cap="flat">
            <a:solidFill>
              <a:schemeClr val="tx2"/>
            </a:solidFill>
            <a:miter lim="800000"/>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dirty="0">
              <a:solidFill>
                <a:schemeClr val="tx2"/>
              </a:solidFill>
            </a:endParaRPr>
          </a:p>
        </p:txBody>
      </p:sp>
      <p:sp>
        <p:nvSpPr>
          <p:cNvPr id="20" name="btfpSequenceArrow237140">
            <a:extLst>
              <a:ext uri="{FF2B5EF4-FFF2-40B4-BE49-F238E27FC236}">
                <a16:creationId xmlns:a16="http://schemas.microsoft.com/office/drawing/2014/main" id="{22F58839-BFEA-1AD1-380D-16BFC0A4D1A0}"/>
              </a:ext>
            </a:extLst>
          </p:cNvPr>
          <p:cNvSpPr/>
          <p:nvPr/>
        </p:nvSpPr>
        <p:spPr bwMode="gray">
          <a:xfrm>
            <a:off x="10469186" y="3018709"/>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tx2"/>
          </a:solidFill>
          <a:ln w="44450" cap="flat">
            <a:solidFill>
              <a:schemeClr val="tx2"/>
            </a:solidFill>
            <a:miter lim="800000"/>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dirty="0">
              <a:solidFill>
                <a:schemeClr val="tx2"/>
              </a:solidFill>
            </a:endParaRPr>
          </a:p>
        </p:txBody>
      </p:sp>
      <p:sp>
        <p:nvSpPr>
          <p:cNvPr id="21" name="btfpSequenceArrow237140">
            <a:extLst>
              <a:ext uri="{FF2B5EF4-FFF2-40B4-BE49-F238E27FC236}">
                <a16:creationId xmlns:a16="http://schemas.microsoft.com/office/drawing/2014/main" id="{1A51E734-B5DF-5D8C-2633-01D6D4F756AB}"/>
              </a:ext>
            </a:extLst>
          </p:cNvPr>
          <p:cNvSpPr/>
          <p:nvPr/>
        </p:nvSpPr>
        <p:spPr bwMode="gray">
          <a:xfrm>
            <a:off x="10744993" y="3018709"/>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tx2"/>
          </a:solidFill>
          <a:ln w="44450" cap="flat">
            <a:solidFill>
              <a:schemeClr val="tx2"/>
            </a:solidFill>
            <a:miter lim="800000"/>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dirty="0">
              <a:solidFill>
                <a:schemeClr val="tx2"/>
              </a:solidFill>
            </a:endParaRPr>
          </a:p>
        </p:txBody>
      </p:sp>
    </p:spTree>
    <p:custDataLst>
      <p:tags r:id="rId1"/>
    </p:custDataLst>
    <p:extLst>
      <p:ext uri="{BB962C8B-B14F-4D97-AF65-F5344CB8AC3E}">
        <p14:creationId xmlns:p14="http://schemas.microsoft.com/office/powerpoint/2010/main" val="328345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btfpColumnIndicatorGroup2">
            <a:extLst>
              <a:ext uri="{FF2B5EF4-FFF2-40B4-BE49-F238E27FC236}">
                <a16:creationId xmlns:a16="http://schemas.microsoft.com/office/drawing/2014/main" id="{B41E4B8C-01E1-6753-D5BE-36A1C6E2A9F5}"/>
              </a:ext>
            </a:extLst>
          </p:cNvPr>
          <p:cNvGrpSpPr/>
          <p:nvPr/>
        </p:nvGrpSpPr>
        <p:grpSpPr>
          <a:xfrm>
            <a:off x="0" y="6926580"/>
            <a:ext cx="12192000" cy="137160"/>
            <a:chOff x="0" y="6926580"/>
            <a:chExt cx="12192000" cy="137160"/>
          </a:xfrm>
        </p:grpSpPr>
        <p:sp>
          <p:nvSpPr>
            <p:cNvPr id="19" name="btfpColumnGapBlocker844285">
              <a:extLst>
                <a:ext uri="{FF2B5EF4-FFF2-40B4-BE49-F238E27FC236}">
                  <a16:creationId xmlns:a16="http://schemas.microsoft.com/office/drawing/2014/main" id="{D727A76F-1D5A-8B29-D0F1-F8E00B368E8F}"/>
                </a:ext>
              </a:extLst>
            </p:cNvPr>
            <p:cNvSpPr/>
            <p:nvPr/>
          </p:nvSpPr>
          <p:spPr bwMode="gray">
            <a:xfrm>
              <a:off x="12014200" y="692658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17" name="btfpColumnGapBlocker836685">
              <a:extLst>
                <a:ext uri="{FF2B5EF4-FFF2-40B4-BE49-F238E27FC236}">
                  <a16:creationId xmlns:a16="http://schemas.microsoft.com/office/drawing/2014/main" id="{107BE58C-CEFE-E91B-F007-FA7C936CE945}"/>
                </a:ext>
              </a:extLst>
            </p:cNvPr>
            <p:cNvSpPr/>
            <p:nvPr/>
          </p:nvSpPr>
          <p:spPr bwMode="gray">
            <a:xfrm>
              <a:off x="0" y="692658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5" name="btfpColumnIndicator885413">
              <a:extLst>
                <a:ext uri="{FF2B5EF4-FFF2-40B4-BE49-F238E27FC236}">
                  <a16:creationId xmlns:a16="http://schemas.microsoft.com/office/drawing/2014/main" id="{29FCA88C-528E-F7BD-EDCE-CA75B1611E18}"/>
                </a:ext>
              </a:extLst>
            </p:cNvPr>
            <p:cNvCxnSpPr/>
            <p:nvPr/>
          </p:nvCxnSpPr>
          <p:spPr>
            <a:xfrm flipV="1">
              <a:off x="120142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btfpColumnIndicator602443">
              <a:extLst>
                <a:ext uri="{FF2B5EF4-FFF2-40B4-BE49-F238E27FC236}">
                  <a16:creationId xmlns:a16="http://schemas.microsoft.com/office/drawing/2014/main" id="{DA9419D3-BC64-8064-97B4-8A426C916EAB}"/>
                </a:ext>
              </a:extLst>
            </p:cNvPr>
            <p:cNvCxnSpPr/>
            <p:nvPr/>
          </p:nvCxnSpPr>
          <p:spPr>
            <a:xfrm flipV="1">
              <a:off x="4699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 name="btfpColumnIndicatorGroup1">
            <a:extLst>
              <a:ext uri="{FF2B5EF4-FFF2-40B4-BE49-F238E27FC236}">
                <a16:creationId xmlns:a16="http://schemas.microsoft.com/office/drawing/2014/main" id="{CC4C3CBD-6083-487B-6682-5D5229BF2D54}"/>
              </a:ext>
            </a:extLst>
          </p:cNvPr>
          <p:cNvGrpSpPr/>
          <p:nvPr/>
        </p:nvGrpSpPr>
        <p:grpSpPr>
          <a:xfrm>
            <a:off x="0" y="-205740"/>
            <a:ext cx="12192000" cy="137160"/>
            <a:chOff x="0" y="-205740"/>
            <a:chExt cx="12192000" cy="137160"/>
          </a:xfrm>
        </p:grpSpPr>
        <p:sp>
          <p:nvSpPr>
            <p:cNvPr id="18" name="btfpColumnGapBlocker449602">
              <a:extLst>
                <a:ext uri="{FF2B5EF4-FFF2-40B4-BE49-F238E27FC236}">
                  <a16:creationId xmlns:a16="http://schemas.microsoft.com/office/drawing/2014/main" id="{5448AC08-F5FD-37DA-A0EF-57EE66925E0A}"/>
                </a:ext>
              </a:extLst>
            </p:cNvPr>
            <p:cNvSpPr/>
            <p:nvPr/>
          </p:nvSpPr>
          <p:spPr bwMode="gray">
            <a:xfrm>
              <a:off x="12014200" y="-20574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16" name="btfpColumnGapBlocker814175">
              <a:extLst>
                <a:ext uri="{FF2B5EF4-FFF2-40B4-BE49-F238E27FC236}">
                  <a16:creationId xmlns:a16="http://schemas.microsoft.com/office/drawing/2014/main" id="{2D8D5BE7-ABDC-2680-DA57-71E2507415FB}"/>
                </a:ext>
              </a:extLst>
            </p:cNvPr>
            <p:cNvSpPr/>
            <p:nvPr/>
          </p:nvSpPr>
          <p:spPr bwMode="gray">
            <a:xfrm>
              <a:off x="0" y="-20574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4" name="btfpColumnIndicator961900">
              <a:extLst>
                <a:ext uri="{FF2B5EF4-FFF2-40B4-BE49-F238E27FC236}">
                  <a16:creationId xmlns:a16="http://schemas.microsoft.com/office/drawing/2014/main" id="{C3C6144B-C94F-4472-64EA-794588D461B2}"/>
                </a:ext>
              </a:extLst>
            </p:cNvPr>
            <p:cNvCxnSpPr/>
            <p:nvPr/>
          </p:nvCxnSpPr>
          <p:spPr>
            <a:xfrm flipV="1">
              <a:off x="120142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btfpColumnIndicator912944">
              <a:extLst>
                <a:ext uri="{FF2B5EF4-FFF2-40B4-BE49-F238E27FC236}">
                  <a16:creationId xmlns:a16="http://schemas.microsoft.com/office/drawing/2014/main" id="{4F5360A0-A0BC-FA7C-41B4-D78845E9758E}"/>
                </a:ext>
              </a:extLst>
            </p:cNvPr>
            <p:cNvCxnSpPr/>
            <p:nvPr/>
          </p:nvCxnSpPr>
          <p:spPr>
            <a:xfrm flipV="1">
              <a:off x="4699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36" name="think-cell data - do not delete" hidden="1">
            <a:extLst>
              <a:ext uri="{FF2B5EF4-FFF2-40B4-BE49-F238E27FC236}">
                <a16:creationId xmlns:a16="http://schemas.microsoft.com/office/drawing/2014/main" id="{55F78989-C10C-CC17-7F89-037D6669629F}"/>
              </a:ext>
            </a:extLst>
          </p:cNvPr>
          <p:cNvGraphicFramePr>
            <a:graphicFrameLocks noChangeAspect="1"/>
          </p:cNvGraphicFramePr>
          <p:nvPr>
            <p:custDataLst>
              <p:tags r:id="rId2"/>
            </p:custDataLst>
            <p:extLst>
              <p:ext uri="{D42A27DB-BD31-4B8C-83A1-F6EECF244321}">
                <p14:modId xmlns:p14="http://schemas.microsoft.com/office/powerpoint/2010/main" val="1453859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606" imgH="608" progId="TCLayout.ActiveDocument.1">
                  <p:embed/>
                </p:oleObj>
              </mc:Choice>
              <mc:Fallback>
                <p:oleObj name="think-cell Slide" r:id="rId5" imgW="606" imgH="608" progId="TCLayout.ActiveDocument.1">
                  <p:embed/>
                  <p:pic>
                    <p:nvPicPr>
                      <p:cNvPr id="36" name="think-cell data - do not delete" hidden="1">
                        <a:extLst>
                          <a:ext uri="{FF2B5EF4-FFF2-40B4-BE49-F238E27FC236}">
                            <a16:creationId xmlns:a16="http://schemas.microsoft.com/office/drawing/2014/main" id="{55F78989-C10C-CC17-7F89-037D666962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052" name="Picture 4" descr="Free Deep Blue Stock Photo">
            <a:extLst>
              <a:ext uri="{FF2B5EF4-FFF2-40B4-BE49-F238E27FC236}">
                <a16:creationId xmlns:a16="http://schemas.microsoft.com/office/drawing/2014/main" id="{C34E9561-632D-E57B-C0CA-D45B71EAD5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A person in a suit and tie&#10;&#10;Description automatically generated">
            <a:extLst>
              <a:ext uri="{FF2B5EF4-FFF2-40B4-BE49-F238E27FC236}">
                <a16:creationId xmlns:a16="http://schemas.microsoft.com/office/drawing/2014/main" id="{9A3F5E85-5CDA-2EA6-E898-9B9BF5F0F8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506" y="320955"/>
            <a:ext cx="9571916" cy="5384203"/>
          </a:xfrm>
          <a:prstGeom prst="rect">
            <a:avLst/>
          </a:prstGeom>
        </p:spPr>
      </p:pic>
      <p:sp>
        <p:nvSpPr>
          <p:cNvPr id="35" name="Rectangle 34">
            <a:extLst>
              <a:ext uri="{FF2B5EF4-FFF2-40B4-BE49-F238E27FC236}">
                <a16:creationId xmlns:a16="http://schemas.microsoft.com/office/drawing/2014/main" id="{B38E4CF4-1D07-F01A-47D8-42A0B76F7594}"/>
              </a:ext>
            </a:extLst>
          </p:cNvPr>
          <p:cNvSpPr/>
          <p:nvPr/>
        </p:nvSpPr>
        <p:spPr bwMode="gray">
          <a:xfrm>
            <a:off x="236057" y="5163540"/>
            <a:ext cx="2424153" cy="1208015"/>
          </a:xfrm>
          <a:prstGeom prst="rect">
            <a:avLst/>
          </a:prstGeom>
          <a:solidFill>
            <a:schemeClr val="tx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2000" b="1" dirty="0">
                <a:solidFill>
                  <a:srgbClr val="C00000"/>
                </a:solidFill>
                <a:effectLst>
                  <a:outerShdw blurRad="50800" dist="38100" dir="13500000" algn="br" rotWithShape="0">
                    <a:prstClr val="black">
                      <a:alpha val="40000"/>
                    </a:prstClr>
                  </a:outerShdw>
                </a:effectLst>
                <a:latin typeface="Arial Narrow" panose="020B0606020202030204" pitchFamily="34" charset="0"/>
              </a:rPr>
              <a:t>&gt; BREAKING NEWS</a:t>
            </a:r>
          </a:p>
        </p:txBody>
      </p:sp>
      <p:sp>
        <p:nvSpPr>
          <p:cNvPr id="23" name="Rectangle 22">
            <a:extLst>
              <a:ext uri="{FF2B5EF4-FFF2-40B4-BE49-F238E27FC236}">
                <a16:creationId xmlns:a16="http://schemas.microsoft.com/office/drawing/2014/main" id="{08111528-442B-C838-0619-1B5BA185CD4B}"/>
              </a:ext>
            </a:extLst>
          </p:cNvPr>
          <p:cNvSpPr/>
          <p:nvPr/>
        </p:nvSpPr>
        <p:spPr bwMode="gray">
          <a:xfrm>
            <a:off x="417468" y="5591175"/>
            <a:ext cx="10758531" cy="942975"/>
          </a:xfrm>
          <a:prstGeom prst="rect">
            <a:avLst/>
          </a:prstGeom>
          <a:gradFill flip="none" rotWithShape="1">
            <a:gsLst>
              <a:gs pos="0">
                <a:srgbClr val="BE070A">
                  <a:shade val="30000"/>
                  <a:satMod val="115000"/>
                </a:srgbClr>
              </a:gs>
              <a:gs pos="50000">
                <a:srgbClr val="BE070A">
                  <a:shade val="67500"/>
                  <a:satMod val="115000"/>
                </a:srgbClr>
              </a:gs>
              <a:gs pos="100000">
                <a:srgbClr val="BE070A">
                  <a:shade val="100000"/>
                  <a:satMod val="115000"/>
                </a:srgbClr>
              </a:gs>
            </a:gsLst>
            <a:lin ang="13500000" scaled="1"/>
            <a:tileRect/>
          </a:gra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3600" b="1" dirty="0">
                <a:solidFill>
                  <a:schemeClr val="tx2"/>
                </a:solidFill>
                <a:effectLst>
                  <a:outerShdw blurRad="50800" dist="38100" dir="2700000" algn="tl" rotWithShape="0">
                    <a:prstClr val="black">
                      <a:alpha val="40000"/>
                    </a:prstClr>
                  </a:outerShdw>
                </a:effectLst>
                <a:latin typeface="Bahnschrift SemiBold Condensed" panose="020B0502040204020203" pitchFamily="34" charset="0"/>
              </a:rPr>
              <a:t>DONALD TRUMP CELEBRATES VICTORY IN 2024 PRESIDENTIAL ELECTION</a:t>
            </a:r>
          </a:p>
        </p:txBody>
      </p:sp>
      <p:sp>
        <p:nvSpPr>
          <p:cNvPr id="29" name="Rectangle 28">
            <a:extLst>
              <a:ext uri="{FF2B5EF4-FFF2-40B4-BE49-F238E27FC236}">
                <a16:creationId xmlns:a16="http://schemas.microsoft.com/office/drawing/2014/main" id="{374F12D6-825D-168F-1FDB-73C2EF92192F}"/>
              </a:ext>
            </a:extLst>
          </p:cNvPr>
          <p:cNvSpPr/>
          <p:nvPr/>
        </p:nvSpPr>
        <p:spPr bwMode="gray">
          <a:xfrm>
            <a:off x="10982325" y="5581650"/>
            <a:ext cx="257175" cy="942975"/>
          </a:xfrm>
          <a:prstGeom prst="rect">
            <a:avLst/>
          </a:prstGeom>
          <a:solidFill>
            <a:schemeClr val="tx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b="1" dirty="0">
                <a:solidFill>
                  <a:srgbClr val="C00000"/>
                </a:solidFill>
                <a:effectLst>
                  <a:outerShdw blurRad="63500" sx="102000" sy="102000" algn="ctr" rotWithShape="0">
                    <a:prstClr val="black">
                      <a:alpha val="40000"/>
                    </a:prstClr>
                  </a:outerShdw>
                </a:effectLst>
              </a:rPr>
              <a:t>L  I VE</a:t>
            </a:r>
          </a:p>
        </p:txBody>
      </p:sp>
      <p:sp>
        <p:nvSpPr>
          <p:cNvPr id="2066" name="Rectangle 2065">
            <a:extLst>
              <a:ext uri="{FF2B5EF4-FFF2-40B4-BE49-F238E27FC236}">
                <a16:creationId xmlns:a16="http://schemas.microsoft.com/office/drawing/2014/main" id="{1B19A79C-DA53-B3F9-8297-2CABB8DC5314}"/>
              </a:ext>
            </a:extLst>
          </p:cNvPr>
          <p:cNvSpPr/>
          <p:nvPr/>
        </p:nvSpPr>
        <p:spPr bwMode="gray">
          <a:xfrm>
            <a:off x="8851274" y="3076752"/>
            <a:ext cx="3231669" cy="2211705"/>
          </a:xfrm>
          <a:prstGeom prst="rect">
            <a:avLst/>
          </a:prstGeom>
          <a:gradFill flip="none" rotWithShape="1">
            <a:gsLst>
              <a:gs pos="0">
                <a:schemeClr val="tx2">
                  <a:lumMod val="95000"/>
                  <a:shade val="30000"/>
                  <a:satMod val="115000"/>
                </a:schemeClr>
              </a:gs>
              <a:gs pos="50000">
                <a:schemeClr val="tx2">
                  <a:lumMod val="95000"/>
                  <a:shade val="67500"/>
                  <a:satMod val="115000"/>
                </a:schemeClr>
              </a:gs>
              <a:gs pos="100000">
                <a:schemeClr val="tx2">
                  <a:lumMod val="95000"/>
                  <a:shade val="100000"/>
                  <a:satMod val="115000"/>
                </a:schemeClr>
              </a:gs>
            </a:gsLst>
            <a:lin ang="13500000" scaled="1"/>
            <a:tileRect/>
          </a:gradFill>
          <a:ln w="222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91440" rIns="36000" bIns="36000" numCol="1" spcCol="0" rtlCol="0" fromWordArt="0" anchor="t" anchorCtr="0" forceAA="0" compatLnSpc="1">
            <a:prstTxWarp prst="textNoShape">
              <a:avLst/>
            </a:prstTxWarp>
            <a:noAutofit/>
          </a:bodyPr>
          <a:lstStyle/>
          <a:p>
            <a:pPr marL="0" indent="0" algn="ctr">
              <a:buNone/>
            </a:pPr>
            <a:r>
              <a:rPr lang="en-US" b="1">
                <a:solidFill>
                  <a:schemeClr val="bg1">
                    <a:lumMod val="10000"/>
                  </a:schemeClr>
                </a:solidFill>
                <a:latin typeface="Arial" panose="020B0604020202020204" pitchFamily="34" charset="0"/>
                <a:cs typeface="Arial" panose="020B0604020202020204" pitchFamily="34" charset="0"/>
              </a:rPr>
              <a:t>CURRENT COUNT</a:t>
            </a:r>
          </a:p>
        </p:txBody>
      </p:sp>
      <p:sp>
        <p:nvSpPr>
          <p:cNvPr id="2048" name="Rectangle 2047">
            <a:extLst>
              <a:ext uri="{FF2B5EF4-FFF2-40B4-BE49-F238E27FC236}">
                <a16:creationId xmlns:a16="http://schemas.microsoft.com/office/drawing/2014/main" id="{C990902A-6085-AAF0-F302-80F5259CACC9}"/>
              </a:ext>
            </a:extLst>
          </p:cNvPr>
          <p:cNvSpPr/>
          <p:nvPr/>
        </p:nvSpPr>
        <p:spPr bwMode="gray">
          <a:xfrm>
            <a:off x="8989781" y="3654602"/>
            <a:ext cx="1441265" cy="1417040"/>
          </a:xfrm>
          <a:prstGeom prst="rect">
            <a:avLst/>
          </a:prstGeom>
          <a:solidFill>
            <a:srgbClr val="FFFFFF">
              <a:alpha val="94902"/>
            </a:srgbClr>
          </a:solidFill>
          <a:ln w="222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b="1">
                <a:solidFill>
                  <a:schemeClr val="bg1">
                    <a:lumMod val="10000"/>
                  </a:schemeClr>
                </a:solidFill>
                <a:latin typeface="Arial" panose="020B0604020202020204" pitchFamily="34" charset="0"/>
                <a:cs typeface="Arial" panose="020B0604020202020204" pitchFamily="34" charset="0"/>
              </a:rPr>
              <a:t>HOUSE</a:t>
            </a:r>
          </a:p>
        </p:txBody>
      </p:sp>
      <p:sp>
        <p:nvSpPr>
          <p:cNvPr id="2049" name="Rectangle 2048">
            <a:extLst>
              <a:ext uri="{FF2B5EF4-FFF2-40B4-BE49-F238E27FC236}">
                <a16:creationId xmlns:a16="http://schemas.microsoft.com/office/drawing/2014/main" id="{B7FFC93D-DA4F-8E86-CAFA-C9816AC5F885}"/>
              </a:ext>
            </a:extLst>
          </p:cNvPr>
          <p:cNvSpPr/>
          <p:nvPr/>
        </p:nvSpPr>
        <p:spPr bwMode="gray">
          <a:xfrm>
            <a:off x="10561406" y="3654602"/>
            <a:ext cx="1441265" cy="1417040"/>
          </a:xfrm>
          <a:prstGeom prst="rect">
            <a:avLst/>
          </a:prstGeom>
          <a:solidFill>
            <a:srgbClr val="FFFFFF">
              <a:alpha val="94902"/>
            </a:srgbClr>
          </a:solidFill>
          <a:ln w="222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b="1">
                <a:solidFill>
                  <a:schemeClr val="bg1">
                    <a:lumMod val="10000"/>
                  </a:schemeClr>
                </a:solidFill>
                <a:latin typeface="Arial" panose="020B0604020202020204" pitchFamily="34" charset="0"/>
                <a:cs typeface="Arial" panose="020B0604020202020204" pitchFamily="34" charset="0"/>
              </a:rPr>
              <a:t>SENATE</a:t>
            </a:r>
          </a:p>
        </p:txBody>
      </p:sp>
      <p:sp>
        <p:nvSpPr>
          <p:cNvPr id="2058" name="Rectangle 2057">
            <a:extLst>
              <a:ext uri="{FF2B5EF4-FFF2-40B4-BE49-F238E27FC236}">
                <a16:creationId xmlns:a16="http://schemas.microsoft.com/office/drawing/2014/main" id="{B186EEBA-6F43-93C1-4D5A-0A9B4F3026D5}"/>
              </a:ext>
            </a:extLst>
          </p:cNvPr>
          <p:cNvSpPr/>
          <p:nvPr/>
        </p:nvSpPr>
        <p:spPr bwMode="gray">
          <a:xfrm>
            <a:off x="9097547" y="4028654"/>
            <a:ext cx="1273360" cy="385763"/>
          </a:xfrm>
          <a:prstGeom prst="rect">
            <a:avLst/>
          </a:prstGeom>
          <a:gradFill flip="none" rotWithShape="1">
            <a:gsLst>
              <a:gs pos="0">
                <a:srgbClr val="BE070A">
                  <a:shade val="30000"/>
                  <a:satMod val="115000"/>
                </a:srgbClr>
              </a:gs>
              <a:gs pos="50000">
                <a:srgbClr val="BE070A">
                  <a:shade val="67500"/>
                  <a:satMod val="115000"/>
                </a:srgbClr>
              </a:gs>
              <a:gs pos="100000">
                <a:srgbClr val="BE070A">
                  <a:shade val="100000"/>
                  <a:satMod val="115000"/>
                </a:srgbClr>
              </a:gs>
            </a:gsLst>
            <a:lin ang="13500000" scaled="1"/>
            <a:tileRect/>
          </a:gra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2000" b="1">
                <a:solidFill>
                  <a:schemeClr val="tx2"/>
                </a:solidFill>
                <a:latin typeface="Arial" panose="020B0604020202020204" pitchFamily="34" charset="0"/>
                <a:cs typeface="Arial" panose="020B0604020202020204" pitchFamily="34" charset="0"/>
              </a:rPr>
              <a:t>220</a:t>
            </a:r>
          </a:p>
        </p:txBody>
      </p:sp>
      <p:sp>
        <p:nvSpPr>
          <p:cNvPr id="2059" name="Rectangle 2058">
            <a:extLst>
              <a:ext uri="{FF2B5EF4-FFF2-40B4-BE49-F238E27FC236}">
                <a16:creationId xmlns:a16="http://schemas.microsoft.com/office/drawing/2014/main" id="{16D86080-5235-1C06-A4E0-B02DBA11A9C9}"/>
              </a:ext>
            </a:extLst>
          </p:cNvPr>
          <p:cNvSpPr/>
          <p:nvPr/>
        </p:nvSpPr>
        <p:spPr bwMode="gray">
          <a:xfrm>
            <a:off x="10651305" y="4011789"/>
            <a:ext cx="1273360" cy="385763"/>
          </a:xfrm>
          <a:prstGeom prst="rect">
            <a:avLst/>
          </a:prstGeom>
          <a:gradFill flip="none" rotWithShape="1">
            <a:gsLst>
              <a:gs pos="0">
                <a:srgbClr val="BE070A">
                  <a:shade val="30000"/>
                  <a:satMod val="115000"/>
                </a:srgbClr>
              </a:gs>
              <a:gs pos="50000">
                <a:srgbClr val="BE070A">
                  <a:shade val="67500"/>
                  <a:satMod val="115000"/>
                </a:srgbClr>
              </a:gs>
              <a:gs pos="100000">
                <a:srgbClr val="BE070A">
                  <a:shade val="100000"/>
                  <a:satMod val="115000"/>
                </a:srgbClr>
              </a:gs>
            </a:gsLst>
            <a:lin ang="13500000" scaled="1"/>
            <a:tileRect/>
          </a:gra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2000" b="1">
                <a:solidFill>
                  <a:schemeClr val="tx2"/>
                </a:solidFill>
                <a:latin typeface="Arial" panose="020B0604020202020204" pitchFamily="34" charset="0"/>
                <a:cs typeface="Arial" panose="020B0604020202020204" pitchFamily="34" charset="0"/>
              </a:rPr>
              <a:t>51</a:t>
            </a:r>
          </a:p>
        </p:txBody>
      </p:sp>
      <p:sp>
        <p:nvSpPr>
          <p:cNvPr id="2060" name="Rectangle 2059">
            <a:extLst>
              <a:ext uri="{FF2B5EF4-FFF2-40B4-BE49-F238E27FC236}">
                <a16:creationId xmlns:a16="http://schemas.microsoft.com/office/drawing/2014/main" id="{72790255-8F01-C02D-A60C-531FABC7DFD8}"/>
              </a:ext>
            </a:extLst>
          </p:cNvPr>
          <p:cNvSpPr/>
          <p:nvPr/>
        </p:nvSpPr>
        <p:spPr bwMode="gray">
          <a:xfrm>
            <a:off x="9097546" y="4504903"/>
            <a:ext cx="1273360" cy="385763"/>
          </a:xfrm>
          <a:prstGeom prst="rect">
            <a:avLst/>
          </a:prstGeom>
          <a:gradFill flip="none" rotWithShape="1">
            <a:gsLst>
              <a:gs pos="0">
                <a:srgbClr val="0B5FAC">
                  <a:shade val="30000"/>
                  <a:satMod val="115000"/>
                </a:srgbClr>
              </a:gs>
              <a:gs pos="50000">
                <a:srgbClr val="0B5FAC">
                  <a:shade val="67500"/>
                  <a:satMod val="115000"/>
                </a:srgbClr>
              </a:gs>
              <a:gs pos="100000">
                <a:srgbClr val="0B5FAC">
                  <a:shade val="100000"/>
                  <a:satMod val="115000"/>
                </a:srgbClr>
              </a:gs>
            </a:gsLst>
            <a:lin ang="16200000" scaled="1"/>
            <a:tileRect/>
          </a:gra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2000" b="1">
                <a:solidFill>
                  <a:schemeClr val="tx2"/>
                </a:solidFill>
                <a:latin typeface="Arial" panose="020B0604020202020204" pitchFamily="34" charset="0"/>
                <a:cs typeface="Arial" panose="020B0604020202020204" pitchFamily="34" charset="0"/>
              </a:rPr>
              <a:t>215</a:t>
            </a:r>
          </a:p>
        </p:txBody>
      </p:sp>
      <p:sp>
        <p:nvSpPr>
          <p:cNvPr id="2061" name="Rectangle 2060">
            <a:extLst>
              <a:ext uri="{FF2B5EF4-FFF2-40B4-BE49-F238E27FC236}">
                <a16:creationId xmlns:a16="http://schemas.microsoft.com/office/drawing/2014/main" id="{9FAB9B73-29DE-2F83-057D-762C53C98F1B}"/>
              </a:ext>
            </a:extLst>
          </p:cNvPr>
          <p:cNvSpPr/>
          <p:nvPr/>
        </p:nvSpPr>
        <p:spPr bwMode="gray">
          <a:xfrm>
            <a:off x="10651305" y="4504903"/>
            <a:ext cx="1273360" cy="385763"/>
          </a:xfrm>
          <a:prstGeom prst="rect">
            <a:avLst/>
          </a:prstGeom>
          <a:gradFill flip="none" rotWithShape="1">
            <a:gsLst>
              <a:gs pos="0">
                <a:srgbClr val="0B5FAC">
                  <a:shade val="30000"/>
                  <a:satMod val="115000"/>
                </a:srgbClr>
              </a:gs>
              <a:gs pos="50000">
                <a:srgbClr val="0B5FAC">
                  <a:shade val="67500"/>
                  <a:satMod val="115000"/>
                </a:srgbClr>
              </a:gs>
              <a:gs pos="100000">
                <a:srgbClr val="0B5FAC">
                  <a:shade val="100000"/>
                  <a:satMod val="115000"/>
                </a:srgbClr>
              </a:gs>
            </a:gsLst>
            <a:lin ang="16200000" scaled="1"/>
            <a:tileRect/>
          </a:gra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2000" b="1">
                <a:solidFill>
                  <a:schemeClr val="tx2"/>
                </a:solidFill>
                <a:latin typeface="Arial" panose="020B0604020202020204" pitchFamily="34" charset="0"/>
                <a:cs typeface="Arial" panose="020B0604020202020204" pitchFamily="34" charset="0"/>
              </a:rPr>
              <a:t>49</a:t>
            </a:r>
          </a:p>
        </p:txBody>
      </p:sp>
    </p:spTree>
    <p:custDataLst>
      <p:tags r:id="rId1"/>
    </p:custDataLst>
    <p:extLst>
      <p:ext uri="{BB962C8B-B14F-4D97-AF65-F5344CB8AC3E}">
        <p14:creationId xmlns:p14="http://schemas.microsoft.com/office/powerpoint/2010/main" val="32423796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btfpColumnIndicatorGroup2">
            <a:extLst>
              <a:ext uri="{FF2B5EF4-FFF2-40B4-BE49-F238E27FC236}">
                <a16:creationId xmlns:a16="http://schemas.microsoft.com/office/drawing/2014/main" id="{AB42A45F-4661-FFD6-C051-8B047FC4F6CE}"/>
              </a:ext>
            </a:extLst>
          </p:cNvPr>
          <p:cNvGrpSpPr/>
          <p:nvPr/>
        </p:nvGrpSpPr>
        <p:grpSpPr>
          <a:xfrm>
            <a:off x="0" y="6926580"/>
            <a:ext cx="12192000" cy="137160"/>
            <a:chOff x="0" y="6926580"/>
            <a:chExt cx="12192000" cy="137160"/>
          </a:xfrm>
        </p:grpSpPr>
        <p:sp>
          <p:nvSpPr>
            <p:cNvPr id="26" name="btfpColumnGapBlocker130915">
              <a:extLst>
                <a:ext uri="{FF2B5EF4-FFF2-40B4-BE49-F238E27FC236}">
                  <a16:creationId xmlns:a16="http://schemas.microsoft.com/office/drawing/2014/main" id="{70DB34A5-FF58-5A0E-CD07-7EAB109C24F2}"/>
                </a:ext>
              </a:extLst>
            </p:cNvPr>
            <p:cNvSpPr/>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846587"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11" name="btfpColumnGapBlocker887022">
              <a:extLst>
                <a:ext uri="{FF2B5EF4-FFF2-40B4-BE49-F238E27FC236}">
                  <a16:creationId xmlns:a16="http://schemas.microsoft.com/office/drawing/2014/main" id="{2AA829E3-05D9-F9FA-DDE2-97DCFAE7CA20}"/>
                </a:ext>
              </a:extLst>
            </p:cNvPr>
            <p:cNvSpPr/>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846587"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cxnSp>
          <p:nvCxnSpPr>
            <p:cNvPr id="9" name="btfpColumnIndicator649315">
              <a:extLst>
                <a:ext uri="{FF2B5EF4-FFF2-40B4-BE49-F238E27FC236}">
                  <a16:creationId xmlns:a16="http://schemas.microsoft.com/office/drawing/2014/main" id="{863CAF6B-A706-C5CA-990A-60528581E62B}"/>
                </a:ext>
              </a:extLst>
            </p:cNvPr>
            <p:cNvCxnSpPr/>
            <p:nvPr/>
          </p:nvCxnSpPr>
          <p:spPr>
            <a:xfrm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btfpColumnIndicator332005">
              <a:extLst>
                <a:ext uri="{FF2B5EF4-FFF2-40B4-BE49-F238E27FC236}">
                  <a16:creationId xmlns:a16="http://schemas.microsoft.com/office/drawing/2014/main" id="{0D59DF33-B49F-1AF4-ABF8-BA4322195AD3}"/>
                </a:ext>
              </a:extLst>
            </p:cNvPr>
            <p:cNvCxnSpPr/>
            <p:nvPr/>
          </p:nvCxnSpPr>
          <p:spPr>
            <a:xfrm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btfpColumnIndicatorGroup1">
            <a:extLst>
              <a:ext uri="{FF2B5EF4-FFF2-40B4-BE49-F238E27FC236}">
                <a16:creationId xmlns:a16="http://schemas.microsoft.com/office/drawing/2014/main" id="{B0C50803-7E00-2074-E083-C9107742E21F}"/>
              </a:ext>
            </a:extLst>
          </p:cNvPr>
          <p:cNvGrpSpPr/>
          <p:nvPr/>
        </p:nvGrpSpPr>
        <p:grpSpPr>
          <a:xfrm>
            <a:off x="0" y="-205740"/>
            <a:ext cx="12192000" cy="137160"/>
            <a:chOff x="0" y="-205740"/>
            <a:chExt cx="12192000" cy="137160"/>
          </a:xfrm>
        </p:grpSpPr>
        <p:sp>
          <p:nvSpPr>
            <p:cNvPr id="12" name="btfpColumnGapBlocker736219">
              <a:extLst>
                <a:ext uri="{FF2B5EF4-FFF2-40B4-BE49-F238E27FC236}">
                  <a16:creationId xmlns:a16="http://schemas.microsoft.com/office/drawing/2014/main" id="{59888A61-1926-87E7-F613-3FD8F7546A1B}"/>
                </a:ext>
              </a:extLst>
            </p:cNvPr>
            <p:cNvSpPr/>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846587"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10" name="btfpColumnGapBlocker605193">
              <a:extLst>
                <a:ext uri="{FF2B5EF4-FFF2-40B4-BE49-F238E27FC236}">
                  <a16:creationId xmlns:a16="http://schemas.microsoft.com/office/drawing/2014/main" id="{98DA2951-7AE0-56B6-70E2-FBAAFE909DE4}"/>
                </a:ext>
              </a:extLst>
            </p:cNvPr>
            <p:cNvSpPr/>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846587"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cxnSp>
          <p:nvCxnSpPr>
            <p:cNvPr id="8" name="btfpColumnIndicator210600">
              <a:extLst>
                <a:ext uri="{FF2B5EF4-FFF2-40B4-BE49-F238E27FC236}">
                  <a16:creationId xmlns:a16="http://schemas.microsoft.com/office/drawing/2014/main" id="{3338C9B1-3F27-87CD-02C2-5402350DAE42}"/>
                </a:ext>
              </a:extLst>
            </p:cNvPr>
            <p:cNvCxnSpPr/>
            <p:nvPr/>
          </p:nvCxnSpPr>
          <p:spPr>
            <a:xfrm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btfpColumnIndicator804112">
              <a:extLst>
                <a:ext uri="{FF2B5EF4-FFF2-40B4-BE49-F238E27FC236}">
                  <a16:creationId xmlns:a16="http://schemas.microsoft.com/office/drawing/2014/main" id="{5CD5C8DC-2314-FDC1-7756-D64ED27639D9}"/>
                </a:ext>
              </a:extLst>
            </p:cNvPr>
            <p:cNvCxnSpPr/>
            <p:nvPr/>
          </p:nvCxnSpPr>
          <p:spPr>
            <a:xfrm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17" name="think-cell data - do not delete" hidden="1">
            <a:extLst>
              <a:ext uri="{FF2B5EF4-FFF2-40B4-BE49-F238E27FC236}">
                <a16:creationId xmlns:a16="http://schemas.microsoft.com/office/drawing/2014/main" id="{E2C745D8-3489-D076-24C9-A30C0221731B}"/>
              </a:ext>
            </a:extLst>
          </p:cNvPr>
          <p:cNvGraphicFramePr>
            <a:graphicFrameLocks noChangeAspect="1"/>
          </p:cNvGraphicFramePr>
          <p:nvPr>
            <p:custDataLst>
              <p:tags r:id="rId2"/>
            </p:custDataLst>
            <p:extLst>
              <p:ext uri="{D42A27DB-BD31-4B8C-83A1-F6EECF244321}">
                <p14:modId xmlns:p14="http://schemas.microsoft.com/office/powerpoint/2010/main" val="3753637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17" name="think-cell data - do not delete" hidden="1">
                        <a:extLst>
                          <a:ext uri="{FF2B5EF4-FFF2-40B4-BE49-F238E27FC236}">
                            <a16:creationId xmlns:a16="http://schemas.microsoft.com/office/drawing/2014/main" id="{E2C745D8-3489-D076-24C9-A30C022173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E868335-5EA4-7A3A-0650-4906B591671D}"/>
              </a:ext>
            </a:extLst>
          </p:cNvPr>
          <p:cNvSpPr>
            <a:spLocks noGrp="1"/>
          </p:cNvSpPr>
          <p:nvPr>
            <p:ph type="title"/>
          </p:nvPr>
        </p:nvSpPr>
        <p:spPr>
          <a:xfrm>
            <a:off x="476316" y="0"/>
            <a:ext cx="11522075" cy="876687"/>
          </a:xfrm>
        </p:spPr>
        <p:txBody>
          <a:bodyPr vert="horz"/>
          <a:lstStyle/>
          <a:p>
            <a:r>
              <a:rPr lang="en-US" dirty="0"/>
              <a:t>Trump-Vance Victory</a:t>
            </a:r>
          </a:p>
        </p:txBody>
      </p:sp>
      <p:sp>
        <p:nvSpPr>
          <p:cNvPr id="14" name="btfpStatusStickerText413141">
            <a:extLst>
              <a:ext uri="{FF2B5EF4-FFF2-40B4-BE49-F238E27FC236}">
                <a16:creationId xmlns:a16="http://schemas.microsoft.com/office/drawing/2014/main" id="{E1DF08BA-B755-DC5A-39C0-14DCCC4701EF}"/>
              </a:ext>
            </a:extLst>
          </p:cNvPr>
          <p:cNvSpPr txBox="1"/>
          <p:nvPr/>
        </p:nvSpPr>
        <p:spPr bwMode="gray">
          <a:xfrm>
            <a:off x="10365474" y="929944"/>
            <a:ext cx="1636026" cy="235611"/>
          </a:xfrm>
          <a:prstGeom prst="rect">
            <a:avLst/>
          </a:prstGeom>
          <a:noFill/>
        </p:spPr>
        <p:txBody>
          <a:bodyPr vert="horz" wrap="none" lIns="72073" tIns="25226" rIns="0" bIns="25226" rtlCol="0" anchor="t">
            <a:spAutoFit/>
          </a:bodyPr>
          <a:lstStyle/>
          <a:p>
            <a:pPr marL="0" marR="0" lvl="0" indent="0" algn="r" defTabSz="846587"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450" normalizeH="0" baseline="0" noProof="0" dirty="0">
                <a:ln>
                  <a:noFill/>
                </a:ln>
                <a:solidFill>
                  <a:srgbClr val="464547"/>
                </a:solidFill>
                <a:effectLst/>
                <a:uLnTx/>
                <a:uFillTx/>
                <a:latin typeface="Calibri"/>
                <a:ea typeface="+mn-ea"/>
                <a:cs typeface="+mn-cs"/>
              </a:rPr>
              <a:t>Illustrative</a:t>
            </a:r>
          </a:p>
        </p:txBody>
      </p:sp>
      <p:sp>
        <p:nvSpPr>
          <p:cNvPr id="4" name="btfpBulletedList101279">
            <a:extLst>
              <a:ext uri="{FF2B5EF4-FFF2-40B4-BE49-F238E27FC236}">
                <a16:creationId xmlns:a16="http://schemas.microsoft.com/office/drawing/2014/main" id="{63549929-BC37-A341-A73E-25AE861318C4}"/>
              </a:ext>
            </a:extLst>
          </p:cNvPr>
          <p:cNvSpPr txBox="1"/>
          <p:nvPr>
            <p:custDataLst>
              <p:tags r:id="rId3"/>
            </p:custDataLst>
          </p:nvPr>
        </p:nvSpPr>
        <p:spPr bwMode="gray">
          <a:xfrm>
            <a:off x="482679" y="1160207"/>
            <a:ext cx="11522075" cy="5012517"/>
          </a:xfrm>
          <a:prstGeom prst="rect">
            <a:avLst/>
          </a:prstGeom>
          <a:noFill/>
        </p:spPr>
        <p:txBody>
          <a:bodyPr vert="horz" wrap="square" lIns="36000" tIns="36000" rIns="36000" bIns="36000" rtlCol="0" anchor="t">
            <a:spAutoFit/>
          </a:bodyPr>
          <a:lstStyle/>
          <a:p>
            <a:pPr marL="0" indent="0">
              <a:buNone/>
            </a:pPr>
            <a:r>
              <a:rPr lang="en-US" sz="1400" b="1" dirty="0">
                <a:solidFill>
                  <a:srgbClr val="00437A"/>
                </a:solidFill>
              </a:rPr>
              <a:t>FOR THE SECOND TIME, TRUMP WINS A VICTORY IN THE ELECTORAL COLLEGE, BUT LOSES THE POPULAR VOTE </a:t>
            </a:r>
          </a:p>
          <a:p>
            <a:pPr marL="422910" lvl="1" indent="-211455"/>
            <a:r>
              <a:rPr lang="en-US" sz="1200" dirty="0"/>
              <a:t>Large-scale protests erupt across the country opposing Trump’s victory. These protests, fueled by allegations of election fraud, voter suppression, and fears of authoritarianism, are met with equally large counter-protests by Trump supporters, leading to violent clashes</a:t>
            </a:r>
          </a:p>
          <a:p>
            <a:pPr marL="422910" lvl="1" indent="-211455"/>
            <a:r>
              <a:rPr lang="en-US" sz="1200" dirty="0"/>
              <a:t>Social media and conservative news organizations amplifies this division, spreading misinformation and conspiracy theories that deepen mistrust and hostility</a:t>
            </a:r>
          </a:p>
          <a:p>
            <a:pPr marL="422910" lvl="1" indent="-211455"/>
            <a:r>
              <a:rPr lang="en-US" sz="1200" dirty="0"/>
              <a:t>Trump has already announced that he will appoint a special prosecutor to investigate former president Joe Biden</a:t>
            </a:r>
          </a:p>
          <a:p>
            <a:pPr marL="0" indent="0">
              <a:buNone/>
            </a:pPr>
            <a:r>
              <a:rPr lang="en-US" sz="1400" b="1" dirty="0">
                <a:solidFill>
                  <a:srgbClr val="00437A"/>
                </a:solidFill>
              </a:rPr>
              <a:t>ACROSS THE SOCIAL SECTOR, CIVIL LIBERTIES ARE UNDER PRESSURE AND NON-PROFIT ORGANIZATIONS AND PHILANTHROPY FACE THREATS</a:t>
            </a:r>
          </a:p>
          <a:p>
            <a:pPr marL="389255" lvl="1" indent="-177800"/>
            <a:r>
              <a:rPr lang="en-US" sz="1200" dirty="0"/>
              <a:t>Protest groups and activists opposing Trump’s administration encounter increased surveillance and legal challenges</a:t>
            </a:r>
          </a:p>
          <a:p>
            <a:pPr marL="389255" lvl="1" indent="-177800"/>
            <a:r>
              <a:rPr lang="en-US" sz="1200" dirty="0"/>
              <a:t>Non-profit organizations critical of Trump risk losing their c3 status, leading to reduced funding and operational difficulties</a:t>
            </a:r>
          </a:p>
          <a:p>
            <a:pPr marL="389255" lvl="1" indent="-177800"/>
            <a:r>
              <a:rPr lang="en-US" sz="1200" dirty="0"/>
              <a:t>Trump has announced cuts to healthcare programs like Medicaid and the Affordable Care Act</a:t>
            </a:r>
            <a:r>
              <a:rPr lang="en-US" sz="1200" baseline="30000" dirty="0"/>
              <a:t>2 </a:t>
            </a:r>
            <a:r>
              <a:rPr lang="en-US" sz="1200" dirty="0"/>
              <a:t>, significant cuts to federal agencies focused on education and climate; programs promoting diversity, equity, and inclusion face defunding</a:t>
            </a:r>
          </a:p>
          <a:p>
            <a:pPr marL="389255" lvl="1" indent="-177800"/>
            <a:r>
              <a:rPr lang="en-US" sz="1200" dirty="0"/>
              <a:t>Right-wing media and Trump loyalists are encouraged to target and intimidate activists, creating a hostile environment for social justice work</a:t>
            </a:r>
          </a:p>
          <a:p>
            <a:pPr marL="0" indent="0">
              <a:buNone/>
            </a:pPr>
            <a:r>
              <a:rPr lang="en-US" sz="1400" b="1" dirty="0">
                <a:solidFill>
                  <a:srgbClr val="00437A"/>
                </a:solidFill>
              </a:rPr>
              <a:t>IN THE EARLY DAYS OF HIS ADMINISTRATION, PRESIDENT TRUMP BEGAN EXECUTING ON HIS CAMPAIGN PRIORITIES THROUGH EXECUTIVE ORDERS AND OTHER ADMINISTRATIVE ACTIONS, INCLUDING:</a:t>
            </a:r>
          </a:p>
          <a:p>
            <a:pPr marL="389255" lvl="1" indent="-177800"/>
            <a:r>
              <a:rPr lang="en-US" sz="1200" dirty="0"/>
              <a:t>Reclassification of federal employees as at-will workers, leading to a purge of non-partisan professionals and the installation of Trump loyalists in key positions</a:t>
            </a:r>
            <a:r>
              <a:rPr lang="en-US" sz="1200" baseline="30000" dirty="0"/>
              <a:t>1</a:t>
            </a:r>
          </a:p>
          <a:p>
            <a:pPr marL="389255" lvl="1" indent="-177800"/>
            <a:r>
              <a:rPr lang="en-US" sz="1200" dirty="0"/>
              <a:t>Reinstatement of immigration policies including travel bans and deportations, heightening fear and insecurity among immigrant communities</a:t>
            </a:r>
            <a:r>
              <a:rPr lang="en-US" sz="1200" baseline="30000" dirty="0"/>
              <a:t>2</a:t>
            </a:r>
            <a:endParaRPr lang="en-US" sz="1200" dirty="0"/>
          </a:p>
          <a:p>
            <a:pPr marL="389255" lvl="1" indent="-177800"/>
            <a:r>
              <a:rPr lang="en-US" sz="1200" dirty="0"/>
              <a:t>Aggressive roll backs of environmental protections, termination of green energy efforts, favoring oil drilling and mining</a:t>
            </a:r>
            <a:r>
              <a:rPr lang="en-US" sz="1200" baseline="30000" dirty="0"/>
              <a:t>2</a:t>
            </a:r>
          </a:p>
          <a:p>
            <a:pPr marL="389255" lvl="1" indent="-177800"/>
            <a:r>
              <a:rPr lang="en-US" sz="1200" dirty="0"/>
              <a:t>Additional tax cuts, including reduction of corporate tax rate, extension of the 2017 Tax Cuts</a:t>
            </a:r>
          </a:p>
          <a:p>
            <a:pPr marL="389255" lvl="1" indent="-177800"/>
            <a:r>
              <a:rPr lang="en-US" sz="1200" dirty="0"/>
              <a:t>Pardons for Jan 6. rioters and other key supporters, appointment of conservative judges and U.S. attorneys</a:t>
            </a:r>
            <a:r>
              <a:rPr lang="en-US" sz="1200" baseline="30000" dirty="0"/>
              <a:t>3</a:t>
            </a:r>
            <a:endParaRPr lang="en-US" sz="1200" dirty="0"/>
          </a:p>
          <a:p>
            <a:pPr marL="389255" lvl="1" indent="-177800"/>
            <a:r>
              <a:rPr lang="en-US" sz="1200" dirty="0">
                <a:latin typeface="CNN"/>
              </a:rPr>
              <a:t>R</a:t>
            </a:r>
            <a:r>
              <a:rPr lang="en-US" sz="1200" b="0" i="0" dirty="0">
                <a:effectLst/>
                <a:latin typeface="CNN"/>
              </a:rPr>
              <a:t>evoke Biden’s equity executive order that required federal agencies to deliver equitable outcomes in policy and conduct equity training</a:t>
            </a:r>
            <a:r>
              <a:rPr lang="en-US" sz="1200" b="0" i="0" baseline="30000" dirty="0">
                <a:effectLst/>
                <a:latin typeface="CNN"/>
              </a:rPr>
              <a:t>3</a:t>
            </a:r>
            <a:endParaRPr lang="en-US" sz="1200" dirty="0"/>
          </a:p>
        </p:txBody>
      </p:sp>
      <p:sp>
        <p:nvSpPr>
          <p:cNvPr id="15" name="btfpNotesBox365147">
            <a:extLst>
              <a:ext uri="{FF2B5EF4-FFF2-40B4-BE49-F238E27FC236}">
                <a16:creationId xmlns:a16="http://schemas.microsoft.com/office/drawing/2014/main" id="{37B7B9B6-0606-A3B8-1A46-813A477B4B45}"/>
              </a:ext>
            </a:extLst>
          </p:cNvPr>
          <p:cNvSpPr txBox="1"/>
          <p:nvPr>
            <p:custDataLst>
              <p:tags r:id="rId4"/>
            </p:custDataLst>
          </p:nvPr>
        </p:nvSpPr>
        <p:spPr bwMode="gray">
          <a:xfrm>
            <a:off x="546100" y="6433979"/>
            <a:ext cx="11531600" cy="246221"/>
          </a:xfrm>
          <a:prstGeom prst="rect">
            <a:avLst/>
          </a:prstGeom>
          <a:noFill/>
        </p:spPr>
        <p:txBody>
          <a:bodyPr vert="horz" wrap="square" lIns="0" tIns="0" rIns="0" bIns="0" rtlCol="0" anchor="b">
            <a:spAutoFit/>
          </a:bodyPr>
          <a:lstStyle/>
          <a:p>
            <a:pPr marL="0" indent="0">
              <a:spcBef>
                <a:spcPts val="0"/>
              </a:spcBef>
              <a:buNone/>
            </a:pPr>
            <a:r>
              <a:rPr lang="en-US" sz="800" dirty="0">
                <a:solidFill>
                  <a:srgbClr val="464547"/>
                </a:solidFill>
              </a:rPr>
              <a:t> </a:t>
            </a:r>
          </a:p>
          <a:p>
            <a:pPr marL="0" indent="0">
              <a:spcBef>
                <a:spcPts val="0"/>
              </a:spcBef>
              <a:buNone/>
            </a:pPr>
            <a:r>
              <a:rPr lang="en-US" sz="800" dirty="0">
                <a:solidFill>
                  <a:srgbClr val="464547"/>
                </a:solidFill>
              </a:rPr>
              <a:t>Source: 1. </a:t>
            </a:r>
            <a:r>
              <a:rPr lang="en-US" sz="800" dirty="0">
                <a:solidFill>
                  <a:srgbClr val="464547"/>
                </a:solidFill>
                <a:hlinkClick r:id="rId9"/>
              </a:rPr>
              <a:t>Project 2025 Recap on KamalaHarris.com</a:t>
            </a:r>
            <a:r>
              <a:rPr lang="en-US" sz="800" dirty="0">
                <a:solidFill>
                  <a:srgbClr val="464547"/>
                </a:solidFill>
              </a:rPr>
              <a:t> 2. </a:t>
            </a:r>
            <a:r>
              <a:rPr lang="en-US" sz="800" dirty="0">
                <a:solidFill>
                  <a:srgbClr val="464547"/>
                </a:solidFill>
                <a:hlinkClick r:id="rId10"/>
              </a:rPr>
              <a:t>Trump Administration Civil and Human Rights Rollbacks</a:t>
            </a:r>
            <a:r>
              <a:rPr lang="en-US" sz="800" dirty="0">
                <a:solidFill>
                  <a:srgbClr val="464547"/>
                </a:solidFill>
              </a:rPr>
              <a:t> 3. </a:t>
            </a:r>
            <a:r>
              <a:rPr lang="en-US" sz="800" dirty="0">
                <a:solidFill>
                  <a:srgbClr val="464547"/>
                </a:solidFill>
                <a:hlinkClick r:id="rId11"/>
              </a:rPr>
              <a:t>CNN: Trump Campaign Promises</a:t>
            </a:r>
            <a:endParaRPr lang="en-US" sz="800" dirty="0">
              <a:solidFill>
                <a:srgbClr val="464547"/>
              </a:solidFill>
            </a:endParaRPr>
          </a:p>
        </p:txBody>
      </p:sp>
    </p:spTree>
    <p:custDataLst>
      <p:tags r:id="rId1"/>
    </p:custDataLst>
    <p:extLst>
      <p:ext uri="{BB962C8B-B14F-4D97-AF65-F5344CB8AC3E}">
        <p14:creationId xmlns:p14="http://schemas.microsoft.com/office/powerpoint/2010/main" val="223783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btfpColumnIndicatorGroup2">
            <a:extLst>
              <a:ext uri="{FF2B5EF4-FFF2-40B4-BE49-F238E27FC236}">
                <a16:creationId xmlns:a16="http://schemas.microsoft.com/office/drawing/2014/main" id="{C55444E8-FC6B-D3E8-6084-1E8030D8BFAF}"/>
              </a:ext>
            </a:extLst>
          </p:cNvPr>
          <p:cNvGrpSpPr/>
          <p:nvPr/>
        </p:nvGrpSpPr>
        <p:grpSpPr>
          <a:xfrm>
            <a:off x="0" y="6926580"/>
            <a:ext cx="12192000" cy="137160"/>
            <a:chOff x="0" y="6926580"/>
            <a:chExt cx="12192000" cy="137160"/>
          </a:xfrm>
        </p:grpSpPr>
        <p:sp>
          <p:nvSpPr>
            <p:cNvPr id="19" name="btfpColumnGapBlocker785648">
              <a:extLst>
                <a:ext uri="{FF2B5EF4-FFF2-40B4-BE49-F238E27FC236}">
                  <a16:creationId xmlns:a16="http://schemas.microsoft.com/office/drawing/2014/main" id="{0CB3B75D-9015-2D97-DC5A-0C7993A55BCC}"/>
                </a:ext>
              </a:extLst>
            </p:cNvPr>
            <p:cNvSpPr/>
            <p:nvPr/>
          </p:nvSpPr>
          <p:spPr bwMode="gray">
            <a:xfrm>
              <a:off x="12014200" y="692658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17" name="btfpColumnGapBlocker749890">
              <a:extLst>
                <a:ext uri="{FF2B5EF4-FFF2-40B4-BE49-F238E27FC236}">
                  <a16:creationId xmlns:a16="http://schemas.microsoft.com/office/drawing/2014/main" id="{62CE638C-449F-D010-6F2E-D1BE74097C9B}"/>
                </a:ext>
              </a:extLst>
            </p:cNvPr>
            <p:cNvSpPr/>
            <p:nvPr/>
          </p:nvSpPr>
          <p:spPr bwMode="gray">
            <a:xfrm>
              <a:off x="0" y="692658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5" name="btfpColumnIndicator394601">
              <a:extLst>
                <a:ext uri="{FF2B5EF4-FFF2-40B4-BE49-F238E27FC236}">
                  <a16:creationId xmlns:a16="http://schemas.microsoft.com/office/drawing/2014/main" id="{62D3FBDC-EB3B-DEBB-2D4B-14E8C7238099}"/>
                </a:ext>
              </a:extLst>
            </p:cNvPr>
            <p:cNvCxnSpPr/>
            <p:nvPr/>
          </p:nvCxnSpPr>
          <p:spPr>
            <a:xfrm flipV="1">
              <a:off x="120142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btfpColumnIndicator141253">
              <a:extLst>
                <a:ext uri="{FF2B5EF4-FFF2-40B4-BE49-F238E27FC236}">
                  <a16:creationId xmlns:a16="http://schemas.microsoft.com/office/drawing/2014/main" id="{D7FD8BC6-1BC8-D449-94BA-CD959A95D146}"/>
                </a:ext>
              </a:extLst>
            </p:cNvPr>
            <p:cNvCxnSpPr/>
            <p:nvPr/>
          </p:nvCxnSpPr>
          <p:spPr>
            <a:xfrm flipV="1">
              <a:off x="4699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 name="btfpColumnIndicatorGroup1">
            <a:extLst>
              <a:ext uri="{FF2B5EF4-FFF2-40B4-BE49-F238E27FC236}">
                <a16:creationId xmlns:a16="http://schemas.microsoft.com/office/drawing/2014/main" id="{1F447C4F-E801-962F-BB78-F9FB41901BE5}"/>
              </a:ext>
            </a:extLst>
          </p:cNvPr>
          <p:cNvGrpSpPr/>
          <p:nvPr/>
        </p:nvGrpSpPr>
        <p:grpSpPr>
          <a:xfrm>
            <a:off x="0" y="-205740"/>
            <a:ext cx="12192000" cy="137160"/>
            <a:chOff x="0" y="-205740"/>
            <a:chExt cx="12192000" cy="137160"/>
          </a:xfrm>
        </p:grpSpPr>
        <p:sp>
          <p:nvSpPr>
            <p:cNvPr id="18" name="btfpColumnGapBlocker815101">
              <a:extLst>
                <a:ext uri="{FF2B5EF4-FFF2-40B4-BE49-F238E27FC236}">
                  <a16:creationId xmlns:a16="http://schemas.microsoft.com/office/drawing/2014/main" id="{7C92401D-D57C-4818-073C-7A949CF1ACD1}"/>
                </a:ext>
              </a:extLst>
            </p:cNvPr>
            <p:cNvSpPr/>
            <p:nvPr/>
          </p:nvSpPr>
          <p:spPr bwMode="gray">
            <a:xfrm>
              <a:off x="12014200" y="-20574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16" name="btfpColumnGapBlocker558053">
              <a:extLst>
                <a:ext uri="{FF2B5EF4-FFF2-40B4-BE49-F238E27FC236}">
                  <a16:creationId xmlns:a16="http://schemas.microsoft.com/office/drawing/2014/main" id="{C9AFE506-BEA9-07FE-AF16-E88D30541075}"/>
                </a:ext>
              </a:extLst>
            </p:cNvPr>
            <p:cNvSpPr/>
            <p:nvPr/>
          </p:nvSpPr>
          <p:spPr bwMode="gray">
            <a:xfrm>
              <a:off x="0" y="-20574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4" name="btfpColumnIndicator875711">
              <a:extLst>
                <a:ext uri="{FF2B5EF4-FFF2-40B4-BE49-F238E27FC236}">
                  <a16:creationId xmlns:a16="http://schemas.microsoft.com/office/drawing/2014/main" id="{710CDC9E-D83E-56C1-8570-A9CE1ADD22C5}"/>
                </a:ext>
              </a:extLst>
            </p:cNvPr>
            <p:cNvCxnSpPr/>
            <p:nvPr/>
          </p:nvCxnSpPr>
          <p:spPr>
            <a:xfrm flipV="1">
              <a:off x="120142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btfpColumnIndicator875317">
              <a:extLst>
                <a:ext uri="{FF2B5EF4-FFF2-40B4-BE49-F238E27FC236}">
                  <a16:creationId xmlns:a16="http://schemas.microsoft.com/office/drawing/2014/main" id="{DF4B04FE-BFEC-71BF-436D-F60691BCD10A}"/>
                </a:ext>
              </a:extLst>
            </p:cNvPr>
            <p:cNvCxnSpPr/>
            <p:nvPr/>
          </p:nvCxnSpPr>
          <p:spPr>
            <a:xfrm flipV="1">
              <a:off x="4699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36" name="think-cell data - do not delete" hidden="1">
            <a:extLst>
              <a:ext uri="{FF2B5EF4-FFF2-40B4-BE49-F238E27FC236}">
                <a16:creationId xmlns:a16="http://schemas.microsoft.com/office/drawing/2014/main" id="{55F78989-C10C-CC17-7F89-037D6669629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606" imgH="608" progId="TCLayout.ActiveDocument.1">
                  <p:embed/>
                </p:oleObj>
              </mc:Choice>
              <mc:Fallback>
                <p:oleObj name="think-cell Slide" r:id="rId5" imgW="606" imgH="608" progId="TCLayout.ActiveDocument.1">
                  <p:embed/>
                  <p:pic>
                    <p:nvPicPr>
                      <p:cNvPr id="36" name="think-cell data - do not delete" hidden="1">
                        <a:extLst>
                          <a:ext uri="{FF2B5EF4-FFF2-40B4-BE49-F238E27FC236}">
                            <a16:creationId xmlns:a16="http://schemas.microsoft.com/office/drawing/2014/main" id="{55F78989-C10C-CC17-7F89-037D666962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052" name="Picture 4" descr="Free Deep Blue Stock Photo">
            <a:extLst>
              <a:ext uri="{FF2B5EF4-FFF2-40B4-BE49-F238E27FC236}">
                <a16:creationId xmlns:a16="http://schemas.microsoft.com/office/drawing/2014/main" id="{C34E9561-632D-E57B-C0CA-D45B71EAD5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ill a Kamala Harris Victory Be Good For The UK? - ChamberUK">
            <a:extLst>
              <a:ext uri="{FF2B5EF4-FFF2-40B4-BE49-F238E27FC236}">
                <a16:creationId xmlns:a16="http://schemas.microsoft.com/office/drawing/2014/main" id="{12C1B690-3A7E-021B-787A-9323132213C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074"/>
          <a:stretch/>
        </p:blipFill>
        <p:spPr bwMode="auto">
          <a:xfrm>
            <a:off x="380001" y="331732"/>
            <a:ext cx="9181280" cy="574333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B38E4CF4-1D07-F01A-47D8-42A0B76F7594}"/>
              </a:ext>
            </a:extLst>
          </p:cNvPr>
          <p:cNvSpPr/>
          <p:nvPr/>
        </p:nvSpPr>
        <p:spPr bwMode="gray">
          <a:xfrm>
            <a:off x="109057" y="5150840"/>
            <a:ext cx="2424153" cy="1208015"/>
          </a:xfrm>
          <a:prstGeom prst="rect">
            <a:avLst/>
          </a:prstGeom>
          <a:solidFill>
            <a:schemeClr val="tx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2000" b="1">
                <a:solidFill>
                  <a:srgbClr val="C00000"/>
                </a:solidFill>
                <a:effectLst>
                  <a:outerShdw blurRad="50800" dist="38100" dir="13500000" algn="br" rotWithShape="0">
                    <a:prstClr val="black">
                      <a:alpha val="40000"/>
                    </a:prstClr>
                  </a:outerShdw>
                </a:effectLst>
                <a:latin typeface="Arial Narrow" panose="020B0606020202030204" pitchFamily="34" charset="0"/>
              </a:rPr>
              <a:t>&gt; BREAKING NEWS</a:t>
            </a:r>
          </a:p>
        </p:txBody>
      </p:sp>
      <p:sp>
        <p:nvSpPr>
          <p:cNvPr id="23" name="Rectangle 22">
            <a:extLst>
              <a:ext uri="{FF2B5EF4-FFF2-40B4-BE49-F238E27FC236}">
                <a16:creationId xmlns:a16="http://schemas.microsoft.com/office/drawing/2014/main" id="{08111528-442B-C838-0619-1B5BA185CD4B}"/>
              </a:ext>
            </a:extLst>
          </p:cNvPr>
          <p:cNvSpPr/>
          <p:nvPr/>
        </p:nvSpPr>
        <p:spPr bwMode="gray">
          <a:xfrm>
            <a:off x="176168" y="5476875"/>
            <a:ext cx="10758531" cy="942975"/>
          </a:xfrm>
          <a:prstGeom prst="rect">
            <a:avLst/>
          </a:prstGeom>
          <a:gradFill flip="none" rotWithShape="1">
            <a:gsLst>
              <a:gs pos="0">
                <a:srgbClr val="BE070A">
                  <a:shade val="30000"/>
                  <a:satMod val="115000"/>
                </a:srgbClr>
              </a:gs>
              <a:gs pos="50000">
                <a:srgbClr val="BE070A">
                  <a:shade val="67500"/>
                  <a:satMod val="115000"/>
                </a:srgbClr>
              </a:gs>
              <a:gs pos="100000">
                <a:srgbClr val="BE070A">
                  <a:shade val="100000"/>
                  <a:satMod val="115000"/>
                </a:srgbClr>
              </a:gs>
            </a:gsLst>
            <a:lin ang="13500000" scaled="1"/>
            <a:tileRect/>
          </a:gra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3600" b="1">
                <a:solidFill>
                  <a:schemeClr val="tx2"/>
                </a:solidFill>
                <a:effectLst>
                  <a:outerShdw blurRad="50800" dist="38100" dir="2700000" algn="tl" rotWithShape="0">
                    <a:prstClr val="black">
                      <a:alpha val="40000"/>
                    </a:prstClr>
                  </a:outerShdw>
                </a:effectLst>
                <a:latin typeface="Bahnschrift SemiBold Condensed" panose="020B0502040204020203" pitchFamily="34" charset="0"/>
              </a:rPr>
              <a:t>VICE PRESIDENT KAMALA HARRIS WINS PRESIDENCY IN CLOSE RACE</a:t>
            </a:r>
          </a:p>
        </p:txBody>
      </p:sp>
      <p:sp>
        <p:nvSpPr>
          <p:cNvPr id="29" name="Rectangle 28">
            <a:extLst>
              <a:ext uri="{FF2B5EF4-FFF2-40B4-BE49-F238E27FC236}">
                <a16:creationId xmlns:a16="http://schemas.microsoft.com/office/drawing/2014/main" id="{374F12D6-825D-168F-1FDB-73C2EF92192F}"/>
              </a:ext>
            </a:extLst>
          </p:cNvPr>
          <p:cNvSpPr/>
          <p:nvPr/>
        </p:nvSpPr>
        <p:spPr bwMode="gray">
          <a:xfrm>
            <a:off x="10934700" y="5476875"/>
            <a:ext cx="257175" cy="942975"/>
          </a:xfrm>
          <a:prstGeom prst="rect">
            <a:avLst/>
          </a:prstGeom>
          <a:solidFill>
            <a:schemeClr val="tx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b="1">
                <a:solidFill>
                  <a:srgbClr val="C00000"/>
                </a:solidFill>
                <a:effectLst>
                  <a:outerShdw blurRad="63500" sx="102000" sy="102000" algn="ctr" rotWithShape="0">
                    <a:prstClr val="black">
                      <a:alpha val="40000"/>
                    </a:prstClr>
                  </a:outerShdw>
                </a:effectLst>
              </a:rPr>
              <a:t>L  I VE</a:t>
            </a:r>
          </a:p>
        </p:txBody>
      </p:sp>
      <p:sp>
        <p:nvSpPr>
          <p:cNvPr id="2066" name="Rectangle 2065">
            <a:extLst>
              <a:ext uri="{FF2B5EF4-FFF2-40B4-BE49-F238E27FC236}">
                <a16:creationId xmlns:a16="http://schemas.microsoft.com/office/drawing/2014/main" id="{1B19A79C-DA53-B3F9-8297-2CABB8DC5314}"/>
              </a:ext>
            </a:extLst>
          </p:cNvPr>
          <p:cNvSpPr/>
          <p:nvPr/>
        </p:nvSpPr>
        <p:spPr bwMode="gray">
          <a:xfrm>
            <a:off x="8851274" y="3102152"/>
            <a:ext cx="3231669" cy="2211705"/>
          </a:xfrm>
          <a:prstGeom prst="rect">
            <a:avLst/>
          </a:prstGeom>
          <a:gradFill flip="none" rotWithShape="1">
            <a:gsLst>
              <a:gs pos="0">
                <a:schemeClr val="tx2">
                  <a:lumMod val="95000"/>
                  <a:shade val="30000"/>
                  <a:satMod val="115000"/>
                </a:schemeClr>
              </a:gs>
              <a:gs pos="50000">
                <a:schemeClr val="tx2">
                  <a:lumMod val="95000"/>
                  <a:shade val="67500"/>
                  <a:satMod val="115000"/>
                </a:schemeClr>
              </a:gs>
              <a:gs pos="100000">
                <a:schemeClr val="tx2">
                  <a:lumMod val="95000"/>
                  <a:shade val="100000"/>
                  <a:satMod val="115000"/>
                </a:schemeClr>
              </a:gs>
            </a:gsLst>
            <a:lin ang="13500000" scaled="1"/>
            <a:tileRect/>
          </a:gradFill>
          <a:ln w="222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91440" rIns="36000" bIns="36000" numCol="1" spcCol="0" rtlCol="0" fromWordArt="0" anchor="t" anchorCtr="0" forceAA="0" compatLnSpc="1">
            <a:prstTxWarp prst="textNoShape">
              <a:avLst/>
            </a:prstTxWarp>
            <a:noAutofit/>
          </a:bodyPr>
          <a:lstStyle/>
          <a:p>
            <a:pPr marL="0" indent="0" algn="ctr">
              <a:buNone/>
            </a:pPr>
            <a:r>
              <a:rPr lang="en-US" b="1">
                <a:solidFill>
                  <a:schemeClr val="bg1">
                    <a:lumMod val="10000"/>
                  </a:schemeClr>
                </a:solidFill>
                <a:latin typeface="Arial" panose="020B0604020202020204" pitchFamily="34" charset="0"/>
                <a:cs typeface="Arial" panose="020B0604020202020204" pitchFamily="34" charset="0"/>
              </a:rPr>
              <a:t>CURRENT COUNT</a:t>
            </a:r>
          </a:p>
        </p:txBody>
      </p:sp>
      <p:sp>
        <p:nvSpPr>
          <p:cNvPr id="2048" name="Rectangle 2047">
            <a:extLst>
              <a:ext uri="{FF2B5EF4-FFF2-40B4-BE49-F238E27FC236}">
                <a16:creationId xmlns:a16="http://schemas.microsoft.com/office/drawing/2014/main" id="{C990902A-6085-AAF0-F302-80F5259CACC9}"/>
              </a:ext>
            </a:extLst>
          </p:cNvPr>
          <p:cNvSpPr/>
          <p:nvPr/>
        </p:nvSpPr>
        <p:spPr bwMode="gray">
          <a:xfrm>
            <a:off x="8989781" y="3654602"/>
            <a:ext cx="1441265" cy="1417040"/>
          </a:xfrm>
          <a:prstGeom prst="rect">
            <a:avLst/>
          </a:prstGeom>
          <a:solidFill>
            <a:srgbClr val="FFFFFF">
              <a:alpha val="94902"/>
            </a:srgbClr>
          </a:solidFill>
          <a:ln w="222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b="1">
                <a:solidFill>
                  <a:schemeClr val="bg1">
                    <a:lumMod val="10000"/>
                  </a:schemeClr>
                </a:solidFill>
                <a:latin typeface="Arial" panose="020B0604020202020204" pitchFamily="34" charset="0"/>
                <a:cs typeface="Arial" panose="020B0604020202020204" pitchFamily="34" charset="0"/>
              </a:rPr>
              <a:t>HOUSE</a:t>
            </a:r>
          </a:p>
        </p:txBody>
      </p:sp>
      <p:sp>
        <p:nvSpPr>
          <p:cNvPr id="2049" name="Rectangle 2048">
            <a:extLst>
              <a:ext uri="{FF2B5EF4-FFF2-40B4-BE49-F238E27FC236}">
                <a16:creationId xmlns:a16="http://schemas.microsoft.com/office/drawing/2014/main" id="{B7FFC93D-DA4F-8E86-CAFA-C9816AC5F885}"/>
              </a:ext>
            </a:extLst>
          </p:cNvPr>
          <p:cNvSpPr/>
          <p:nvPr/>
        </p:nvSpPr>
        <p:spPr bwMode="gray">
          <a:xfrm>
            <a:off x="10561406" y="3654602"/>
            <a:ext cx="1441265" cy="1417040"/>
          </a:xfrm>
          <a:prstGeom prst="rect">
            <a:avLst/>
          </a:prstGeom>
          <a:solidFill>
            <a:srgbClr val="FFFFFF">
              <a:alpha val="94902"/>
            </a:srgbClr>
          </a:solidFill>
          <a:ln w="2222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b="1">
                <a:solidFill>
                  <a:schemeClr val="bg1">
                    <a:lumMod val="10000"/>
                  </a:schemeClr>
                </a:solidFill>
                <a:latin typeface="Arial" panose="020B0604020202020204" pitchFamily="34" charset="0"/>
                <a:cs typeface="Arial" panose="020B0604020202020204" pitchFamily="34" charset="0"/>
              </a:rPr>
              <a:t>SENATE</a:t>
            </a:r>
          </a:p>
        </p:txBody>
      </p:sp>
      <p:sp>
        <p:nvSpPr>
          <p:cNvPr id="2058" name="Rectangle 2057">
            <a:extLst>
              <a:ext uri="{FF2B5EF4-FFF2-40B4-BE49-F238E27FC236}">
                <a16:creationId xmlns:a16="http://schemas.microsoft.com/office/drawing/2014/main" id="{B186EEBA-6F43-93C1-4D5A-0A9B4F3026D5}"/>
              </a:ext>
            </a:extLst>
          </p:cNvPr>
          <p:cNvSpPr/>
          <p:nvPr/>
        </p:nvSpPr>
        <p:spPr bwMode="gray">
          <a:xfrm>
            <a:off x="9097547" y="4028654"/>
            <a:ext cx="1273360" cy="385763"/>
          </a:xfrm>
          <a:prstGeom prst="rect">
            <a:avLst/>
          </a:prstGeom>
          <a:gradFill flip="none" rotWithShape="1">
            <a:gsLst>
              <a:gs pos="0">
                <a:srgbClr val="BE070A">
                  <a:shade val="30000"/>
                  <a:satMod val="115000"/>
                </a:srgbClr>
              </a:gs>
              <a:gs pos="50000">
                <a:srgbClr val="BE070A">
                  <a:shade val="67500"/>
                  <a:satMod val="115000"/>
                </a:srgbClr>
              </a:gs>
              <a:gs pos="100000">
                <a:srgbClr val="BE070A">
                  <a:shade val="100000"/>
                  <a:satMod val="115000"/>
                </a:srgbClr>
              </a:gs>
            </a:gsLst>
            <a:lin ang="13500000" scaled="1"/>
            <a:tileRect/>
          </a:gra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2000" b="1">
                <a:solidFill>
                  <a:schemeClr val="tx2"/>
                </a:solidFill>
                <a:latin typeface="Arial" panose="020B0604020202020204" pitchFamily="34" charset="0"/>
                <a:cs typeface="Arial" panose="020B0604020202020204" pitchFamily="34" charset="0"/>
              </a:rPr>
              <a:t>215</a:t>
            </a:r>
          </a:p>
        </p:txBody>
      </p:sp>
      <p:sp>
        <p:nvSpPr>
          <p:cNvPr id="2059" name="Rectangle 2058">
            <a:extLst>
              <a:ext uri="{FF2B5EF4-FFF2-40B4-BE49-F238E27FC236}">
                <a16:creationId xmlns:a16="http://schemas.microsoft.com/office/drawing/2014/main" id="{16D86080-5235-1C06-A4E0-B02DBA11A9C9}"/>
              </a:ext>
            </a:extLst>
          </p:cNvPr>
          <p:cNvSpPr/>
          <p:nvPr/>
        </p:nvSpPr>
        <p:spPr bwMode="gray">
          <a:xfrm>
            <a:off x="10651305" y="4011789"/>
            <a:ext cx="1273360" cy="385763"/>
          </a:xfrm>
          <a:prstGeom prst="rect">
            <a:avLst/>
          </a:prstGeom>
          <a:gradFill flip="none" rotWithShape="1">
            <a:gsLst>
              <a:gs pos="0">
                <a:srgbClr val="BE070A">
                  <a:shade val="30000"/>
                  <a:satMod val="115000"/>
                </a:srgbClr>
              </a:gs>
              <a:gs pos="50000">
                <a:srgbClr val="BE070A">
                  <a:shade val="67500"/>
                  <a:satMod val="115000"/>
                </a:srgbClr>
              </a:gs>
              <a:gs pos="100000">
                <a:srgbClr val="BE070A">
                  <a:shade val="100000"/>
                  <a:satMod val="115000"/>
                </a:srgbClr>
              </a:gs>
            </a:gsLst>
            <a:lin ang="13500000" scaled="1"/>
            <a:tileRect/>
          </a:gra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2000" b="1">
                <a:solidFill>
                  <a:schemeClr val="tx2"/>
                </a:solidFill>
                <a:latin typeface="Arial" panose="020B0604020202020204" pitchFamily="34" charset="0"/>
                <a:cs typeface="Arial" panose="020B0604020202020204" pitchFamily="34" charset="0"/>
              </a:rPr>
              <a:t>51</a:t>
            </a:r>
          </a:p>
        </p:txBody>
      </p:sp>
      <p:sp>
        <p:nvSpPr>
          <p:cNvPr id="2060" name="Rectangle 2059">
            <a:extLst>
              <a:ext uri="{FF2B5EF4-FFF2-40B4-BE49-F238E27FC236}">
                <a16:creationId xmlns:a16="http://schemas.microsoft.com/office/drawing/2014/main" id="{72790255-8F01-C02D-A60C-531FABC7DFD8}"/>
              </a:ext>
            </a:extLst>
          </p:cNvPr>
          <p:cNvSpPr/>
          <p:nvPr/>
        </p:nvSpPr>
        <p:spPr bwMode="gray">
          <a:xfrm>
            <a:off x="9097546" y="4504903"/>
            <a:ext cx="1273360" cy="385763"/>
          </a:xfrm>
          <a:prstGeom prst="rect">
            <a:avLst/>
          </a:prstGeom>
          <a:gradFill flip="none" rotWithShape="1">
            <a:gsLst>
              <a:gs pos="0">
                <a:srgbClr val="0B5FAC">
                  <a:shade val="30000"/>
                  <a:satMod val="115000"/>
                </a:srgbClr>
              </a:gs>
              <a:gs pos="50000">
                <a:srgbClr val="0B5FAC">
                  <a:shade val="67500"/>
                  <a:satMod val="115000"/>
                </a:srgbClr>
              </a:gs>
              <a:gs pos="100000">
                <a:srgbClr val="0B5FAC">
                  <a:shade val="100000"/>
                  <a:satMod val="115000"/>
                </a:srgbClr>
              </a:gs>
            </a:gsLst>
            <a:lin ang="16200000" scaled="1"/>
            <a:tileRect/>
          </a:gra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2000" b="1">
                <a:solidFill>
                  <a:schemeClr val="tx2"/>
                </a:solidFill>
                <a:latin typeface="Arial" panose="020B0604020202020204" pitchFamily="34" charset="0"/>
                <a:cs typeface="Arial" panose="020B0604020202020204" pitchFamily="34" charset="0"/>
              </a:rPr>
              <a:t>220</a:t>
            </a:r>
          </a:p>
        </p:txBody>
      </p:sp>
      <p:sp>
        <p:nvSpPr>
          <p:cNvPr id="2061" name="Rectangle 2060">
            <a:extLst>
              <a:ext uri="{FF2B5EF4-FFF2-40B4-BE49-F238E27FC236}">
                <a16:creationId xmlns:a16="http://schemas.microsoft.com/office/drawing/2014/main" id="{9FAB9B73-29DE-2F83-057D-762C53C98F1B}"/>
              </a:ext>
            </a:extLst>
          </p:cNvPr>
          <p:cNvSpPr/>
          <p:nvPr/>
        </p:nvSpPr>
        <p:spPr bwMode="gray">
          <a:xfrm>
            <a:off x="10651305" y="4504903"/>
            <a:ext cx="1273360" cy="385763"/>
          </a:xfrm>
          <a:prstGeom prst="rect">
            <a:avLst/>
          </a:prstGeom>
          <a:gradFill flip="none" rotWithShape="1">
            <a:gsLst>
              <a:gs pos="0">
                <a:srgbClr val="0B5FAC">
                  <a:shade val="30000"/>
                  <a:satMod val="115000"/>
                </a:srgbClr>
              </a:gs>
              <a:gs pos="50000">
                <a:srgbClr val="0B5FAC">
                  <a:shade val="67500"/>
                  <a:satMod val="115000"/>
                </a:srgbClr>
              </a:gs>
              <a:gs pos="100000">
                <a:srgbClr val="0B5FAC">
                  <a:shade val="100000"/>
                  <a:satMod val="115000"/>
                </a:srgbClr>
              </a:gs>
            </a:gsLst>
            <a:lin ang="16200000" scaled="1"/>
            <a:tileRect/>
          </a:gra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2000" b="1">
                <a:solidFill>
                  <a:schemeClr val="tx2"/>
                </a:solidFill>
                <a:latin typeface="Arial" panose="020B0604020202020204" pitchFamily="34" charset="0"/>
                <a:cs typeface="Arial" panose="020B0604020202020204" pitchFamily="34" charset="0"/>
              </a:rPr>
              <a:t>49</a:t>
            </a:r>
          </a:p>
        </p:txBody>
      </p:sp>
    </p:spTree>
    <p:custDataLst>
      <p:tags r:id="rId1"/>
    </p:custDataLst>
    <p:extLst>
      <p:ext uri="{BB962C8B-B14F-4D97-AF65-F5344CB8AC3E}">
        <p14:creationId xmlns:p14="http://schemas.microsoft.com/office/powerpoint/2010/main" val="20050371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btfpColumnIndicatorGroup2">
            <a:extLst>
              <a:ext uri="{FF2B5EF4-FFF2-40B4-BE49-F238E27FC236}">
                <a16:creationId xmlns:a16="http://schemas.microsoft.com/office/drawing/2014/main" id="{AB42A45F-4661-FFD6-C051-8B047FC4F6CE}"/>
              </a:ext>
            </a:extLst>
          </p:cNvPr>
          <p:cNvGrpSpPr/>
          <p:nvPr/>
        </p:nvGrpSpPr>
        <p:grpSpPr>
          <a:xfrm>
            <a:off x="0" y="6926580"/>
            <a:ext cx="12192000" cy="137160"/>
            <a:chOff x="0" y="6926580"/>
            <a:chExt cx="12192000" cy="137160"/>
          </a:xfrm>
        </p:grpSpPr>
        <p:sp>
          <p:nvSpPr>
            <p:cNvPr id="26" name="btfpColumnGapBlocker130915">
              <a:extLst>
                <a:ext uri="{FF2B5EF4-FFF2-40B4-BE49-F238E27FC236}">
                  <a16:creationId xmlns:a16="http://schemas.microsoft.com/office/drawing/2014/main" id="{70DB34A5-FF58-5A0E-CD07-7EAB109C24F2}"/>
                </a:ext>
              </a:extLst>
            </p:cNvPr>
            <p:cNvSpPr/>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846587"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11" name="btfpColumnGapBlocker887022">
              <a:extLst>
                <a:ext uri="{FF2B5EF4-FFF2-40B4-BE49-F238E27FC236}">
                  <a16:creationId xmlns:a16="http://schemas.microsoft.com/office/drawing/2014/main" id="{2AA829E3-05D9-F9FA-DDE2-97DCFAE7CA20}"/>
                </a:ext>
              </a:extLst>
            </p:cNvPr>
            <p:cNvSpPr/>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846587"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cxnSp>
          <p:nvCxnSpPr>
            <p:cNvPr id="9" name="btfpColumnIndicator649315">
              <a:extLst>
                <a:ext uri="{FF2B5EF4-FFF2-40B4-BE49-F238E27FC236}">
                  <a16:creationId xmlns:a16="http://schemas.microsoft.com/office/drawing/2014/main" id="{863CAF6B-A706-C5CA-990A-60528581E62B}"/>
                </a:ext>
              </a:extLst>
            </p:cNvPr>
            <p:cNvCxnSpPr/>
            <p:nvPr/>
          </p:nvCxnSpPr>
          <p:spPr>
            <a:xfrm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btfpColumnIndicator332005">
              <a:extLst>
                <a:ext uri="{FF2B5EF4-FFF2-40B4-BE49-F238E27FC236}">
                  <a16:creationId xmlns:a16="http://schemas.microsoft.com/office/drawing/2014/main" id="{0D59DF33-B49F-1AF4-ABF8-BA4322195AD3}"/>
                </a:ext>
              </a:extLst>
            </p:cNvPr>
            <p:cNvCxnSpPr/>
            <p:nvPr/>
          </p:nvCxnSpPr>
          <p:spPr>
            <a:xfrm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btfpColumnIndicatorGroup1">
            <a:extLst>
              <a:ext uri="{FF2B5EF4-FFF2-40B4-BE49-F238E27FC236}">
                <a16:creationId xmlns:a16="http://schemas.microsoft.com/office/drawing/2014/main" id="{B0C50803-7E00-2074-E083-C9107742E21F}"/>
              </a:ext>
            </a:extLst>
          </p:cNvPr>
          <p:cNvGrpSpPr/>
          <p:nvPr/>
        </p:nvGrpSpPr>
        <p:grpSpPr>
          <a:xfrm>
            <a:off x="0" y="-205740"/>
            <a:ext cx="12192000" cy="137160"/>
            <a:chOff x="0" y="-205740"/>
            <a:chExt cx="12192000" cy="137160"/>
          </a:xfrm>
        </p:grpSpPr>
        <p:sp>
          <p:nvSpPr>
            <p:cNvPr id="12" name="btfpColumnGapBlocker736219">
              <a:extLst>
                <a:ext uri="{FF2B5EF4-FFF2-40B4-BE49-F238E27FC236}">
                  <a16:creationId xmlns:a16="http://schemas.microsoft.com/office/drawing/2014/main" id="{59888A61-1926-87E7-F613-3FD8F7546A1B}"/>
                </a:ext>
              </a:extLst>
            </p:cNvPr>
            <p:cNvSpPr/>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846587"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10" name="btfpColumnGapBlocker605193">
              <a:extLst>
                <a:ext uri="{FF2B5EF4-FFF2-40B4-BE49-F238E27FC236}">
                  <a16:creationId xmlns:a16="http://schemas.microsoft.com/office/drawing/2014/main" id="{98DA2951-7AE0-56B6-70E2-FBAAFE909DE4}"/>
                </a:ext>
              </a:extLst>
            </p:cNvPr>
            <p:cNvSpPr/>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846587"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cxnSp>
          <p:nvCxnSpPr>
            <p:cNvPr id="8" name="btfpColumnIndicator210600">
              <a:extLst>
                <a:ext uri="{FF2B5EF4-FFF2-40B4-BE49-F238E27FC236}">
                  <a16:creationId xmlns:a16="http://schemas.microsoft.com/office/drawing/2014/main" id="{3338C9B1-3F27-87CD-02C2-5402350DAE42}"/>
                </a:ext>
              </a:extLst>
            </p:cNvPr>
            <p:cNvCxnSpPr/>
            <p:nvPr/>
          </p:nvCxnSpPr>
          <p:spPr>
            <a:xfrm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btfpColumnIndicator804112">
              <a:extLst>
                <a:ext uri="{FF2B5EF4-FFF2-40B4-BE49-F238E27FC236}">
                  <a16:creationId xmlns:a16="http://schemas.microsoft.com/office/drawing/2014/main" id="{5CD5C8DC-2314-FDC1-7756-D64ED27639D9}"/>
                </a:ext>
              </a:extLst>
            </p:cNvPr>
            <p:cNvCxnSpPr/>
            <p:nvPr/>
          </p:nvCxnSpPr>
          <p:spPr>
            <a:xfrm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17" name="think-cell data - do not delete" hidden="1">
            <a:extLst>
              <a:ext uri="{FF2B5EF4-FFF2-40B4-BE49-F238E27FC236}">
                <a16:creationId xmlns:a16="http://schemas.microsoft.com/office/drawing/2014/main" id="{E2C745D8-3489-D076-24C9-A30C0221731B}"/>
              </a:ext>
            </a:extLst>
          </p:cNvPr>
          <p:cNvGraphicFramePr>
            <a:graphicFrameLocks noChangeAspect="1"/>
          </p:cNvGraphicFramePr>
          <p:nvPr>
            <p:custDataLst>
              <p:tags r:id="rId2"/>
            </p:custDataLst>
            <p:extLst>
              <p:ext uri="{D42A27DB-BD31-4B8C-83A1-F6EECF244321}">
                <p14:modId xmlns:p14="http://schemas.microsoft.com/office/powerpoint/2010/main" val="483626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17" name="think-cell data - do not delete" hidden="1">
                        <a:extLst>
                          <a:ext uri="{FF2B5EF4-FFF2-40B4-BE49-F238E27FC236}">
                            <a16:creationId xmlns:a16="http://schemas.microsoft.com/office/drawing/2014/main" id="{E2C745D8-3489-D076-24C9-A30C022173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E868335-5EA4-7A3A-0650-4906B591671D}"/>
              </a:ext>
            </a:extLst>
          </p:cNvPr>
          <p:cNvSpPr>
            <a:spLocks noGrp="1"/>
          </p:cNvSpPr>
          <p:nvPr>
            <p:ph type="title"/>
          </p:nvPr>
        </p:nvSpPr>
        <p:spPr>
          <a:xfrm>
            <a:off x="476316" y="0"/>
            <a:ext cx="11522075" cy="876687"/>
          </a:xfrm>
        </p:spPr>
        <p:txBody>
          <a:bodyPr vert="horz"/>
          <a:lstStyle/>
          <a:p>
            <a:r>
              <a:rPr lang="en-US" dirty="0"/>
              <a:t>Harris-Walz Victory</a:t>
            </a:r>
          </a:p>
        </p:txBody>
      </p:sp>
      <p:sp>
        <p:nvSpPr>
          <p:cNvPr id="3" name="btfpBulletedList101279">
            <a:extLst>
              <a:ext uri="{FF2B5EF4-FFF2-40B4-BE49-F238E27FC236}">
                <a16:creationId xmlns:a16="http://schemas.microsoft.com/office/drawing/2014/main" id="{D7597B02-9DCA-2653-1A72-A2CDF138AFBB}"/>
              </a:ext>
            </a:extLst>
          </p:cNvPr>
          <p:cNvSpPr txBox="1"/>
          <p:nvPr>
            <p:custDataLst>
              <p:tags r:id="rId3"/>
            </p:custDataLst>
          </p:nvPr>
        </p:nvSpPr>
        <p:spPr bwMode="gray">
          <a:xfrm>
            <a:off x="469900" y="1219200"/>
            <a:ext cx="11522075" cy="4889406"/>
          </a:xfrm>
          <a:prstGeom prst="rect">
            <a:avLst/>
          </a:prstGeom>
          <a:noFill/>
        </p:spPr>
        <p:txBody>
          <a:bodyPr vert="horz" wrap="square" lIns="36000" tIns="36000" rIns="36000" bIns="36000" rtlCol="0">
            <a:spAutoFit/>
          </a:bodyPr>
          <a:lstStyle/>
          <a:p>
            <a:pPr marL="0" indent="0">
              <a:buNone/>
            </a:pPr>
            <a:r>
              <a:rPr lang="en-US" sz="1400" b="1" dirty="0">
                <a:solidFill>
                  <a:srgbClr val="00437A"/>
                </a:solidFill>
              </a:rPr>
              <a:t>KAMALA HARRIS’S 2024 VICTORY HAS LED TO SIGNIFICANT CELEBRATION AND CHAOS ACROSS THE COUNTRY</a:t>
            </a:r>
          </a:p>
          <a:p>
            <a:pPr marL="355600" lvl="1" indent="-177800"/>
            <a:r>
              <a:rPr lang="en-US" sz="1200" dirty="0"/>
              <a:t>Kamala Harris breaks barriers as the first President who is female and of South Asian and African American descent</a:t>
            </a:r>
          </a:p>
          <a:p>
            <a:pPr marL="355600" lvl="1" indent="-177800"/>
            <a:r>
              <a:rPr lang="en-US" sz="1200" dirty="0"/>
              <a:t>Whispers of election integrity and legitimacy resurface, fueling a debate about the legitimacy of Harris's presidency. Trump has refused to concede, calling the election insurrectionary</a:t>
            </a:r>
          </a:p>
          <a:p>
            <a:pPr marL="0" indent="0">
              <a:buNone/>
            </a:pPr>
            <a:r>
              <a:rPr lang="en-US" sz="1400" b="1" dirty="0">
                <a:solidFill>
                  <a:srgbClr val="00437A"/>
                </a:solidFill>
              </a:rPr>
              <a:t>ACROSS THE SOCIAL SECTOR, NON-PROFIT ORGANIZATIONS RECEIVE ADDITIONAL FUNDING AND POLICY SUPPORT, BUT ALSO FACE ADDITIONAL SCRUTINY AND OPPOSITION</a:t>
            </a:r>
          </a:p>
          <a:p>
            <a:pPr marL="355600" lvl="1" indent="-177800"/>
            <a:r>
              <a:rPr lang="en-US" sz="1200" dirty="0"/>
              <a:t>Harris’s administration announced increase funding for social programs focused on healthcare, education, and housing</a:t>
            </a:r>
          </a:p>
          <a:p>
            <a:pPr marL="355600" lvl="1" indent="-177800"/>
            <a:r>
              <a:rPr lang="en-US" sz="1200" dirty="0"/>
              <a:t>Diversity, equity, and inclusion initiatives are reinstated and build strong defenses against increasing legal attacks</a:t>
            </a:r>
          </a:p>
          <a:p>
            <a:pPr marL="355600" lvl="1" indent="-177800"/>
            <a:r>
              <a:rPr lang="en-US" sz="1200" dirty="0"/>
              <a:t>Republicans in the House and Senate launch aggressive investigations into the activities of progressive c3 and c4 organizations</a:t>
            </a:r>
          </a:p>
          <a:p>
            <a:pPr marL="0" indent="0">
              <a:buNone/>
            </a:pPr>
            <a:r>
              <a:rPr lang="en-US" sz="1400" b="1" dirty="0">
                <a:solidFill>
                  <a:srgbClr val="00437A"/>
                </a:solidFill>
              </a:rPr>
              <a:t>IN THE EARLY DAYS OF THE HARRIS ADMINISTRATION, PRESIDENT HARRIS SIGNALED HER PRIORITIES IN EXECUTIVE ORDERS AND A VARIETY OF ADMINISTRATIVE ACTIONS, AND MOVES TO ADVANCE OTHER CAMPAIGN PRIORITIES INCLUDING:</a:t>
            </a:r>
          </a:p>
          <a:p>
            <a:pPr marL="355600" lvl="1" indent="-177800"/>
            <a:r>
              <a:rPr lang="en-US" sz="1200" dirty="0"/>
              <a:t>Expansion of the Affordable Care Act (ACA) by increasing subsidies for health insurance and acceleration of Medicare’s drug price negotiations</a:t>
            </a:r>
            <a:r>
              <a:rPr lang="en-US" sz="1200" baseline="30000" dirty="0"/>
              <a:t>1</a:t>
            </a:r>
            <a:endParaRPr lang="en-US" sz="1200" dirty="0"/>
          </a:p>
          <a:p>
            <a:pPr marL="355600" lvl="1" indent="-177800"/>
            <a:r>
              <a:rPr lang="en-US" sz="1200" dirty="0"/>
              <a:t>Call for the first-ever federal ban on price gouging on food and groceries, securing new authority for the Federal Trade Commission and state attorneys general to investigate and penalize companies that unfairly exploit consumers in the quest for excessive profits</a:t>
            </a:r>
            <a:r>
              <a:rPr lang="en-US" sz="1200" baseline="30000" dirty="0"/>
              <a:t>1</a:t>
            </a:r>
            <a:endParaRPr lang="en-US" sz="1200" dirty="0"/>
          </a:p>
          <a:p>
            <a:pPr marL="355600" lvl="1" indent="-177800"/>
            <a:r>
              <a:rPr lang="en-US" sz="1200" dirty="0"/>
              <a:t>Specific targets for reducing US climate pollution by 2035 as per the Paris climate agreement</a:t>
            </a:r>
            <a:r>
              <a:rPr lang="en-US" sz="1200" baseline="30000" dirty="0"/>
              <a:t>1</a:t>
            </a:r>
            <a:endParaRPr lang="en-US" sz="1200" dirty="0"/>
          </a:p>
          <a:p>
            <a:pPr marL="355600" lvl="1" indent="-177800"/>
            <a:r>
              <a:rPr lang="en-US" sz="1200" dirty="0"/>
              <a:t>Cancellation of medical debt as well as federal student loan debt, targeting those with the greatest financial need</a:t>
            </a:r>
            <a:r>
              <a:rPr lang="en-US" sz="1200" baseline="30000" dirty="0"/>
              <a:t>1</a:t>
            </a:r>
          </a:p>
          <a:p>
            <a:pPr marL="355600" lvl="1" indent="-177800"/>
            <a:r>
              <a:rPr lang="en-US" sz="1200" dirty="0"/>
              <a:t>Introduction of legislation that codifies abortion rights and invalidates state bans and restrictions, but that also ends discriminatory barriers to abortion care, such as insurance coverage bans</a:t>
            </a:r>
            <a:r>
              <a:rPr lang="en-US" sz="1200" baseline="30000" dirty="0"/>
              <a:t>2</a:t>
            </a:r>
            <a:endParaRPr lang="en-US" sz="1200" dirty="0"/>
          </a:p>
          <a:p>
            <a:pPr marL="355600" lvl="1" indent="-177800"/>
            <a:r>
              <a:rPr lang="en-US" sz="1200" dirty="0"/>
              <a:t>Implementation of national standards for use-of-force policies, including requirements for de-escalation training and increased transparency in police investigations</a:t>
            </a:r>
            <a:r>
              <a:rPr lang="en-US" sz="1200" baseline="30000" dirty="0"/>
              <a:t>3</a:t>
            </a:r>
            <a:endParaRPr lang="en-US" sz="1200" dirty="0"/>
          </a:p>
        </p:txBody>
      </p:sp>
      <p:sp>
        <p:nvSpPr>
          <p:cNvPr id="13" name="btfpNotesBox911143">
            <a:extLst>
              <a:ext uri="{FF2B5EF4-FFF2-40B4-BE49-F238E27FC236}">
                <a16:creationId xmlns:a16="http://schemas.microsoft.com/office/drawing/2014/main" id="{5A9DF278-3BA4-981D-B4D5-5B92209C9A80}"/>
              </a:ext>
            </a:extLst>
          </p:cNvPr>
          <p:cNvSpPr txBox="1"/>
          <p:nvPr>
            <p:custDataLst>
              <p:tags r:id="rId4"/>
            </p:custDataLst>
          </p:nvPr>
        </p:nvSpPr>
        <p:spPr bwMode="gray">
          <a:xfrm>
            <a:off x="546100" y="6645989"/>
            <a:ext cx="11531600" cy="123111"/>
          </a:xfrm>
          <a:prstGeom prst="rect">
            <a:avLst/>
          </a:prstGeom>
          <a:noFill/>
        </p:spPr>
        <p:txBody>
          <a:bodyPr vert="horz" wrap="square" lIns="0" tIns="0" rIns="0" bIns="0" rtlCol="0" anchor="b">
            <a:spAutoFit/>
          </a:bodyPr>
          <a:lstStyle/>
          <a:p>
            <a:pPr marL="0" indent="0">
              <a:spcBef>
                <a:spcPts val="0"/>
              </a:spcBef>
              <a:buNone/>
            </a:pPr>
            <a:r>
              <a:rPr lang="en-US" sz="800" dirty="0">
                <a:solidFill>
                  <a:srgbClr val="464547"/>
                </a:solidFill>
              </a:rPr>
              <a:t>Source: 1. </a:t>
            </a:r>
            <a:r>
              <a:rPr lang="en-US" sz="800" dirty="0">
                <a:solidFill>
                  <a:srgbClr val="464547"/>
                </a:solidFill>
                <a:hlinkClick r:id="rId9"/>
              </a:rPr>
              <a:t>CNN: Kamala Harris Campaign Promises</a:t>
            </a:r>
            <a:r>
              <a:rPr lang="en-US" sz="800" dirty="0">
                <a:solidFill>
                  <a:srgbClr val="464547"/>
                </a:solidFill>
              </a:rPr>
              <a:t> 2. </a:t>
            </a:r>
            <a:r>
              <a:rPr lang="en-US" sz="800" dirty="0">
                <a:solidFill>
                  <a:srgbClr val="464547"/>
                </a:solidFill>
                <a:hlinkClick r:id="rId10"/>
              </a:rPr>
              <a:t>ACLU: How Kamala Harris can secure federal abortion protection once and for all</a:t>
            </a:r>
            <a:r>
              <a:rPr lang="en-US" sz="800" dirty="0">
                <a:solidFill>
                  <a:srgbClr val="464547"/>
                </a:solidFill>
              </a:rPr>
              <a:t> 3. </a:t>
            </a:r>
            <a:r>
              <a:rPr lang="en-US" sz="800" dirty="0">
                <a:solidFill>
                  <a:srgbClr val="464547"/>
                </a:solidFill>
                <a:hlinkClick r:id="rId11"/>
              </a:rPr>
              <a:t>Biden 2022 EO on Public Safety </a:t>
            </a:r>
            <a:endParaRPr lang="en-US" sz="800" dirty="0">
              <a:solidFill>
                <a:srgbClr val="464547"/>
              </a:solidFill>
            </a:endParaRPr>
          </a:p>
        </p:txBody>
      </p:sp>
      <p:sp>
        <p:nvSpPr>
          <p:cNvPr id="14" name="btfpStatusStickerText413141">
            <a:extLst>
              <a:ext uri="{FF2B5EF4-FFF2-40B4-BE49-F238E27FC236}">
                <a16:creationId xmlns:a16="http://schemas.microsoft.com/office/drawing/2014/main" id="{E1DF08BA-B755-DC5A-39C0-14DCCC4701EF}"/>
              </a:ext>
            </a:extLst>
          </p:cNvPr>
          <p:cNvSpPr txBox="1"/>
          <p:nvPr/>
        </p:nvSpPr>
        <p:spPr bwMode="gray">
          <a:xfrm>
            <a:off x="10365474" y="929944"/>
            <a:ext cx="1636026" cy="235611"/>
          </a:xfrm>
          <a:prstGeom prst="rect">
            <a:avLst/>
          </a:prstGeom>
          <a:noFill/>
        </p:spPr>
        <p:txBody>
          <a:bodyPr vert="horz" wrap="none" lIns="72073" tIns="25226" rIns="0" bIns="25226" rtlCol="0" anchor="t">
            <a:spAutoFit/>
          </a:bodyPr>
          <a:lstStyle/>
          <a:p>
            <a:pPr marL="0" indent="0" algn="r">
              <a:spcBef>
                <a:spcPts val="0"/>
              </a:spcBef>
              <a:buNone/>
            </a:pPr>
            <a:r>
              <a:rPr lang="en-US" sz="1200" b="1" cap="all" spc="450" dirty="0">
                <a:solidFill>
                  <a:srgbClr val="464547"/>
                </a:solidFill>
              </a:rPr>
              <a:t>Illustrative</a:t>
            </a:r>
          </a:p>
        </p:txBody>
      </p:sp>
    </p:spTree>
    <p:custDataLst>
      <p:tags r:id="rId1"/>
    </p:custDataLst>
    <p:extLst>
      <p:ext uri="{BB962C8B-B14F-4D97-AF65-F5344CB8AC3E}">
        <p14:creationId xmlns:p14="http://schemas.microsoft.com/office/powerpoint/2010/main" val="3374573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btfpColumnIndicatorGroup2">
            <a:extLst>
              <a:ext uri="{FF2B5EF4-FFF2-40B4-BE49-F238E27FC236}">
                <a16:creationId xmlns:a16="http://schemas.microsoft.com/office/drawing/2014/main" id="{AB42A45F-4661-FFD6-C051-8B047FC4F6CE}"/>
              </a:ext>
            </a:extLst>
          </p:cNvPr>
          <p:cNvGrpSpPr/>
          <p:nvPr/>
        </p:nvGrpSpPr>
        <p:grpSpPr>
          <a:xfrm>
            <a:off x="0" y="6926580"/>
            <a:ext cx="12192000" cy="137160"/>
            <a:chOff x="0" y="6926580"/>
            <a:chExt cx="12192000" cy="137160"/>
          </a:xfrm>
        </p:grpSpPr>
        <p:sp>
          <p:nvSpPr>
            <p:cNvPr id="26" name="btfpColumnGapBlocker130915">
              <a:extLst>
                <a:ext uri="{FF2B5EF4-FFF2-40B4-BE49-F238E27FC236}">
                  <a16:creationId xmlns:a16="http://schemas.microsoft.com/office/drawing/2014/main" id="{70DB34A5-FF58-5A0E-CD07-7EAB109C24F2}"/>
                </a:ext>
              </a:extLst>
            </p:cNvPr>
            <p:cNvSpPr/>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11" name="btfpColumnGapBlocker887022">
              <a:extLst>
                <a:ext uri="{FF2B5EF4-FFF2-40B4-BE49-F238E27FC236}">
                  <a16:creationId xmlns:a16="http://schemas.microsoft.com/office/drawing/2014/main" id="{2AA829E3-05D9-F9FA-DDE2-97DCFAE7CA20}"/>
                </a:ext>
              </a:extLst>
            </p:cNvPr>
            <p:cNvSpPr/>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9" name="btfpColumnIndicator649315">
              <a:extLst>
                <a:ext uri="{FF2B5EF4-FFF2-40B4-BE49-F238E27FC236}">
                  <a16:creationId xmlns:a16="http://schemas.microsoft.com/office/drawing/2014/main" id="{863CAF6B-A706-C5CA-990A-60528581E62B}"/>
                </a:ext>
              </a:extLst>
            </p:cNvPr>
            <p:cNvCxnSpPr/>
            <p:nvPr/>
          </p:nvCxnSpPr>
          <p:spPr>
            <a:xfrm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btfpColumnIndicator332005">
              <a:extLst>
                <a:ext uri="{FF2B5EF4-FFF2-40B4-BE49-F238E27FC236}">
                  <a16:creationId xmlns:a16="http://schemas.microsoft.com/office/drawing/2014/main" id="{0D59DF33-B49F-1AF4-ABF8-BA4322195AD3}"/>
                </a:ext>
              </a:extLst>
            </p:cNvPr>
            <p:cNvCxnSpPr/>
            <p:nvPr/>
          </p:nvCxnSpPr>
          <p:spPr>
            <a:xfrm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 name="btfpColumnIndicatorGroup1">
            <a:extLst>
              <a:ext uri="{FF2B5EF4-FFF2-40B4-BE49-F238E27FC236}">
                <a16:creationId xmlns:a16="http://schemas.microsoft.com/office/drawing/2014/main" id="{B0C50803-7E00-2074-E083-C9107742E21F}"/>
              </a:ext>
            </a:extLst>
          </p:cNvPr>
          <p:cNvGrpSpPr/>
          <p:nvPr/>
        </p:nvGrpSpPr>
        <p:grpSpPr>
          <a:xfrm>
            <a:off x="0" y="-205740"/>
            <a:ext cx="12192000" cy="137160"/>
            <a:chOff x="0" y="-205740"/>
            <a:chExt cx="12192000" cy="137160"/>
          </a:xfrm>
        </p:grpSpPr>
        <p:sp>
          <p:nvSpPr>
            <p:cNvPr id="12" name="btfpColumnGapBlocker736219">
              <a:extLst>
                <a:ext uri="{FF2B5EF4-FFF2-40B4-BE49-F238E27FC236}">
                  <a16:creationId xmlns:a16="http://schemas.microsoft.com/office/drawing/2014/main" id="{59888A61-1926-87E7-F613-3FD8F7546A1B}"/>
                </a:ext>
              </a:extLst>
            </p:cNvPr>
            <p:cNvSpPr/>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10" name="btfpColumnGapBlocker605193">
              <a:extLst>
                <a:ext uri="{FF2B5EF4-FFF2-40B4-BE49-F238E27FC236}">
                  <a16:creationId xmlns:a16="http://schemas.microsoft.com/office/drawing/2014/main" id="{98DA2951-7AE0-56B6-70E2-FBAAFE909DE4}"/>
                </a:ext>
              </a:extLst>
            </p:cNvPr>
            <p:cNvSpPr/>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8" name="btfpColumnIndicator210600">
              <a:extLst>
                <a:ext uri="{FF2B5EF4-FFF2-40B4-BE49-F238E27FC236}">
                  <a16:creationId xmlns:a16="http://schemas.microsoft.com/office/drawing/2014/main" id="{3338C9B1-3F27-87CD-02C2-5402350DAE42}"/>
                </a:ext>
              </a:extLst>
            </p:cNvPr>
            <p:cNvCxnSpPr/>
            <p:nvPr/>
          </p:nvCxnSpPr>
          <p:spPr>
            <a:xfrm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btfpColumnIndicator804112">
              <a:extLst>
                <a:ext uri="{FF2B5EF4-FFF2-40B4-BE49-F238E27FC236}">
                  <a16:creationId xmlns:a16="http://schemas.microsoft.com/office/drawing/2014/main" id="{5CD5C8DC-2314-FDC1-7756-D64ED27639D9}"/>
                </a:ext>
              </a:extLst>
            </p:cNvPr>
            <p:cNvCxnSpPr/>
            <p:nvPr/>
          </p:nvCxnSpPr>
          <p:spPr>
            <a:xfrm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17" name="think-cell data - do not delete" hidden="1">
            <a:extLst>
              <a:ext uri="{FF2B5EF4-FFF2-40B4-BE49-F238E27FC236}">
                <a16:creationId xmlns:a16="http://schemas.microsoft.com/office/drawing/2014/main" id="{E2C745D8-3489-D076-24C9-A30C0221731B}"/>
              </a:ext>
            </a:extLst>
          </p:cNvPr>
          <p:cNvGraphicFramePr>
            <a:graphicFrameLocks noChangeAspect="1"/>
          </p:cNvGraphicFramePr>
          <p:nvPr>
            <p:custDataLst>
              <p:tags r:id="rId2"/>
            </p:custDataLst>
            <p:extLst>
              <p:ext uri="{D42A27DB-BD31-4B8C-83A1-F6EECF244321}">
                <p14:modId xmlns:p14="http://schemas.microsoft.com/office/powerpoint/2010/main" val="2641290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17" name="think-cell data - do not delete" hidden="1">
                        <a:extLst>
                          <a:ext uri="{FF2B5EF4-FFF2-40B4-BE49-F238E27FC236}">
                            <a16:creationId xmlns:a16="http://schemas.microsoft.com/office/drawing/2014/main" id="{E2C745D8-3489-D076-24C9-A30C022173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E868335-5EA4-7A3A-0650-4906B591671D}"/>
              </a:ext>
            </a:extLst>
          </p:cNvPr>
          <p:cNvSpPr>
            <a:spLocks noGrp="1"/>
          </p:cNvSpPr>
          <p:nvPr>
            <p:ph type="title"/>
          </p:nvPr>
        </p:nvSpPr>
        <p:spPr>
          <a:xfrm>
            <a:off x="476316" y="0"/>
            <a:ext cx="11522075" cy="876687"/>
          </a:xfrm>
        </p:spPr>
        <p:txBody>
          <a:bodyPr vert="horz"/>
          <a:lstStyle/>
          <a:p>
            <a:r>
              <a:rPr lang="en-US" b="1" dirty="0"/>
              <a:t>Diagnostic: </a:t>
            </a:r>
            <a:r>
              <a:rPr lang="en-US" dirty="0"/>
              <a:t>Identify areas of greatest potential impact</a:t>
            </a:r>
          </a:p>
        </p:txBody>
      </p:sp>
      <p:graphicFrame>
        <p:nvGraphicFramePr>
          <p:cNvPr id="5" name="btfpTable453933">
            <a:extLst>
              <a:ext uri="{FF2B5EF4-FFF2-40B4-BE49-F238E27FC236}">
                <a16:creationId xmlns:a16="http://schemas.microsoft.com/office/drawing/2014/main" id="{601D97CE-14CB-4100-4228-2CFA9CC09FBB}"/>
              </a:ext>
            </a:extLst>
          </p:cNvPr>
          <p:cNvGraphicFramePr>
            <a:graphicFrameLocks noGrp="1"/>
          </p:cNvGraphicFramePr>
          <p:nvPr>
            <p:custDataLst>
              <p:tags r:id="rId3"/>
            </p:custDataLst>
            <p:extLst>
              <p:ext uri="{D42A27DB-BD31-4B8C-83A1-F6EECF244321}">
                <p14:modId xmlns:p14="http://schemas.microsoft.com/office/powerpoint/2010/main" val="1847900893"/>
              </p:ext>
            </p:extLst>
          </p:nvPr>
        </p:nvGraphicFramePr>
        <p:xfrm>
          <a:off x="639593" y="838973"/>
          <a:ext cx="10942808" cy="5330374"/>
        </p:xfrm>
        <a:graphic>
          <a:graphicData uri="http://schemas.openxmlformats.org/drawingml/2006/table">
            <a:tbl>
              <a:tblPr firstCol="1">
                <a:tableStyleId>{9D7B26C5-4107-4FEC-AEDC-1716B250A1EF}</a:tableStyleId>
              </a:tblPr>
              <a:tblGrid>
                <a:gridCol w="677276">
                  <a:extLst>
                    <a:ext uri="{9D8B030D-6E8A-4147-A177-3AD203B41FA5}">
                      <a16:colId xmlns:a16="http://schemas.microsoft.com/office/drawing/2014/main" val="1416866502"/>
                    </a:ext>
                  </a:extLst>
                </a:gridCol>
                <a:gridCol w="6309757">
                  <a:extLst>
                    <a:ext uri="{9D8B030D-6E8A-4147-A177-3AD203B41FA5}">
                      <a16:colId xmlns:a16="http://schemas.microsoft.com/office/drawing/2014/main" val="2835366774"/>
                    </a:ext>
                  </a:extLst>
                </a:gridCol>
                <a:gridCol w="791155">
                  <a:extLst>
                    <a:ext uri="{9D8B030D-6E8A-4147-A177-3AD203B41FA5}">
                      <a16:colId xmlns:a16="http://schemas.microsoft.com/office/drawing/2014/main" val="4105836908"/>
                    </a:ext>
                  </a:extLst>
                </a:gridCol>
                <a:gridCol w="791155">
                  <a:extLst>
                    <a:ext uri="{9D8B030D-6E8A-4147-A177-3AD203B41FA5}">
                      <a16:colId xmlns:a16="http://schemas.microsoft.com/office/drawing/2014/main" val="3719940257"/>
                    </a:ext>
                  </a:extLst>
                </a:gridCol>
                <a:gridCol w="791155">
                  <a:extLst>
                    <a:ext uri="{9D8B030D-6E8A-4147-A177-3AD203B41FA5}">
                      <a16:colId xmlns:a16="http://schemas.microsoft.com/office/drawing/2014/main" val="34046505"/>
                    </a:ext>
                  </a:extLst>
                </a:gridCol>
                <a:gridCol w="791155">
                  <a:extLst>
                    <a:ext uri="{9D8B030D-6E8A-4147-A177-3AD203B41FA5}">
                      <a16:colId xmlns:a16="http://schemas.microsoft.com/office/drawing/2014/main" val="3709554829"/>
                    </a:ext>
                  </a:extLst>
                </a:gridCol>
                <a:gridCol w="791155">
                  <a:extLst>
                    <a:ext uri="{9D8B030D-6E8A-4147-A177-3AD203B41FA5}">
                      <a16:colId xmlns:a16="http://schemas.microsoft.com/office/drawing/2014/main" val="1991441226"/>
                    </a:ext>
                  </a:extLst>
                </a:gridCol>
              </a:tblGrid>
              <a:tr h="296722">
                <a:tc>
                  <a:txBody>
                    <a:bodyPr/>
                    <a:lstStyle/>
                    <a:p>
                      <a:pPr marL="0" indent="0" algn="ctr" rtl="0">
                        <a:buNone/>
                      </a:pPr>
                      <a:endParaRPr lang="en-US" sz="800" b="0" dirty="0">
                        <a:effectLst/>
                      </a:endParaRPr>
                    </a:p>
                  </a:txBody>
                  <a:tcPr marL="58115" marR="58115" marT="29057" marB="2905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Tx/>
                        <a:buNone/>
                      </a:pPr>
                      <a:endParaRPr lang="en-US" sz="900" b="1">
                        <a:solidFill>
                          <a:srgbClr val="FFFFFF"/>
                        </a:solidFill>
                      </a:endParaRPr>
                    </a:p>
                  </a:txBody>
                  <a:tcPr marL="52520" marR="52520" marT="26259" marB="26259"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p>
                      <a:pPr marL="0" indent="0" algn="ctr">
                        <a:buFontTx/>
                        <a:buNone/>
                      </a:pPr>
                      <a:r>
                        <a:rPr lang="en-US" sz="1500" b="1" dirty="0">
                          <a:solidFill>
                            <a:schemeClr val="tx1"/>
                          </a:solidFill>
                        </a:rPr>
                        <a:t>FOR THIS SCENARIO [X]…. </a:t>
                      </a:r>
                      <a:endParaRPr lang="en-US" sz="1300" b="1" dirty="0">
                        <a:solidFill>
                          <a:schemeClr val="tx1"/>
                        </a:solidFill>
                      </a:endParaRPr>
                    </a:p>
                  </a:txBody>
                  <a:tcPr marL="71828" marR="71828" marT="35914" marB="359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indent="0" algn="l">
                        <a:buFontTx/>
                        <a:buNone/>
                      </a:pPr>
                      <a:r>
                        <a:rPr lang="en-US" sz="1400" b="1">
                          <a:solidFill>
                            <a:schemeClr val="tx1"/>
                          </a:solidFill>
                        </a:rPr>
                        <a:t>For Scenario 1: </a:t>
                      </a:r>
                      <a:r>
                        <a:rPr lang="en-US" sz="1400" b="0">
                          <a:solidFill>
                            <a:schemeClr val="tx1"/>
                          </a:solidFill>
                        </a:rPr>
                        <a:t>Demographic Trifecta </a:t>
                      </a:r>
                    </a:p>
                  </a:txBody>
                  <a:tcPr marL="64456" marR="64456" marT="32228" marB="3222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indent="0" algn="ctr">
                        <a:buFontTx/>
                        <a:buNone/>
                      </a:pPr>
                      <a:endParaRPr lang="en-US" sz="1400" b="1">
                        <a:solidFill>
                          <a:srgbClr val="FFFFFF"/>
                        </a:solidFill>
                      </a:endParaRPr>
                    </a:p>
                  </a:txBody>
                  <a:tcPr marL="76136" marR="76136" marT="38068" marB="38068"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2">
                          <a:lumMod val="85000"/>
                        </a:schemeClr>
                      </a:solidFill>
                      <a:prstDash val="solid"/>
                      <a:round/>
                      <a:headEnd type="none" w="med" len="med"/>
                      <a:tailEnd type="none" w="med" len="med"/>
                    </a:lnB>
                    <a:solidFill>
                      <a:srgbClr val="008542"/>
                    </a:solidFill>
                  </a:tcPr>
                </a:tc>
                <a:tc hMerge="1">
                  <a:txBody>
                    <a:bodyPr/>
                    <a:lstStyle/>
                    <a:p>
                      <a:pPr marL="0" indent="0" algn="ctr">
                        <a:buFontTx/>
                        <a:buNone/>
                      </a:pPr>
                      <a:endParaRPr lang="en-US" sz="1400" b="1">
                        <a:solidFill>
                          <a:srgbClr val="FFFFFF"/>
                        </a:solidFill>
                      </a:endParaRPr>
                    </a:p>
                  </a:txBody>
                  <a:tcPr marL="76136" marR="76136" marT="38068" marB="38068"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2">
                          <a:lumMod val="85000"/>
                        </a:schemeClr>
                      </a:solidFill>
                      <a:prstDash val="solid"/>
                      <a:round/>
                      <a:headEnd type="none" w="med" len="med"/>
                      <a:tailEnd type="none" w="med" len="med"/>
                    </a:lnB>
                    <a:solidFill>
                      <a:srgbClr val="008542"/>
                    </a:solidFill>
                  </a:tcPr>
                </a:tc>
                <a:tc hMerge="1">
                  <a:txBody>
                    <a:bodyPr/>
                    <a:lstStyle/>
                    <a:p>
                      <a:pPr marL="0" indent="0" algn="ctr">
                        <a:buFontTx/>
                        <a:buNone/>
                      </a:pPr>
                      <a:endParaRPr lang="en-US" sz="1400" b="1">
                        <a:solidFill>
                          <a:srgbClr val="FFFFFF"/>
                        </a:solidFill>
                      </a:endParaRPr>
                    </a:p>
                  </a:txBody>
                  <a:tcPr marL="76136" marR="76136" marT="38068" marB="38068" anchor="ctr">
                    <a:lnL w="28575" cap="flat" cmpd="sng" algn="ctr">
                      <a:solidFill>
                        <a:schemeClr val="tx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2">
                          <a:lumMod val="85000"/>
                        </a:schemeClr>
                      </a:solidFill>
                      <a:prstDash val="solid"/>
                      <a:round/>
                      <a:headEnd type="none" w="med" len="med"/>
                      <a:tailEnd type="none" w="med" len="med"/>
                    </a:lnB>
                    <a:solidFill>
                      <a:srgbClr val="008542"/>
                    </a:solidFill>
                  </a:tcPr>
                </a:tc>
                <a:extLst>
                  <a:ext uri="{0D108BD9-81ED-4DB2-BD59-A6C34878D82A}">
                    <a16:rowId xmlns:a16="http://schemas.microsoft.com/office/drawing/2014/main" val="1896081718"/>
                  </a:ext>
                </a:extLst>
              </a:tr>
              <a:tr h="416346">
                <a:tc>
                  <a:txBody>
                    <a:bodyPr/>
                    <a:lstStyle/>
                    <a:p>
                      <a:pPr marL="0" indent="0" algn="ctr" rtl="0">
                        <a:buNone/>
                      </a:pPr>
                      <a:endParaRPr lang="en-US" sz="800" b="0">
                        <a:effectLst/>
                      </a:endParaRPr>
                    </a:p>
                  </a:txBody>
                  <a:tcPr marL="58115" marR="58115" marT="29057" marB="29057"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buFontTx/>
                        <a:buNone/>
                      </a:pPr>
                      <a:endParaRPr lang="en-US" sz="900" b="1">
                        <a:solidFill>
                          <a:srgbClr val="FFFFFF"/>
                        </a:solidFill>
                      </a:endParaRPr>
                    </a:p>
                  </a:txBody>
                  <a:tcPr marL="52520" marR="52520" marT="26259" marB="26259" anchor="ctr">
                    <a:lnL w="28575"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lvl="0" indent="0" algn="ctr">
                        <a:spcBef>
                          <a:spcPts val="40"/>
                        </a:spcBef>
                        <a:spcAft>
                          <a:spcPts val="0"/>
                        </a:spcAft>
                        <a:buFontTx/>
                        <a:buNone/>
                      </a:pPr>
                      <a:r>
                        <a:rPr lang="en-GB" sz="1100" b="1" dirty="0">
                          <a:solidFill>
                            <a:schemeClr val="tx2"/>
                          </a:solidFill>
                        </a:rPr>
                        <a:t>Significant impact?</a:t>
                      </a:r>
                    </a:p>
                  </a:txBody>
                  <a:tcPr marL="0" marR="0" marT="43133" marB="4313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lgn="ctr">
                        <a:spcBef>
                          <a:spcPts val="40"/>
                        </a:spcBef>
                        <a:spcAft>
                          <a:spcPts val="0"/>
                        </a:spcAft>
                        <a:buFontTx/>
                        <a:buNone/>
                      </a:pPr>
                      <a:r>
                        <a:rPr lang="en-US" sz="1100" b="1">
                          <a:solidFill>
                            <a:schemeClr val="tx2"/>
                          </a:solidFill>
                        </a:rPr>
                        <a:t>Better than current</a:t>
                      </a:r>
                      <a:endParaRPr lang="en-GB" sz="1100" b="1">
                        <a:solidFill>
                          <a:schemeClr val="tx2"/>
                        </a:solidFill>
                      </a:endParaRPr>
                    </a:p>
                  </a:txBody>
                  <a:tcPr marL="0" marR="0" marT="43133" marB="4313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lgn="ctr">
                        <a:spcBef>
                          <a:spcPts val="40"/>
                        </a:spcBef>
                        <a:spcAft>
                          <a:spcPts val="0"/>
                        </a:spcAft>
                        <a:buFontTx/>
                        <a:buNone/>
                      </a:pPr>
                      <a:r>
                        <a:rPr lang="en-GB" sz="1100" b="1">
                          <a:solidFill>
                            <a:schemeClr val="tx2"/>
                          </a:solidFill>
                        </a:rPr>
                        <a:t>Neutral </a:t>
                      </a:r>
                    </a:p>
                  </a:txBody>
                  <a:tcPr marL="0" marR="0" marT="43133" marB="4313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lgn="ctr">
                        <a:spcBef>
                          <a:spcPts val="40"/>
                        </a:spcBef>
                        <a:spcAft>
                          <a:spcPts val="0"/>
                        </a:spcAft>
                        <a:buFontTx/>
                        <a:buNone/>
                      </a:pPr>
                      <a:r>
                        <a:rPr lang="en-GB" sz="1100" b="1">
                          <a:solidFill>
                            <a:schemeClr val="tx2"/>
                          </a:solidFill>
                        </a:rPr>
                        <a:t>Watch-out</a:t>
                      </a:r>
                    </a:p>
                  </a:txBody>
                  <a:tcPr marL="0" marR="0" marT="43133" marB="4313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lvl="0" indent="0" algn="ctr">
                        <a:spcBef>
                          <a:spcPts val="40"/>
                        </a:spcBef>
                        <a:spcAft>
                          <a:spcPts val="0"/>
                        </a:spcAft>
                        <a:buFontTx/>
                        <a:buNone/>
                      </a:pPr>
                      <a:r>
                        <a:rPr lang="en-GB" sz="1100" b="1">
                          <a:solidFill>
                            <a:schemeClr val="tx2"/>
                          </a:solidFill>
                        </a:rPr>
                        <a:t>Major implications</a:t>
                      </a:r>
                    </a:p>
                  </a:txBody>
                  <a:tcPr marL="0" marR="0" marT="43133" marB="43133"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85249135"/>
                  </a:ext>
                </a:extLst>
              </a:tr>
              <a:tr h="438598">
                <a:tc rowSpan="4">
                  <a:txBody>
                    <a:bodyPr/>
                    <a:lstStyle/>
                    <a:p>
                      <a:pPr marL="0" indent="0" algn="ctr" rtl="0">
                        <a:buNone/>
                      </a:pPr>
                      <a:r>
                        <a:rPr lang="en-US" sz="1500" b="1" i="0" u="none" strike="noStrike" kern="1200" dirty="0">
                          <a:solidFill>
                            <a:srgbClr val="FFFFFF"/>
                          </a:solidFill>
                          <a:effectLst/>
                          <a:latin typeface="+mn-lt"/>
                          <a:ea typeface="+mn-ea"/>
                          <a:cs typeface="+mn-cs"/>
                        </a:rPr>
                        <a:t>STRATEGY / PROGRAMS</a:t>
                      </a:r>
                      <a:endParaRPr lang="en-US" sz="1500" b="0" dirty="0">
                        <a:solidFill>
                          <a:srgbClr val="FFFFFF"/>
                        </a:solidFill>
                        <a:effectLst/>
                      </a:endParaRPr>
                    </a:p>
                  </a:txBody>
                  <a:tcPr marL="71828" marR="71828" marT="35914" marB="35914"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37A"/>
                    </a:solidFill>
                  </a:tcPr>
                </a:tc>
                <a:tc>
                  <a:txBody>
                    <a:bodyPr/>
                    <a:lstStyle/>
                    <a:p>
                      <a:pPr marL="0" lvl="0" indent="0" algn="l" defTabSz="711200" rtl="0" eaLnBrk="1" latinLnBrk="0" hangingPunct="1">
                        <a:spcBef>
                          <a:spcPts val="528"/>
                        </a:spcBef>
                        <a:spcAft>
                          <a:spcPts val="0"/>
                        </a:spcAft>
                        <a:buFontTx/>
                        <a:buNone/>
                      </a:pPr>
                      <a:r>
                        <a:rPr lang="en-GB" sz="1400" b="1">
                          <a:solidFill>
                            <a:srgbClr val="00437A"/>
                          </a:solidFill>
                        </a:rPr>
                        <a:t>1. </a:t>
                      </a:r>
                      <a:r>
                        <a:rPr lang="en-US" sz="1400" b="1">
                          <a:solidFill>
                            <a:srgbClr val="00437A"/>
                          </a:solidFill>
                        </a:rPr>
                        <a:t>CHANGING NEEDS OF THOSE YOUR ORGANIZATION EXISTS TO SERVE: </a:t>
                      </a:r>
                      <a:r>
                        <a:rPr lang="en-US" sz="1100" b="0">
                          <a:solidFill>
                            <a:schemeClr val="tx1"/>
                          </a:solidFill>
                        </a:rPr>
                        <a:t>To what extent might communities or populations you work with be differentially impacted? </a:t>
                      </a:r>
                      <a:endParaRPr lang="en-GB" sz="1100" b="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dirty="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dirty="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8"/>
                        </a:buBlip>
                      </a:pPr>
                      <a:endParaRPr lang="en-GB" sz="1200" baseline="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3427303526"/>
                  </a:ext>
                </a:extLst>
              </a:tr>
              <a:tr h="438598">
                <a:tc vMerge="1">
                  <a:txBody>
                    <a:bodyPr/>
                    <a:lstStyle/>
                    <a:p>
                      <a:pPr marL="0" indent="0" algn="ctr" rtl="0">
                        <a:buNone/>
                      </a:pPr>
                      <a:endParaRPr lang="en-US" sz="1300" b="0">
                        <a:solidFill>
                          <a:srgbClr val="FFFFFF"/>
                        </a:solidFill>
                        <a:effectLst/>
                      </a:endParaRPr>
                    </a:p>
                  </a:txBody>
                  <a:tcPr marL="76136" marR="76136" marT="38068" marB="38068" anchor="ctr">
                    <a:lnL w="1905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AB800"/>
                    </a:solidFill>
                  </a:tcPr>
                </a:tc>
                <a:tc>
                  <a:txBody>
                    <a:bodyPr/>
                    <a:lstStyle/>
                    <a:p>
                      <a:pPr marL="0" lvl="0" indent="0" algn="l" defTabSz="711200" rtl="0" eaLnBrk="1" latinLnBrk="0" hangingPunct="1">
                        <a:spcBef>
                          <a:spcPts val="528"/>
                        </a:spcBef>
                        <a:spcAft>
                          <a:spcPts val="0"/>
                        </a:spcAft>
                        <a:buFontTx/>
                        <a:buNone/>
                      </a:pPr>
                      <a:r>
                        <a:rPr lang="en-GB" sz="1400" b="1" kern="1200" dirty="0">
                          <a:solidFill>
                            <a:srgbClr val="00437A"/>
                          </a:solidFill>
                          <a:latin typeface="+mn-lt"/>
                          <a:ea typeface="+mn-ea"/>
                          <a:cs typeface="+mn-cs"/>
                        </a:rPr>
                        <a:t>2. </a:t>
                      </a:r>
                      <a:r>
                        <a:rPr lang="en-US" sz="1400" b="1" kern="1200" dirty="0">
                          <a:solidFill>
                            <a:srgbClr val="00437A"/>
                          </a:solidFill>
                          <a:latin typeface="+mn-lt"/>
                          <a:ea typeface="+mn-ea"/>
                          <a:cs typeface="+mn-cs"/>
                        </a:rPr>
                        <a:t>STRATEGY/PROGRAMMATIC APPROACH: </a:t>
                      </a:r>
                      <a:r>
                        <a:rPr lang="en-US" sz="1100" b="0" dirty="0">
                          <a:solidFill>
                            <a:schemeClr val="tx1"/>
                          </a:solidFill>
                        </a:rPr>
                        <a:t>Are there parts of your work (e.g., direct service, policy/advocacy, technical assistance) for which the strategy/approach/goals may have to significantly shift? </a:t>
                      </a:r>
                      <a:endParaRPr lang="en-GB" sz="1100" b="0" dirty="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dirty="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8"/>
                        </a:buBlip>
                      </a:pPr>
                      <a:endParaRPr lang="en-GB" sz="1200" baseline="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2524833338"/>
                  </a:ext>
                </a:extLst>
              </a:tr>
              <a:tr h="604171">
                <a:tc vMerge="1">
                  <a:txBody>
                    <a:bodyPr/>
                    <a:lstStyle/>
                    <a:p>
                      <a:pPr marL="0" indent="0" algn="ctr" rtl="0">
                        <a:buNone/>
                      </a:pPr>
                      <a:endParaRPr lang="en-US" sz="1300" b="0">
                        <a:solidFill>
                          <a:srgbClr val="FFFFFF"/>
                        </a:solidFill>
                        <a:effectLst/>
                      </a:endParaRPr>
                    </a:p>
                  </a:txBody>
                  <a:tcPr marL="76136" marR="76136" marT="38068" marB="38068" anchor="ctr">
                    <a:lnL w="1905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AB800"/>
                    </a:solidFill>
                  </a:tcPr>
                </a:tc>
                <a:tc>
                  <a:txBody>
                    <a:bodyPr/>
                    <a:lstStyle/>
                    <a:p>
                      <a:pPr marL="0" lvl="0" indent="0" algn="l" defTabSz="711200" rtl="0" eaLnBrk="1" latinLnBrk="0" hangingPunct="1">
                        <a:spcBef>
                          <a:spcPts val="528"/>
                        </a:spcBef>
                        <a:spcAft>
                          <a:spcPts val="0"/>
                        </a:spcAft>
                        <a:buFontTx/>
                        <a:buNone/>
                      </a:pPr>
                      <a:r>
                        <a:rPr lang="en-GB" sz="1400" b="1" kern="1200">
                          <a:solidFill>
                            <a:srgbClr val="00437A"/>
                          </a:solidFill>
                          <a:latin typeface="+mn-lt"/>
                          <a:ea typeface="+mn-ea"/>
                          <a:cs typeface="+mn-cs"/>
                        </a:rPr>
                        <a:t>3. </a:t>
                      </a:r>
                      <a:r>
                        <a:rPr lang="en-US" sz="1400" b="1" kern="1200">
                          <a:solidFill>
                            <a:srgbClr val="00437A"/>
                          </a:solidFill>
                          <a:latin typeface="+mn-lt"/>
                          <a:ea typeface="+mn-ea"/>
                          <a:cs typeface="+mn-cs"/>
                        </a:rPr>
                        <a:t>RESTRICTIONS IN DOING THE WORK: </a:t>
                      </a:r>
                      <a:r>
                        <a:rPr lang="en-US" sz="1100" b="0">
                          <a:solidFill>
                            <a:schemeClr val="tx1"/>
                          </a:solidFill>
                        </a:rPr>
                        <a:t>Does the field (e.g., reproductive health, racial equity, LGBTQ) you work in face potential policy impacts that may create restrictions to how/where your organization can work? </a:t>
                      </a:r>
                      <a:endParaRPr lang="en-GB" sz="1100" b="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dirty="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9"/>
                        </a:buBlip>
                      </a:pPr>
                      <a:endParaRPr lang="en-GB" sz="1200" baseline="0" dirty="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3288047450"/>
                  </a:ext>
                </a:extLst>
              </a:tr>
              <a:tr h="438598">
                <a:tc vMerge="1">
                  <a:txBody>
                    <a:bodyPr/>
                    <a:lstStyle/>
                    <a:p>
                      <a:pPr marL="0" indent="0" algn="ctr" rtl="0">
                        <a:buNone/>
                      </a:pPr>
                      <a:endParaRPr lang="en-US" sz="1300" b="0">
                        <a:solidFill>
                          <a:srgbClr val="FFFFFF"/>
                        </a:solidFill>
                        <a:effectLst/>
                      </a:endParaRPr>
                    </a:p>
                  </a:txBody>
                  <a:tcPr marL="76136" marR="76136" marT="38068" marB="38068" anchor="ctr">
                    <a:lnL w="1905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AB800"/>
                    </a:solidFill>
                  </a:tcPr>
                </a:tc>
                <a:tc>
                  <a:txBody>
                    <a:bodyPr/>
                    <a:lstStyle/>
                    <a:p>
                      <a:pPr marL="0" lvl="0" indent="0" algn="l" defTabSz="711200" rtl="0" eaLnBrk="1" latinLnBrk="0" hangingPunct="1">
                        <a:spcBef>
                          <a:spcPts val="528"/>
                        </a:spcBef>
                        <a:spcAft>
                          <a:spcPts val="0"/>
                        </a:spcAft>
                        <a:buFontTx/>
                        <a:buNone/>
                      </a:pPr>
                      <a:r>
                        <a:rPr lang="en-GB" sz="1400" b="1" kern="1200">
                          <a:solidFill>
                            <a:srgbClr val="00437A"/>
                          </a:solidFill>
                          <a:latin typeface="+mn-lt"/>
                          <a:ea typeface="+mn-ea"/>
                          <a:cs typeface="+mn-cs"/>
                        </a:rPr>
                        <a:t>4.</a:t>
                      </a:r>
                      <a:r>
                        <a:rPr lang="en-US" sz="1400" b="1" kern="1200">
                          <a:solidFill>
                            <a:srgbClr val="00437A"/>
                          </a:solidFill>
                          <a:latin typeface="+mn-lt"/>
                          <a:ea typeface="+mn-ea"/>
                          <a:cs typeface="+mn-cs"/>
                        </a:rPr>
                        <a:t> EXTERNAL PARTNERS: </a:t>
                      </a:r>
                      <a:r>
                        <a:rPr lang="en-US" sz="1100" b="0">
                          <a:solidFill>
                            <a:schemeClr val="tx1"/>
                          </a:solidFill>
                        </a:rPr>
                        <a:t>Would the outcome of the election fundamentally impact those your partner with and/or who the people you serve rely upon? </a:t>
                      </a:r>
                      <a:endParaRPr lang="en-GB" sz="1100" b="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a:spcBef>
                          <a:spcPts val="0"/>
                        </a:spcBef>
                        <a:buFontTx/>
                        <a:buNone/>
                      </a:pPr>
                      <a:endParaRPr lang="en-GB" sz="1200" dirty="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8"/>
                        </a:buBlip>
                      </a:pPr>
                      <a:endParaRPr lang="en-GB" sz="1200" baseline="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2812510057"/>
                  </a:ext>
                </a:extLst>
              </a:tr>
              <a:tr h="438598">
                <a:tc rowSpan="3">
                  <a:txBody>
                    <a:bodyPr/>
                    <a:lstStyle/>
                    <a:p>
                      <a:pPr marL="0" indent="0" algn="ctr" defTabSz="697219" rtl="0" eaLnBrk="1" latinLnBrk="0" hangingPunct="1">
                        <a:spcBef>
                          <a:spcPts val="1200"/>
                        </a:spcBef>
                        <a:buFontTx/>
                        <a:buNone/>
                      </a:pPr>
                      <a:r>
                        <a:rPr lang="en-US" sz="1500" b="1" i="0" u="none" strike="noStrike" kern="1200">
                          <a:solidFill>
                            <a:srgbClr val="FFFFFF"/>
                          </a:solidFill>
                          <a:effectLst/>
                          <a:latin typeface="+mn-lt"/>
                          <a:ea typeface="+mn-ea"/>
                          <a:cs typeface="+mn-cs"/>
                        </a:rPr>
                        <a:t>OPERATIONS</a:t>
                      </a:r>
                    </a:p>
                  </a:txBody>
                  <a:tcPr marL="71828" marR="71828" marT="35914" marB="35914"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A9E0"/>
                    </a:solidFill>
                  </a:tcPr>
                </a:tc>
                <a:tc>
                  <a:txBody>
                    <a:bodyPr/>
                    <a:lstStyle/>
                    <a:p>
                      <a:pPr marL="0" lvl="0" indent="0" algn="l" defTabSz="711200" rtl="0" eaLnBrk="1" latinLnBrk="0" hangingPunct="1">
                        <a:spcBef>
                          <a:spcPts val="528"/>
                        </a:spcBef>
                        <a:spcAft>
                          <a:spcPts val="0"/>
                        </a:spcAft>
                        <a:buFontTx/>
                        <a:buNone/>
                      </a:pPr>
                      <a:r>
                        <a:rPr lang="en-GB" sz="1400" b="1" kern="1200">
                          <a:solidFill>
                            <a:srgbClr val="00A9E0"/>
                          </a:solidFill>
                          <a:latin typeface="+mn-lt"/>
                          <a:ea typeface="+mn-ea"/>
                          <a:cs typeface="+mn-cs"/>
                        </a:rPr>
                        <a:t>5. </a:t>
                      </a:r>
                      <a:r>
                        <a:rPr lang="en-US" sz="1400" b="1" kern="1200">
                          <a:solidFill>
                            <a:srgbClr val="00A9E0"/>
                          </a:solidFill>
                          <a:latin typeface="+mn-lt"/>
                          <a:ea typeface="+mn-ea"/>
                          <a:cs typeface="+mn-cs"/>
                        </a:rPr>
                        <a:t>PROTECTING CORE OPERATIONS: </a:t>
                      </a:r>
                      <a:r>
                        <a:rPr lang="en-US" sz="1100" b="0">
                          <a:solidFill>
                            <a:schemeClr val="tx1"/>
                          </a:solidFill>
                        </a:rPr>
                        <a:t>To what extent might different election outcomes significantly impact the ability of your organization to maintain its core operations? </a:t>
                      </a:r>
                      <a:endParaRPr lang="en-GB" sz="1100" b="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defTabSz="711200" rtl="0" eaLnBrk="1" fontAlgn="ctr" latinLnBrk="0" hangingPunct="1">
                        <a:spcBef>
                          <a:spcPts val="0"/>
                        </a:spcBef>
                        <a:buSzPct val="180000"/>
                        <a:buFont typeface="Arial" panose="020B0604020202020204" pitchFamily="34" charset="0"/>
                        <a:buNone/>
                      </a:pPr>
                      <a:endParaRPr lang="en-GB" sz="1200" baseline="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9"/>
                        </a:buBlip>
                      </a:pPr>
                      <a:endParaRPr lang="en-GB" sz="1200" baseline="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endParaRPr lang="en-US"/>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en-US" dirty="0"/>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1923658450"/>
                  </a:ext>
                </a:extLst>
              </a:tr>
              <a:tr h="438598">
                <a:tc vMerge="1">
                  <a:txBody>
                    <a:bodyPr/>
                    <a:lstStyle/>
                    <a:p>
                      <a:pPr marL="0" indent="0" algn="ctr" defTabSz="697219" rtl="0" eaLnBrk="1" latinLnBrk="0" hangingPunct="1">
                        <a:spcBef>
                          <a:spcPts val="1200"/>
                        </a:spcBef>
                        <a:buFontTx/>
                        <a:buNone/>
                      </a:pPr>
                      <a:r>
                        <a:rPr lang="en-US" sz="1400" b="1" i="0" u="none" strike="noStrike" kern="1200">
                          <a:solidFill>
                            <a:srgbClr val="FFFFFF"/>
                          </a:solidFill>
                          <a:effectLst/>
                          <a:latin typeface="+mn-lt"/>
                          <a:ea typeface="+mn-ea"/>
                          <a:cs typeface="+mn-cs"/>
                        </a:rPr>
                        <a:t>Operations</a:t>
                      </a:r>
                    </a:p>
                  </a:txBody>
                  <a:tcPr marL="76136" marR="76136" marT="38068" marB="38068" anchor="ctr">
                    <a:lnL w="19050" cap="flat" cmpd="sng" algn="ctr">
                      <a:noFill/>
                      <a:prstDash val="solid"/>
                      <a:round/>
                      <a:headEnd type="none" w="med" len="med"/>
                      <a:tailEnd type="none" w="med" len="med"/>
                    </a:lnL>
                    <a:lnR w="28575" cap="flat" cmpd="sng" algn="ctr">
                      <a:solidFill>
                        <a:schemeClr val="tx2">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7AB800"/>
                    </a:solidFill>
                  </a:tcPr>
                </a:tc>
                <a:tc>
                  <a:txBody>
                    <a:bodyPr/>
                    <a:lstStyle/>
                    <a:p>
                      <a:pPr marL="0" lvl="0" indent="0" algn="l" defTabSz="711200" rtl="0" eaLnBrk="1" latinLnBrk="0" hangingPunct="1">
                        <a:spcBef>
                          <a:spcPts val="528"/>
                        </a:spcBef>
                        <a:spcAft>
                          <a:spcPts val="0"/>
                        </a:spcAft>
                        <a:buFontTx/>
                        <a:buNone/>
                      </a:pPr>
                      <a:r>
                        <a:rPr lang="en-GB" sz="1400" b="1" kern="1200">
                          <a:solidFill>
                            <a:srgbClr val="00A9E0"/>
                          </a:solidFill>
                          <a:latin typeface="+mn-lt"/>
                          <a:ea typeface="+mn-ea"/>
                          <a:cs typeface="+mn-cs"/>
                        </a:rPr>
                        <a:t>6. </a:t>
                      </a:r>
                      <a:r>
                        <a:rPr lang="en-US" sz="1400" b="1" kern="1200">
                          <a:solidFill>
                            <a:srgbClr val="00A9E0"/>
                          </a:solidFill>
                          <a:latin typeface="+mn-lt"/>
                          <a:ea typeface="+mn-ea"/>
                          <a:cs typeface="+mn-cs"/>
                        </a:rPr>
                        <a:t>DIFFERENTIALLY IMPACTED STAFF: </a:t>
                      </a:r>
                      <a:r>
                        <a:rPr lang="en-US" sz="1100" b="0">
                          <a:solidFill>
                            <a:schemeClr val="tx1"/>
                          </a:solidFill>
                        </a:rPr>
                        <a:t>Are there individuals on your team that might be differentially impacted by election outcomes that will need additional support?</a:t>
                      </a:r>
                      <a:endParaRPr lang="en-GB" sz="1100" b="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9"/>
                        </a:buBlip>
                      </a:pPr>
                      <a:endParaRPr lang="en-GB" sz="1200" baseline="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dirty="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817347126"/>
                  </a:ext>
                </a:extLst>
              </a:tr>
              <a:tr h="438598">
                <a:tc vMerge="1">
                  <a:txBody>
                    <a:bodyPr/>
                    <a:lstStyle/>
                    <a:p>
                      <a:pPr marL="0" indent="0" algn="ctr" defTabSz="697219" rtl="0" eaLnBrk="1" latinLnBrk="0" hangingPunct="1">
                        <a:spcBef>
                          <a:spcPts val="1200"/>
                        </a:spcBef>
                        <a:buFontTx/>
                        <a:buNone/>
                      </a:pPr>
                      <a:endParaRPr lang="en-US" sz="1400" b="1" i="0" u="none" strike="noStrike" kern="1200">
                        <a:solidFill>
                          <a:srgbClr val="FFFFFF"/>
                        </a:solidFill>
                        <a:effectLst/>
                        <a:latin typeface="+mn-lt"/>
                        <a:ea typeface="+mn-ea"/>
                        <a:cs typeface="+mn-cs"/>
                      </a:endParaRPr>
                    </a:p>
                  </a:txBody>
                  <a:tcPr marL="76136" marR="76136" marT="38068" marB="38068" anchor="ctr">
                    <a:lnL w="19050" cap="flat" cmpd="sng" algn="ctr">
                      <a:noFill/>
                      <a:prstDash val="solid"/>
                      <a:round/>
                      <a:headEnd type="none" w="med" len="med"/>
                      <a:tailEnd type="none" w="med" len="med"/>
                    </a:lnL>
                    <a:lnR w="28575" cap="flat" cmpd="sng" algn="ctr">
                      <a:solidFill>
                        <a:schemeClr val="tx2">
                          <a:lumMod val="8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7AB800"/>
                    </a:solidFill>
                  </a:tcPr>
                </a:tc>
                <a:tc>
                  <a:txBody>
                    <a:bodyPr/>
                    <a:lstStyle/>
                    <a:p>
                      <a:pPr marL="0" lvl="0" indent="0" algn="l" defTabSz="711200" rtl="0" eaLnBrk="1" latinLnBrk="0" hangingPunct="1">
                        <a:spcBef>
                          <a:spcPts val="528"/>
                        </a:spcBef>
                        <a:spcAft>
                          <a:spcPts val="0"/>
                        </a:spcAft>
                        <a:buFontTx/>
                        <a:buNone/>
                      </a:pPr>
                      <a:r>
                        <a:rPr lang="en-GB" sz="1400" b="1" kern="1200">
                          <a:solidFill>
                            <a:srgbClr val="00A9E0"/>
                          </a:solidFill>
                          <a:latin typeface="+mn-lt"/>
                          <a:ea typeface="+mn-ea"/>
                          <a:cs typeface="+mn-cs"/>
                        </a:rPr>
                        <a:t>7. </a:t>
                      </a:r>
                      <a:r>
                        <a:rPr lang="en-US" sz="1400" b="1" kern="1200">
                          <a:solidFill>
                            <a:srgbClr val="00A9E0"/>
                          </a:solidFill>
                          <a:latin typeface="+mn-lt"/>
                          <a:ea typeface="+mn-ea"/>
                          <a:cs typeface="+mn-cs"/>
                        </a:rPr>
                        <a:t>MANAGING LEADERSHIP AND ORGANIZATIONAL CAPACITY: </a:t>
                      </a:r>
                      <a:r>
                        <a:rPr lang="en-US" sz="1100" b="0" i="0">
                          <a:solidFill>
                            <a:schemeClr val="tx1"/>
                          </a:solidFill>
                        </a:rPr>
                        <a:t>Would different election outcomes differentially draw down on leadership time needed for planning and executing shifts? </a:t>
                      </a:r>
                      <a:endParaRPr lang="en-GB" sz="1100" b="0" i="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9"/>
                        </a:buBlip>
                      </a:pPr>
                      <a:endParaRPr lang="en-GB" sz="1200" baseline="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dirty="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374187605"/>
                  </a:ext>
                </a:extLst>
              </a:tr>
              <a:tr h="438598">
                <a:tc rowSpan="3">
                  <a:txBody>
                    <a:bodyPr/>
                    <a:lstStyle/>
                    <a:p>
                      <a:pPr marL="0" marR="0" lvl="0" indent="0" algn="ctr" defTabSz="697219" rtl="0" eaLnBrk="1" fontAlgn="auto" latinLnBrk="0" hangingPunct="1">
                        <a:lnSpc>
                          <a:spcPct val="100000"/>
                        </a:lnSpc>
                        <a:spcBef>
                          <a:spcPts val="1200"/>
                        </a:spcBef>
                        <a:spcAft>
                          <a:spcPts val="0"/>
                        </a:spcAft>
                        <a:buClrTx/>
                        <a:buSzTx/>
                        <a:buFontTx/>
                        <a:buNone/>
                        <a:tabLst/>
                        <a:defRPr/>
                      </a:pPr>
                      <a:r>
                        <a:rPr lang="en-US" sz="1500" b="1" i="0" u="none" strike="noStrike" kern="1200" dirty="0">
                          <a:solidFill>
                            <a:srgbClr val="FFFFFF"/>
                          </a:solidFill>
                          <a:effectLst/>
                          <a:latin typeface="+mn-lt"/>
                          <a:ea typeface="+mn-ea"/>
                          <a:cs typeface="+mn-cs"/>
                        </a:rPr>
                        <a:t>FINANCIAL </a:t>
                      </a:r>
                    </a:p>
                  </a:txBody>
                  <a:tcPr marL="71828" marR="71828" marT="35914" marB="35914" vert="vert27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8A337"/>
                    </a:solidFill>
                  </a:tcPr>
                </a:tc>
                <a:tc>
                  <a:txBody>
                    <a:bodyPr/>
                    <a:lstStyle/>
                    <a:p>
                      <a:pPr marL="0" lvl="0" indent="0" algn="l" defTabSz="711200" rtl="0" eaLnBrk="1" latinLnBrk="0" hangingPunct="1">
                        <a:spcBef>
                          <a:spcPts val="528"/>
                        </a:spcBef>
                        <a:spcAft>
                          <a:spcPts val="0"/>
                        </a:spcAft>
                        <a:buFontTx/>
                        <a:buNone/>
                      </a:pPr>
                      <a:r>
                        <a:rPr lang="en-GB" sz="1400" b="1" dirty="0">
                          <a:solidFill>
                            <a:srgbClr val="48A337"/>
                          </a:solidFill>
                        </a:rPr>
                        <a:t>8. </a:t>
                      </a:r>
                      <a:r>
                        <a:rPr lang="en-US" sz="1400" b="1" dirty="0">
                          <a:solidFill>
                            <a:srgbClr val="48A337"/>
                          </a:solidFill>
                        </a:rPr>
                        <a:t>GOVERNMENT FUNDING: </a:t>
                      </a:r>
                      <a:r>
                        <a:rPr lang="en-US" sz="1100" b="0" dirty="0">
                          <a:solidFill>
                            <a:schemeClr val="tx1"/>
                          </a:solidFill>
                        </a:rPr>
                        <a:t>How reliant is your organization on public funding, and to what extent could the election outcome impact public funding available?</a:t>
                      </a:r>
                      <a:endParaRPr lang="en-GB" sz="1100" b="0" dirty="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9"/>
                        </a:buBlip>
                      </a:pPr>
                      <a:endParaRPr lang="en-GB" sz="1200" baseline="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dirty="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1061331344"/>
                  </a:ext>
                </a:extLst>
              </a:tr>
              <a:tr h="438598">
                <a:tc vMerge="1">
                  <a:txBody>
                    <a:bodyPr/>
                    <a:lstStyle/>
                    <a:p>
                      <a:pPr marL="0" marR="0" lvl="0" indent="0" algn="ctr" defTabSz="697219" rtl="0" eaLnBrk="1" fontAlgn="auto" latinLnBrk="0" hangingPunct="1">
                        <a:lnSpc>
                          <a:spcPct val="100000"/>
                        </a:lnSpc>
                        <a:spcBef>
                          <a:spcPts val="1200"/>
                        </a:spcBef>
                        <a:spcAft>
                          <a:spcPts val="0"/>
                        </a:spcAft>
                        <a:buClrTx/>
                        <a:buSzTx/>
                        <a:buFontTx/>
                        <a:buNone/>
                        <a:tabLst/>
                        <a:defRPr/>
                      </a:pPr>
                      <a:r>
                        <a:rPr lang="en-US" sz="1400" b="1" i="0" u="none" strike="noStrike" kern="1200">
                          <a:solidFill>
                            <a:srgbClr val="FFFFFF"/>
                          </a:solidFill>
                          <a:effectLst/>
                          <a:latin typeface="+mn-lt"/>
                          <a:ea typeface="+mn-ea"/>
                          <a:cs typeface="+mn-cs"/>
                        </a:rPr>
                        <a:t>Financial </a:t>
                      </a:r>
                    </a:p>
                    <a:p>
                      <a:pPr marL="0" indent="0" algn="ctr" defTabSz="697219" rtl="0" eaLnBrk="1" latinLnBrk="0" hangingPunct="1">
                        <a:spcBef>
                          <a:spcPts val="1200"/>
                        </a:spcBef>
                        <a:buFontTx/>
                        <a:buNone/>
                      </a:pPr>
                      <a:endParaRPr lang="en-US" sz="1400" b="1" i="0" u="none" strike="noStrike" kern="1200">
                        <a:solidFill>
                          <a:srgbClr val="FFFFFF"/>
                        </a:solidFill>
                        <a:effectLst/>
                        <a:latin typeface="+mn-lt"/>
                        <a:ea typeface="+mn-ea"/>
                        <a:cs typeface="+mn-cs"/>
                      </a:endParaRPr>
                    </a:p>
                  </a:txBody>
                  <a:tcPr marL="76136" marR="76136" marT="38068" marB="38068" anchor="ctr">
                    <a:lnL w="19050" cap="flat" cmpd="sng" algn="ctr">
                      <a:noFill/>
                      <a:prstDash val="solid"/>
                      <a:round/>
                      <a:headEnd type="none" w="med" len="med"/>
                      <a:tailEnd type="none" w="med" len="med"/>
                    </a:lnL>
                    <a:lnR w="28575" cap="flat" cmpd="sng" algn="ctr">
                      <a:solidFill>
                        <a:schemeClr val="tx2">
                          <a:lumMod val="8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7AB800"/>
                    </a:solidFill>
                  </a:tcPr>
                </a:tc>
                <a:tc>
                  <a:txBody>
                    <a:bodyPr/>
                    <a:lstStyle/>
                    <a:p>
                      <a:pPr marL="0" lvl="0" indent="0" algn="l" defTabSz="711200" rtl="0" eaLnBrk="1" latinLnBrk="0" hangingPunct="1">
                        <a:spcBef>
                          <a:spcPts val="528"/>
                        </a:spcBef>
                        <a:spcAft>
                          <a:spcPts val="0"/>
                        </a:spcAft>
                        <a:buFontTx/>
                        <a:buNone/>
                      </a:pPr>
                      <a:r>
                        <a:rPr lang="en-GB" sz="1400" b="1" kern="1200">
                          <a:solidFill>
                            <a:srgbClr val="48A337"/>
                          </a:solidFill>
                          <a:latin typeface="+mn-lt"/>
                          <a:ea typeface="+mn-ea"/>
                          <a:cs typeface="+mn-cs"/>
                        </a:rPr>
                        <a:t>9. </a:t>
                      </a:r>
                      <a:r>
                        <a:rPr lang="en-US" sz="1400" b="1" kern="1200">
                          <a:solidFill>
                            <a:srgbClr val="48A337"/>
                          </a:solidFill>
                          <a:latin typeface="+mn-lt"/>
                          <a:ea typeface="+mn-ea"/>
                          <a:cs typeface="+mn-cs"/>
                        </a:rPr>
                        <a:t>PHILANTHROPIC FUNDING: </a:t>
                      </a:r>
                      <a:r>
                        <a:rPr lang="en-US" sz="1100" b="0" kern="1200">
                          <a:solidFill>
                            <a:schemeClr val="tx1"/>
                          </a:solidFill>
                          <a:latin typeface="+mn-lt"/>
                          <a:ea typeface="+mn-ea"/>
                          <a:cs typeface="+mn-cs"/>
                        </a:rPr>
                        <a:t>How concentrated are your sources of philanthropic funding, and to what extent might these be impacted by the election outcome? </a:t>
                      </a:r>
                      <a:endParaRPr lang="en-GB" sz="1100" b="0" kern="1200">
                        <a:solidFill>
                          <a:schemeClr val="tx1"/>
                        </a:solidFill>
                        <a:latin typeface="+mn-lt"/>
                        <a:ea typeface="+mn-ea"/>
                        <a:cs typeface="+mn-cs"/>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8"/>
                        </a:buBlip>
                      </a:pPr>
                      <a:endParaRPr lang="en-GB" sz="1200" baseline="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dirty="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3182307521"/>
                  </a:ext>
                </a:extLst>
              </a:tr>
              <a:tr h="438598">
                <a:tc vMerge="1">
                  <a:txBody>
                    <a:bodyPr/>
                    <a:lstStyle/>
                    <a:p>
                      <a:pPr marL="0" indent="0" algn="ctr" defTabSz="697219" rtl="0" eaLnBrk="1" latinLnBrk="0" hangingPunct="1">
                        <a:spcBef>
                          <a:spcPts val="1200"/>
                        </a:spcBef>
                        <a:buFontTx/>
                        <a:buNone/>
                      </a:pPr>
                      <a:endParaRPr lang="en-US" sz="1400" b="1" i="0" u="none" strike="noStrike" kern="1200">
                        <a:solidFill>
                          <a:srgbClr val="FFFFFF"/>
                        </a:solidFill>
                        <a:effectLst/>
                        <a:latin typeface="+mn-lt"/>
                        <a:ea typeface="+mn-ea"/>
                        <a:cs typeface="+mn-cs"/>
                      </a:endParaRPr>
                    </a:p>
                  </a:txBody>
                  <a:tcPr marL="76136" marR="76136" marT="38068" marB="38068" anchor="ctr">
                    <a:lnL w="19050" cap="flat" cmpd="sng" algn="ctr">
                      <a:noFill/>
                      <a:prstDash val="solid"/>
                      <a:round/>
                      <a:headEnd type="none" w="med" len="med"/>
                      <a:tailEnd type="none" w="med" len="med"/>
                    </a:lnL>
                    <a:lnR w="28575" cap="flat" cmpd="sng" algn="ctr">
                      <a:solidFill>
                        <a:schemeClr val="tx2">
                          <a:lumMod val="8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7AB800"/>
                    </a:solidFill>
                  </a:tcPr>
                </a:tc>
                <a:tc>
                  <a:txBody>
                    <a:bodyPr/>
                    <a:lstStyle/>
                    <a:p>
                      <a:pPr marL="0" marR="0" lvl="0" indent="0" algn="l" defTabSz="711200" rtl="0" eaLnBrk="1" fontAlgn="auto" latinLnBrk="0" hangingPunct="1">
                        <a:lnSpc>
                          <a:spcPct val="100000"/>
                        </a:lnSpc>
                        <a:spcBef>
                          <a:spcPts val="528"/>
                        </a:spcBef>
                        <a:spcAft>
                          <a:spcPts val="0"/>
                        </a:spcAft>
                        <a:buClrTx/>
                        <a:buSzTx/>
                        <a:buFontTx/>
                        <a:buNone/>
                        <a:tabLst/>
                        <a:defRPr/>
                      </a:pPr>
                      <a:r>
                        <a:rPr lang="en-GB" sz="1400" b="1" kern="1200">
                          <a:solidFill>
                            <a:srgbClr val="48A337"/>
                          </a:solidFill>
                          <a:latin typeface="+mn-lt"/>
                          <a:ea typeface="+mn-ea"/>
                          <a:cs typeface="+mn-cs"/>
                        </a:rPr>
                        <a:t>10. </a:t>
                      </a:r>
                      <a:r>
                        <a:rPr lang="en-US" sz="1400" b="1" kern="1200">
                          <a:solidFill>
                            <a:srgbClr val="48A337"/>
                          </a:solidFill>
                          <a:latin typeface="+mn-lt"/>
                          <a:ea typeface="+mn-ea"/>
                          <a:cs typeface="+mn-cs"/>
                        </a:rPr>
                        <a:t>EARNED REVENUE: </a:t>
                      </a:r>
                      <a:r>
                        <a:rPr lang="en-US" sz="1100" b="0">
                          <a:solidFill>
                            <a:schemeClr val="tx1"/>
                          </a:solidFill>
                        </a:rPr>
                        <a:t>If your organization has significant earned revenue, to what extent could the election outcome impact either demand or ability/willingness to pay for your services?</a:t>
                      </a:r>
                      <a:endParaRPr lang="en-GB" sz="1100" b="0">
                        <a:solidFill>
                          <a:schemeClr val="tx1"/>
                        </a:solidFill>
                      </a:endParaRPr>
                    </a:p>
                  </a:txBody>
                  <a:tcPr marL="63076" marR="63076" marT="31538" marB="31538" anchor="ctr">
                    <a:lnL w="12700" cap="flat" cmpd="sng" algn="ctr">
                      <a:solidFill>
                        <a:schemeClr val="tx2"/>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dirty="0">
                        <a:solidFill>
                          <a:schemeClr val="tx1"/>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ctr">
                        <a:spcBef>
                          <a:spcPts val="0"/>
                        </a:spcBef>
                        <a:buFontTx/>
                        <a:buNone/>
                      </a:pPr>
                      <a:endParaRPr lang="en-GB" sz="120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AC9A"/>
                    </a:solidFill>
                  </a:tcPr>
                </a:tc>
                <a:tc>
                  <a:txBody>
                    <a:bodyPr/>
                    <a:lstStyle/>
                    <a:p>
                      <a:pPr marL="0" indent="0" algn="ctr">
                        <a:spcBef>
                          <a:spcPts val="0"/>
                        </a:spcBef>
                        <a:buFontTx/>
                        <a:buNone/>
                      </a:pPr>
                      <a:endParaRPr lang="en-GB" sz="120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indent="0" algn="ctr" defTabSz="711200" rtl="0" eaLnBrk="1" fontAlgn="ctr" latinLnBrk="0" hangingPunct="1">
                        <a:spcBef>
                          <a:spcPts val="0"/>
                        </a:spcBef>
                        <a:buSzPct val="180000"/>
                        <a:buFont typeface="Arial" panose="020B0604020202020204" pitchFamily="34" charset="0"/>
                        <a:buBlip>
                          <a:blip r:embed="rId8"/>
                        </a:buBlip>
                      </a:pPr>
                      <a:endParaRPr lang="en-GB" sz="1200" baseline="0">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AEEC3"/>
                    </a:solidFill>
                  </a:tcPr>
                </a:tc>
                <a:tc>
                  <a:txBody>
                    <a:bodyPr/>
                    <a:lstStyle/>
                    <a:p>
                      <a:pPr marL="0" indent="0" algn="ctr">
                        <a:spcBef>
                          <a:spcPts val="0"/>
                        </a:spcBef>
                        <a:buFontTx/>
                        <a:buNone/>
                      </a:pPr>
                      <a:endParaRPr lang="en-GB" sz="1200" dirty="0">
                        <a:solidFill>
                          <a:srgbClr val="FFFFFF"/>
                        </a:solidFill>
                        <a:latin typeface="+mn-lt"/>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2BFBF"/>
                    </a:solidFill>
                  </a:tcPr>
                </a:tc>
                <a:extLst>
                  <a:ext uri="{0D108BD9-81ED-4DB2-BD59-A6C34878D82A}">
                    <a16:rowId xmlns:a16="http://schemas.microsoft.com/office/drawing/2014/main" val="2102146129"/>
                  </a:ext>
                </a:extLst>
              </a:tr>
            </a:tbl>
          </a:graphicData>
        </a:graphic>
      </p:graphicFrame>
    </p:spTree>
    <p:custDataLst>
      <p:tags r:id="rId1"/>
    </p:custDataLst>
    <p:extLst>
      <p:ext uri="{BB962C8B-B14F-4D97-AF65-F5344CB8AC3E}">
        <p14:creationId xmlns:p14="http://schemas.microsoft.com/office/powerpoint/2010/main" val="19439709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79371DC8-F82E-5AB7-2A66-09336DCA0A6D}"/>
              </a:ext>
            </a:extLst>
          </p:cNvPr>
          <p:cNvGraphicFramePr>
            <a:graphicFrameLocks noChangeAspect="1"/>
          </p:cNvGraphicFramePr>
          <p:nvPr>
            <p:custDataLst>
              <p:tags r:id="rId2"/>
            </p:custDataLst>
            <p:extLst>
              <p:ext uri="{D42A27DB-BD31-4B8C-83A1-F6EECF244321}">
                <p14:modId xmlns:p14="http://schemas.microsoft.com/office/powerpoint/2010/main" val="816212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13" name="think-cell data - do not delete" hidden="1">
                        <a:extLst>
                          <a:ext uri="{FF2B5EF4-FFF2-40B4-BE49-F238E27FC236}">
                            <a16:creationId xmlns:a16="http://schemas.microsoft.com/office/drawing/2014/main" id="{79371DC8-F82E-5AB7-2A66-09336DCA0A6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E4344863-4E76-E5E1-455F-86F4BA3C7190}"/>
              </a:ext>
            </a:extLst>
          </p:cNvPr>
          <p:cNvPicPr>
            <a:picLocks noChangeAspect="1"/>
          </p:cNvPicPr>
          <p:nvPr/>
        </p:nvPicPr>
        <p:blipFill>
          <a:blip r:embed="rId7"/>
          <a:stretch>
            <a:fillRect/>
          </a:stretch>
        </p:blipFill>
        <p:spPr>
          <a:xfrm>
            <a:off x="0" y="1680028"/>
            <a:ext cx="12192000" cy="4096658"/>
          </a:xfrm>
          <a:prstGeom prst="rect">
            <a:avLst/>
          </a:prstGeom>
        </p:spPr>
      </p:pic>
      <p:grpSp>
        <p:nvGrpSpPr>
          <p:cNvPr id="11" name="btfpColumnIndicatorGroup2">
            <a:extLst>
              <a:ext uri="{FF2B5EF4-FFF2-40B4-BE49-F238E27FC236}">
                <a16:creationId xmlns:a16="http://schemas.microsoft.com/office/drawing/2014/main" id="{7D35E2D9-0B9B-B4EA-08D1-B53C8B67C836}"/>
              </a:ext>
            </a:extLst>
          </p:cNvPr>
          <p:cNvGrpSpPr/>
          <p:nvPr/>
        </p:nvGrpSpPr>
        <p:grpSpPr>
          <a:xfrm>
            <a:off x="0" y="6926580"/>
            <a:ext cx="12192000" cy="137160"/>
            <a:chOff x="0" y="6926580"/>
            <a:chExt cx="12192000" cy="137160"/>
          </a:xfrm>
        </p:grpSpPr>
        <p:sp>
          <p:nvSpPr>
            <p:cNvPr id="9" name="btfpColumnGapBlocker374379">
              <a:extLst>
                <a:ext uri="{FF2B5EF4-FFF2-40B4-BE49-F238E27FC236}">
                  <a16:creationId xmlns:a16="http://schemas.microsoft.com/office/drawing/2014/main" id="{1DC647BA-A0BA-1F85-E87B-166D8CA27B28}"/>
                </a:ext>
              </a:extLst>
            </p:cNvPr>
            <p:cNvSpPr/>
            <p:nvPr/>
          </p:nvSpPr>
          <p:spPr>
            <a:xfrm>
              <a:off x="11861800" y="6926580"/>
              <a:ext cx="330200" cy="137160"/>
            </a:xfrm>
            <a:prstGeom prst="rect">
              <a:avLst/>
            </a:prstGeom>
            <a:pattFill prst="ltUpDiag">
              <a:fgClr>
                <a:srgbClr val="BBCABA"/>
              </a:fgClr>
              <a:bgClr>
                <a:srgbClr val="FFFFFF"/>
              </a:bgClr>
            </a:patt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tfpColumnGapBlocker998116">
              <a:extLst>
                <a:ext uri="{FF2B5EF4-FFF2-40B4-BE49-F238E27FC236}">
                  <a16:creationId xmlns:a16="http://schemas.microsoft.com/office/drawing/2014/main" id="{AC2D24C0-9B58-E16D-6C19-68E422A45186}"/>
                </a:ext>
              </a:extLst>
            </p:cNvPr>
            <p:cNvSpPr/>
            <p:nvPr/>
          </p:nvSpPr>
          <p:spPr>
            <a:xfrm>
              <a:off x="0" y="6926580"/>
              <a:ext cx="330200" cy="137160"/>
            </a:xfrm>
            <a:prstGeom prst="rect">
              <a:avLst/>
            </a:prstGeom>
            <a:pattFill prst="ltUpDiag">
              <a:fgClr>
                <a:srgbClr val="BBCABA"/>
              </a:fgClr>
              <a:bgClr>
                <a:srgbClr val="FFFFFF"/>
              </a:bgClr>
            </a:patt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btfpColumnIndicator676580">
              <a:extLst>
                <a:ext uri="{FF2B5EF4-FFF2-40B4-BE49-F238E27FC236}">
                  <a16:creationId xmlns:a16="http://schemas.microsoft.com/office/drawing/2014/main" id="{83525A0C-906E-23BB-1760-548586200EDD}"/>
                </a:ext>
              </a:extLst>
            </p:cNvPr>
            <p:cNvCxnSpPr/>
            <p:nvPr/>
          </p:nvCxnSpPr>
          <p:spPr>
            <a:xfrm flipV="1">
              <a:off x="11861800" y="692658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451860">
              <a:extLst>
                <a:ext uri="{FF2B5EF4-FFF2-40B4-BE49-F238E27FC236}">
                  <a16:creationId xmlns:a16="http://schemas.microsoft.com/office/drawing/2014/main" id="{CAC25806-682F-0129-D0CD-ACAE6ED1328D}"/>
                </a:ext>
              </a:extLst>
            </p:cNvPr>
            <p:cNvCxnSpPr/>
            <p:nvPr/>
          </p:nvCxnSpPr>
          <p:spPr>
            <a:xfrm flipV="1">
              <a:off x="330200" y="692658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btfpColumnIndicatorGroup1">
            <a:extLst>
              <a:ext uri="{FF2B5EF4-FFF2-40B4-BE49-F238E27FC236}">
                <a16:creationId xmlns:a16="http://schemas.microsoft.com/office/drawing/2014/main" id="{2B067D01-AFE7-CF26-6B63-1AF11F53D024}"/>
              </a:ext>
            </a:extLst>
          </p:cNvPr>
          <p:cNvGrpSpPr/>
          <p:nvPr/>
        </p:nvGrpSpPr>
        <p:grpSpPr>
          <a:xfrm>
            <a:off x="0" y="-205740"/>
            <a:ext cx="12192000" cy="137160"/>
            <a:chOff x="0" y="-205740"/>
            <a:chExt cx="12192000" cy="137160"/>
          </a:xfrm>
        </p:grpSpPr>
        <p:sp>
          <p:nvSpPr>
            <p:cNvPr id="8" name="btfpColumnGapBlocker749636">
              <a:extLst>
                <a:ext uri="{FF2B5EF4-FFF2-40B4-BE49-F238E27FC236}">
                  <a16:creationId xmlns:a16="http://schemas.microsoft.com/office/drawing/2014/main" id="{8A2E4CAE-20EB-24A7-FAE6-09FF6BE06A13}"/>
                </a:ext>
              </a:extLst>
            </p:cNvPr>
            <p:cNvSpPr/>
            <p:nvPr/>
          </p:nvSpPr>
          <p:spPr>
            <a:xfrm>
              <a:off x="11861800" y="-205740"/>
              <a:ext cx="330200" cy="137160"/>
            </a:xfrm>
            <a:prstGeom prst="rect">
              <a:avLst/>
            </a:prstGeom>
            <a:pattFill prst="ltUpDiag">
              <a:fgClr>
                <a:srgbClr val="BBCABA"/>
              </a:fgClr>
              <a:bgClr>
                <a:srgbClr val="FFFFFF"/>
              </a:bgClr>
            </a:patt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tfpColumnGapBlocker595364">
              <a:extLst>
                <a:ext uri="{FF2B5EF4-FFF2-40B4-BE49-F238E27FC236}">
                  <a16:creationId xmlns:a16="http://schemas.microsoft.com/office/drawing/2014/main" id="{36D1B481-5725-0DB0-A534-E3074FDCB356}"/>
                </a:ext>
              </a:extLst>
            </p:cNvPr>
            <p:cNvSpPr/>
            <p:nvPr/>
          </p:nvSpPr>
          <p:spPr>
            <a:xfrm>
              <a:off x="0" y="-205740"/>
              <a:ext cx="330200" cy="137160"/>
            </a:xfrm>
            <a:prstGeom prst="rect">
              <a:avLst/>
            </a:prstGeom>
            <a:pattFill prst="ltUpDiag">
              <a:fgClr>
                <a:srgbClr val="BBCABA"/>
              </a:fgClr>
              <a:bgClr>
                <a:srgbClr val="FFFFFF"/>
              </a:bgClr>
            </a:patt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btfpColumnIndicator293290">
              <a:extLst>
                <a:ext uri="{FF2B5EF4-FFF2-40B4-BE49-F238E27FC236}">
                  <a16:creationId xmlns:a16="http://schemas.microsoft.com/office/drawing/2014/main" id="{36C90DE1-6C26-0DA7-58FB-CFB9EBFF292E}"/>
                </a:ext>
              </a:extLst>
            </p:cNvPr>
            <p:cNvCxnSpPr/>
            <p:nvPr/>
          </p:nvCxnSpPr>
          <p:spPr>
            <a:xfrm flipV="1">
              <a:off x="11861800" y="-20574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btfpColumnIndicator718579">
              <a:extLst>
                <a:ext uri="{FF2B5EF4-FFF2-40B4-BE49-F238E27FC236}">
                  <a16:creationId xmlns:a16="http://schemas.microsoft.com/office/drawing/2014/main" id="{9AFE631D-A4E7-54FA-A699-62A697DAECCB}"/>
                </a:ext>
              </a:extLst>
            </p:cNvPr>
            <p:cNvCxnSpPr/>
            <p:nvPr/>
          </p:nvCxnSpPr>
          <p:spPr>
            <a:xfrm flipV="1">
              <a:off x="330200" y="-205740"/>
              <a:ext cx="0" cy="137160"/>
            </a:xfrm>
            <a:prstGeom prst="line">
              <a:avLst/>
            </a:prstGeom>
            <a:ln w="19050" cap="flat" cmpd="sng" algn="ctr">
              <a:solidFill>
                <a:srgbClr val="507867"/>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0" name="Google Shape;50;p5"/>
          <p:cNvGrpSpPr/>
          <p:nvPr/>
        </p:nvGrpSpPr>
        <p:grpSpPr>
          <a:xfrm>
            <a:off x="776044" y="2233176"/>
            <a:ext cx="5191925" cy="2752563"/>
            <a:chOff x="1416076" y="727224"/>
            <a:chExt cx="3897549" cy="2066334"/>
          </a:xfrm>
        </p:grpSpPr>
        <p:pic>
          <p:nvPicPr>
            <p:cNvPr id="51" name="Google Shape;51;p5"/>
            <p:cNvPicPr preferRelativeResize="0"/>
            <p:nvPr/>
          </p:nvPicPr>
          <p:blipFill rotWithShape="1">
            <a:blip r:embed="rId8">
              <a:alphaModFix/>
            </a:blip>
            <a:srcRect l="3525" r="3525"/>
            <a:stretch/>
          </p:blipFill>
          <p:spPr>
            <a:xfrm>
              <a:off x="1416076" y="727224"/>
              <a:ext cx="1845343" cy="2066334"/>
            </a:xfrm>
            <a:prstGeom prst="rect">
              <a:avLst/>
            </a:prstGeom>
            <a:noFill/>
            <a:ln>
              <a:noFill/>
            </a:ln>
          </p:spPr>
        </p:pic>
        <p:sp>
          <p:nvSpPr>
            <p:cNvPr id="52" name="Google Shape;52;p5"/>
            <p:cNvSpPr txBox="1"/>
            <p:nvPr/>
          </p:nvSpPr>
          <p:spPr>
            <a:xfrm>
              <a:off x="3415117" y="848430"/>
              <a:ext cx="1898508" cy="277015"/>
            </a:xfrm>
            <a:prstGeom prst="rect">
              <a:avLst/>
            </a:prstGeom>
            <a:noFill/>
            <a:ln>
              <a:noFill/>
            </a:ln>
          </p:spPr>
          <p:txBody>
            <a:bodyPr spcFirstLastPara="1" wrap="square" lIns="0" tIns="0" rIns="0" bIns="0" anchor="t" anchorCtr="0">
              <a:spAutoFit/>
            </a:bodyPr>
            <a:lstStyle/>
            <a:p>
              <a:pPr marL="0" indent="0" defTabSz="1218072">
                <a:spcBef>
                  <a:spcPts val="0"/>
                </a:spcBef>
                <a:buClr>
                  <a:srgbClr val="303030"/>
                </a:buClr>
                <a:buSzPts val="1800"/>
                <a:buNone/>
              </a:pPr>
              <a:r>
                <a:rPr lang="en-US" sz="2398" b="1" kern="0">
                  <a:solidFill>
                    <a:srgbClr val="303030"/>
                  </a:solidFill>
                  <a:latin typeface="Arial"/>
                  <a:ea typeface="Arial"/>
                  <a:cs typeface="Arial"/>
                  <a:sym typeface="Arial"/>
                </a:rPr>
                <a:t>Laura Lanzerotti</a:t>
              </a:r>
              <a:endParaRPr sz="1865" kern="0">
                <a:solidFill>
                  <a:srgbClr val="000000"/>
                </a:solidFill>
                <a:latin typeface="Arial"/>
                <a:ea typeface="Arial"/>
                <a:cs typeface="Arial"/>
                <a:sym typeface="Arial"/>
              </a:endParaRPr>
            </a:p>
          </p:txBody>
        </p:sp>
        <p:sp>
          <p:nvSpPr>
            <p:cNvPr id="53" name="Google Shape;53;p5"/>
            <p:cNvSpPr txBox="1"/>
            <p:nvPr/>
          </p:nvSpPr>
          <p:spPr>
            <a:xfrm>
              <a:off x="3415116" y="1164432"/>
              <a:ext cx="1898400" cy="646352"/>
            </a:xfrm>
            <a:prstGeom prst="rect">
              <a:avLst/>
            </a:prstGeom>
            <a:noFill/>
            <a:ln>
              <a:noFill/>
            </a:ln>
          </p:spPr>
          <p:txBody>
            <a:bodyPr spcFirstLastPara="1" wrap="square" lIns="0" tIns="0" rIns="0" bIns="0" anchor="t" anchorCtr="0">
              <a:spAutoFit/>
            </a:bodyPr>
            <a:lstStyle/>
            <a:p>
              <a:pPr marL="0" indent="0" defTabSz="1218072">
                <a:spcBef>
                  <a:spcPts val="0"/>
                </a:spcBef>
                <a:buClr>
                  <a:srgbClr val="B72B46"/>
                </a:buClr>
                <a:buSzPts val="1400"/>
                <a:buNone/>
              </a:pPr>
              <a:r>
                <a:rPr lang="en-US" sz="1865" kern="0" dirty="0">
                  <a:solidFill>
                    <a:srgbClr val="B72B46"/>
                  </a:solidFill>
                  <a:latin typeface="Arial"/>
                  <a:ea typeface="Arial"/>
                  <a:cs typeface="Arial"/>
                  <a:sym typeface="Arial"/>
                </a:rPr>
                <a:t>Partner,</a:t>
              </a:r>
              <a:endParaRPr sz="1865" kern="0" dirty="0">
                <a:solidFill>
                  <a:srgbClr val="000000"/>
                </a:solidFill>
                <a:latin typeface="Arial"/>
                <a:cs typeface="Arial"/>
                <a:sym typeface="Arial"/>
              </a:endParaRPr>
            </a:p>
            <a:p>
              <a:pPr marL="0" indent="0" defTabSz="1218072">
                <a:spcBef>
                  <a:spcPts val="0"/>
                </a:spcBef>
                <a:buClr>
                  <a:srgbClr val="B72B46"/>
                </a:buClr>
                <a:buSzPts val="1400"/>
                <a:buNone/>
              </a:pPr>
              <a:r>
                <a:rPr lang="en-US" sz="1865" kern="0" dirty="0">
                  <a:solidFill>
                    <a:srgbClr val="B72B46"/>
                  </a:solidFill>
                  <a:latin typeface="Arial"/>
                  <a:ea typeface="Arial"/>
                  <a:cs typeface="Arial"/>
                  <a:sym typeface="Arial"/>
                </a:rPr>
                <a:t>The Bridgespan Group (San Francisco)</a:t>
              </a:r>
              <a:endParaRPr sz="1865" kern="0" dirty="0">
                <a:solidFill>
                  <a:srgbClr val="000000"/>
                </a:solidFill>
                <a:latin typeface="Arial"/>
                <a:ea typeface="Arial"/>
                <a:cs typeface="Arial"/>
                <a:sym typeface="Arial"/>
              </a:endParaRPr>
            </a:p>
          </p:txBody>
        </p:sp>
        <p:sp>
          <p:nvSpPr>
            <p:cNvPr id="54" name="Google Shape;54;p5"/>
            <p:cNvSpPr txBox="1"/>
            <p:nvPr/>
          </p:nvSpPr>
          <p:spPr>
            <a:xfrm>
              <a:off x="3415115" y="1849766"/>
              <a:ext cx="1898509" cy="215451"/>
            </a:xfrm>
            <a:prstGeom prst="rect">
              <a:avLst/>
            </a:prstGeom>
            <a:noFill/>
            <a:ln>
              <a:noFill/>
            </a:ln>
          </p:spPr>
          <p:txBody>
            <a:bodyPr spcFirstLastPara="1" wrap="square" lIns="0" tIns="0" rIns="0" bIns="0" anchor="t" anchorCtr="0">
              <a:spAutoFit/>
            </a:bodyPr>
            <a:lstStyle/>
            <a:p>
              <a:pPr marL="0" indent="0" defTabSz="1218072">
                <a:spcBef>
                  <a:spcPts val="0"/>
                </a:spcBef>
                <a:buClr>
                  <a:srgbClr val="6DB9EB"/>
                </a:buClr>
                <a:buSzPts val="1400"/>
                <a:buNone/>
              </a:pPr>
              <a:r>
                <a:rPr lang="en-US" sz="1865" kern="0">
                  <a:solidFill>
                    <a:srgbClr val="6DB9EB"/>
                  </a:solidFill>
                  <a:latin typeface="Arial"/>
                  <a:ea typeface="Arial"/>
                  <a:cs typeface="Arial"/>
                  <a:sym typeface="Arial"/>
                </a:rPr>
                <a:t>@BridgespanGroup</a:t>
              </a:r>
              <a:endParaRPr sz="1865" kern="0">
                <a:solidFill>
                  <a:srgbClr val="6DB9EB"/>
                </a:solidFill>
                <a:latin typeface="Arial"/>
                <a:ea typeface="Arial"/>
                <a:cs typeface="Arial"/>
                <a:sym typeface="Arial"/>
              </a:endParaRPr>
            </a:p>
          </p:txBody>
        </p:sp>
      </p:grpSp>
      <p:grpSp>
        <p:nvGrpSpPr>
          <p:cNvPr id="55" name="Google Shape;55;p5"/>
          <p:cNvGrpSpPr/>
          <p:nvPr/>
        </p:nvGrpSpPr>
        <p:grpSpPr>
          <a:xfrm>
            <a:off x="6494548" y="2233176"/>
            <a:ext cx="5191925" cy="2752563"/>
            <a:chOff x="1416076" y="727224"/>
            <a:chExt cx="3897549" cy="2066334"/>
          </a:xfrm>
        </p:grpSpPr>
        <p:pic>
          <p:nvPicPr>
            <p:cNvPr id="56" name="Google Shape;56;p5"/>
            <p:cNvPicPr preferRelativeResize="0"/>
            <p:nvPr/>
          </p:nvPicPr>
          <p:blipFill rotWithShape="1">
            <a:blip r:embed="rId9">
              <a:alphaModFix/>
            </a:blip>
            <a:srcRect l="3525" r="3525"/>
            <a:stretch/>
          </p:blipFill>
          <p:spPr>
            <a:xfrm>
              <a:off x="1416076" y="727224"/>
              <a:ext cx="1845343" cy="2066334"/>
            </a:xfrm>
            <a:prstGeom prst="rect">
              <a:avLst/>
            </a:prstGeom>
            <a:noFill/>
            <a:ln>
              <a:noFill/>
            </a:ln>
          </p:spPr>
        </p:pic>
        <p:sp>
          <p:nvSpPr>
            <p:cNvPr id="57" name="Google Shape;57;p5"/>
            <p:cNvSpPr txBox="1"/>
            <p:nvPr/>
          </p:nvSpPr>
          <p:spPr>
            <a:xfrm>
              <a:off x="3415117" y="848430"/>
              <a:ext cx="1898508" cy="277015"/>
            </a:xfrm>
            <a:prstGeom prst="rect">
              <a:avLst/>
            </a:prstGeom>
            <a:noFill/>
            <a:ln>
              <a:noFill/>
            </a:ln>
          </p:spPr>
          <p:txBody>
            <a:bodyPr spcFirstLastPara="1" wrap="square" lIns="0" tIns="0" rIns="0" bIns="0" anchor="t" anchorCtr="0">
              <a:spAutoFit/>
            </a:bodyPr>
            <a:lstStyle/>
            <a:p>
              <a:pPr marL="0" indent="0" defTabSz="1218072">
                <a:spcBef>
                  <a:spcPts val="0"/>
                </a:spcBef>
                <a:buClr>
                  <a:srgbClr val="303030"/>
                </a:buClr>
                <a:buSzPts val="1800"/>
                <a:buNone/>
              </a:pPr>
              <a:r>
                <a:rPr lang="en-US" sz="2398" b="1" kern="0">
                  <a:solidFill>
                    <a:srgbClr val="303030"/>
                  </a:solidFill>
                  <a:latin typeface="Arial"/>
                  <a:ea typeface="Arial"/>
                  <a:cs typeface="Arial"/>
                  <a:sym typeface="Arial"/>
                </a:rPr>
                <a:t>Willa Seldon</a:t>
              </a:r>
              <a:endParaRPr sz="1865" kern="0">
                <a:solidFill>
                  <a:srgbClr val="000000"/>
                </a:solidFill>
                <a:latin typeface="Arial"/>
                <a:ea typeface="Arial"/>
                <a:cs typeface="Arial"/>
                <a:sym typeface="Arial"/>
              </a:endParaRPr>
            </a:p>
          </p:txBody>
        </p:sp>
        <p:sp>
          <p:nvSpPr>
            <p:cNvPr id="58" name="Google Shape;58;p5"/>
            <p:cNvSpPr txBox="1"/>
            <p:nvPr/>
          </p:nvSpPr>
          <p:spPr>
            <a:xfrm>
              <a:off x="3415116" y="1158169"/>
              <a:ext cx="1898400" cy="646352"/>
            </a:xfrm>
            <a:prstGeom prst="rect">
              <a:avLst/>
            </a:prstGeom>
            <a:noFill/>
            <a:ln>
              <a:noFill/>
            </a:ln>
          </p:spPr>
          <p:txBody>
            <a:bodyPr spcFirstLastPara="1" wrap="square" lIns="0" tIns="0" rIns="0" bIns="0" anchor="t" anchorCtr="0">
              <a:spAutoFit/>
            </a:bodyPr>
            <a:lstStyle/>
            <a:p>
              <a:pPr marL="0" indent="0" defTabSz="1218072">
                <a:spcBef>
                  <a:spcPts val="0"/>
                </a:spcBef>
                <a:buClr>
                  <a:srgbClr val="B72B46"/>
                </a:buClr>
                <a:buSzPts val="1400"/>
                <a:buNone/>
              </a:pPr>
              <a:r>
                <a:rPr lang="en-US" sz="1865" kern="0" dirty="0">
                  <a:solidFill>
                    <a:srgbClr val="B72B46"/>
                  </a:solidFill>
                  <a:latin typeface="Arial"/>
                  <a:ea typeface="Arial"/>
                  <a:cs typeface="Arial"/>
                  <a:sym typeface="Arial"/>
                </a:rPr>
                <a:t>Partner,</a:t>
              </a:r>
              <a:endParaRPr sz="1865" kern="0" dirty="0">
                <a:solidFill>
                  <a:srgbClr val="000000"/>
                </a:solidFill>
                <a:latin typeface="Arial"/>
                <a:cs typeface="Arial"/>
                <a:sym typeface="Arial"/>
              </a:endParaRPr>
            </a:p>
            <a:p>
              <a:pPr marL="0" indent="0" defTabSz="1218072">
                <a:spcBef>
                  <a:spcPts val="0"/>
                </a:spcBef>
                <a:buClr>
                  <a:srgbClr val="B72B46"/>
                </a:buClr>
                <a:buSzPts val="1400"/>
                <a:buNone/>
              </a:pPr>
              <a:r>
                <a:rPr lang="en-US" sz="1865" kern="0" dirty="0">
                  <a:solidFill>
                    <a:srgbClr val="B72B46"/>
                  </a:solidFill>
                  <a:latin typeface="Arial"/>
                  <a:ea typeface="Arial"/>
                  <a:cs typeface="Arial"/>
                  <a:sym typeface="Arial"/>
                </a:rPr>
                <a:t>The Bridgespan Group</a:t>
              </a:r>
              <a:endParaRPr sz="1865" kern="0" dirty="0">
                <a:solidFill>
                  <a:srgbClr val="000000"/>
                </a:solidFill>
                <a:latin typeface="Arial"/>
                <a:cs typeface="Arial"/>
                <a:sym typeface="Arial"/>
              </a:endParaRPr>
            </a:p>
            <a:p>
              <a:pPr marL="0" indent="0" defTabSz="1218072">
                <a:spcBef>
                  <a:spcPts val="0"/>
                </a:spcBef>
                <a:buClr>
                  <a:srgbClr val="B72B46"/>
                </a:buClr>
                <a:buSzPts val="1400"/>
                <a:buNone/>
              </a:pPr>
              <a:r>
                <a:rPr lang="en-US" sz="1865" kern="0" dirty="0">
                  <a:solidFill>
                    <a:srgbClr val="B72B46"/>
                  </a:solidFill>
                  <a:latin typeface="Arial"/>
                  <a:ea typeface="Arial"/>
                  <a:cs typeface="Arial"/>
                  <a:sym typeface="Arial"/>
                </a:rPr>
                <a:t>(San Francisco)</a:t>
              </a:r>
              <a:endParaRPr sz="1865" kern="0" dirty="0">
                <a:solidFill>
                  <a:srgbClr val="000000"/>
                </a:solidFill>
                <a:latin typeface="Arial"/>
                <a:ea typeface="Arial"/>
                <a:cs typeface="Arial"/>
                <a:sym typeface="Arial"/>
              </a:endParaRPr>
            </a:p>
          </p:txBody>
        </p:sp>
        <p:sp>
          <p:nvSpPr>
            <p:cNvPr id="59" name="Google Shape;59;p5"/>
            <p:cNvSpPr txBox="1"/>
            <p:nvPr/>
          </p:nvSpPr>
          <p:spPr>
            <a:xfrm>
              <a:off x="3415116" y="1849766"/>
              <a:ext cx="1898509" cy="215451"/>
            </a:xfrm>
            <a:prstGeom prst="rect">
              <a:avLst/>
            </a:prstGeom>
            <a:noFill/>
            <a:ln>
              <a:noFill/>
            </a:ln>
          </p:spPr>
          <p:txBody>
            <a:bodyPr spcFirstLastPara="1" wrap="square" lIns="0" tIns="0" rIns="0" bIns="0" anchor="t" anchorCtr="0">
              <a:spAutoFit/>
            </a:bodyPr>
            <a:lstStyle/>
            <a:p>
              <a:pPr marL="0" indent="0" defTabSz="1218072">
                <a:spcBef>
                  <a:spcPts val="0"/>
                </a:spcBef>
                <a:buClr>
                  <a:srgbClr val="6DB9EB"/>
                </a:buClr>
                <a:buSzPts val="1400"/>
                <a:buNone/>
              </a:pPr>
              <a:r>
                <a:rPr lang="en-US" sz="1865" kern="0">
                  <a:solidFill>
                    <a:srgbClr val="6DB9EB"/>
                  </a:solidFill>
                  <a:latin typeface="Arial"/>
                  <a:ea typeface="Arial"/>
                  <a:cs typeface="Arial"/>
                  <a:sym typeface="Arial"/>
                </a:rPr>
                <a:t>@BridgespanGroup</a:t>
              </a:r>
              <a:endParaRPr sz="1865" kern="0">
                <a:solidFill>
                  <a:srgbClr val="6DB9EB"/>
                </a:solidFill>
                <a:latin typeface="Arial"/>
                <a:ea typeface="Arial"/>
                <a:cs typeface="Arial"/>
                <a:sym typeface="Arial"/>
              </a:endParaRPr>
            </a:p>
          </p:txBody>
        </p:sp>
      </p:grpSp>
      <p:sp>
        <p:nvSpPr>
          <p:cNvPr id="60" name="Google Shape;60;p5"/>
          <p:cNvSpPr txBox="1"/>
          <p:nvPr/>
        </p:nvSpPr>
        <p:spPr>
          <a:xfrm>
            <a:off x="431130" y="188962"/>
            <a:ext cx="8964031" cy="1148007"/>
          </a:xfrm>
          <a:prstGeom prst="rect">
            <a:avLst/>
          </a:prstGeom>
          <a:noFill/>
          <a:ln>
            <a:noFill/>
          </a:ln>
        </p:spPr>
        <p:txBody>
          <a:bodyPr spcFirstLastPara="1" wrap="square" lIns="0" tIns="0" rIns="0" bIns="0" anchor="b" anchorCtr="0">
            <a:spAutoFit/>
          </a:bodyPr>
          <a:lstStyle/>
          <a:p>
            <a:pPr marL="0" indent="0" defTabSz="1218072">
              <a:spcBef>
                <a:spcPts val="0"/>
              </a:spcBef>
              <a:buClr>
                <a:srgbClr val="FFFFFF"/>
              </a:buClr>
              <a:buSzPts val="3600"/>
              <a:buNone/>
            </a:pPr>
            <a:r>
              <a:rPr lang="en-US" sz="3730" kern="0" dirty="0">
                <a:solidFill>
                  <a:srgbClr val="FFFFFF"/>
                </a:solidFill>
                <a:latin typeface="Arial"/>
                <a:ea typeface="Arial"/>
                <a:cs typeface="Arial"/>
                <a:sym typeface="Arial"/>
              </a:rPr>
              <a:t>Making Sense of Uncertainty: Nonprofit Scenario Planning in an Election Year</a:t>
            </a:r>
            <a:endParaRPr sz="3730" kern="0" dirty="0">
              <a:solidFill>
                <a:srgbClr val="000000"/>
              </a:solidFill>
              <a:latin typeface="Arial"/>
              <a:ea typeface="Arial"/>
              <a:cs typeface="Arial"/>
              <a:sym typeface="Arial"/>
            </a:endParaRPr>
          </a:p>
        </p:txBody>
      </p:sp>
      <p:sp>
        <p:nvSpPr>
          <p:cNvPr id="61" name="Google Shape;61;p5"/>
          <p:cNvSpPr txBox="1"/>
          <p:nvPr/>
        </p:nvSpPr>
        <p:spPr>
          <a:xfrm>
            <a:off x="9188845" y="728554"/>
            <a:ext cx="2668448" cy="655821"/>
          </a:xfrm>
          <a:prstGeom prst="rect">
            <a:avLst/>
          </a:prstGeom>
          <a:noFill/>
          <a:ln>
            <a:noFill/>
          </a:ln>
        </p:spPr>
        <p:txBody>
          <a:bodyPr spcFirstLastPara="1" wrap="square" lIns="0" tIns="0" rIns="0" bIns="0" anchor="ctr" anchorCtr="0">
            <a:spAutoFit/>
          </a:bodyPr>
          <a:lstStyle/>
          <a:p>
            <a:pPr marL="0" indent="0" algn="r" defTabSz="1218072">
              <a:spcBef>
                <a:spcPts val="0"/>
              </a:spcBef>
              <a:buClr>
                <a:srgbClr val="FFA1A5"/>
              </a:buClr>
              <a:buSzPts val="1600"/>
              <a:buNone/>
            </a:pPr>
            <a:r>
              <a:rPr lang="en-US" sz="2131" kern="0">
                <a:solidFill>
                  <a:srgbClr val="FFA1A5"/>
                </a:solidFill>
                <a:latin typeface="Arial"/>
                <a:ea typeface="Arial"/>
                <a:cs typeface="Arial"/>
                <a:sym typeface="Arial"/>
              </a:rPr>
              <a:t>September 18, 2024</a:t>
            </a:r>
            <a:endParaRPr sz="1865" kern="0">
              <a:solidFill>
                <a:srgbClr val="000000"/>
              </a:solidFill>
              <a:latin typeface="Arial"/>
              <a:cs typeface="Arial"/>
              <a:sym typeface="Arial"/>
            </a:endParaRPr>
          </a:p>
          <a:p>
            <a:pPr marL="0" indent="0" algn="r" defTabSz="1218072">
              <a:spcBef>
                <a:spcPts val="0"/>
              </a:spcBef>
              <a:buClr>
                <a:srgbClr val="FFA1A5"/>
              </a:buClr>
              <a:buSzPts val="1600"/>
              <a:buNone/>
            </a:pPr>
            <a:r>
              <a:rPr lang="en-US" sz="2131" kern="0">
                <a:solidFill>
                  <a:srgbClr val="FFA1A5"/>
                </a:solidFill>
                <a:latin typeface="Arial"/>
                <a:ea typeface="Arial"/>
                <a:cs typeface="Arial"/>
                <a:sym typeface="Arial"/>
              </a:rPr>
              <a:t>11:45am – 12:45pm</a:t>
            </a:r>
            <a:endParaRPr sz="1865" kern="0">
              <a:solidFill>
                <a:srgbClr val="000000"/>
              </a:solidFill>
              <a:latin typeface="Arial"/>
              <a:ea typeface="Arial"/>
              <a:cs typeface="Arial"/>
              <a:sym typeface="Aria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btfpColumnIndicatorGroup2">
            <a:extLst>
              <a:ext uri="{FF2B5EF4-FFF2-40B4-BE49-F238E27FC236}">
                <a16:creationId xmlns:a16="http://schemas.microsoft.com/office/drawing/2014/main" id="{E510D2D8-B342-3968-34F3-E38C71B26C5D}"/>
              </a:ext>
            </a:extLst>
          </p:cNvPr>
          <p:cNvGrpSpPr/>
          <p:nvPr/>
        </p:nvGrpSpPr>
        <p:grpSpPr>
          <a:xfrm>
            <a:off x="0" y="6926580"/>
            <a:ext cx="12192000" cy="137160"/>
            <a:chOff x="0" y="6926580"/>
            <a:chExt cx="12192000" cy="137160"/>
          </a:xfrm>
        </p:grpSpPr>
        <p:sp>
          <p:nvSpPr>
            <p:cNvPr id="12" name="btfpColumnGapBlocker263054">
              <a:extLst>
                <a:ext uri="{FF2B5EF4-FFF2-40B4-BE49-F238E27FC236}">
                  <a16:creationId xmlns:a16="http://schemas.microsoft.com/office/drawing/2014/main" id="{34528158-9442-FDA9-38B2-55B30A99811B}"/>
                </a:ext>
              </a:extLst>
            </p:cNvPr>
            <p:cNvSpPr/>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10" name="btfpColumnGapBlocker847903">
              <a:extLst>
                <a:ext uri="{FF2B5EF4-FFF2-40B4-BE49-F238E27FC236}">
                  <a16:creationId xmlns:a16="http://schemas.microsoft.com/office/drawing/2014/main" id="{6CD30605-1E1E-10CC-D9A7-E7C3099FC3B0}"/>
                </a:ext>
              </a:extLst>
            </p:cNvPr>
            <p:cNvSpPr/>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8" name="btfpColumnIndicator775714">
              <a:extLst>
                <a:ext uri="{FF2B5EF4-FFF2-40B4-BE49-F238E27FC236}">
                  <a16:creationId xmlns:a16="http://schemas.microsoft.com/office/drawing/2014/main" id="{7B738DEB-FBEC-586B-D0BA-1400585E5920}"/>
                </a:ext>
              </a:extLst>
            </p:cNvPr>
            <p:cNvCxnSpPr/>
            <p:nvPr/>
          </p:nvCxnSpPr>
          <p:spPr>
            <a:xfrm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btfpColumnIndicator761318">
              <a:extLst>
                <a:ext uri="{FF2B5EF4-FFF2-40B4-BE49-F238E27FC236}">
                  <a16:creationId xmlns:a16="http://schemas.microsoft.com/office/drawing/2014/main" id="{E33332D7-9246-C12D-8FD7-FEBFDE1E4704}"/>
                </a:ext>
              </a:extLst>
            </p:cNvPr>
            <p:cNvCxnSpPr/>
            <p:nvPr/>
          </p:nvCxnSpPr>
          <p:spPr>
            <a:xfrm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 name="btfpColumnIndicatorGroup1">
            <a:extLst>
              <a:ext uri="{FF2B5EF4-FFF2-40B4-BE49-F238E27FC236}">
                <a16:creationId xmlns:a16="http://schemas.microsoft.com/office/drawing/2014/main" id="{29711272-1292-93A8-BD04-25DE708EEFDB}"/>
              </a:ext>
            </a:extLst>
          </p:cNvPr>
          <p:cNvGrpSpPr/>
          <p:nvPr/>
        </p:nvGrpSpPr>
        <p:grpSpPr>
          <a:xfrm>
            <a:off x="0" y="-205740"/>
            <a:ext cx="12192000" cy="137160"/>
            <a:chOff x="0" y="-205740"/>
            <a:chExt cx="12192000" cy="137160"/>
          </a:xfrm>
        </p:grpSpPr>
        <p:sp>
          <p:nvSpPr>
            <p:cNvPr id="11" name="btfpColumnGapBlocker538561">
              <a:extLst>
                <a:ext uri="{FF2B5EF4-FFF2-40B4-BE49-F238E27FC236}">
                  <a16:creationId xmlns:a16="http://schemas.microsoft.com/office/drawing/2014/main" id="{0E8D13AF-8874-9EA3-253A-2B8CB7A8C965}"/>
                </a:ext>
              </a:extLst>
            </p:cNvPr>
            <p:cNvSpPr/>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9" name="btfpColumnGapBlocker688626">
              <a:extLst>
                <a:ext uri="{FF2B5EF4-FFF2-40B4-BE49-F238E27FC236}">
                  <a16:creationId xmlns:a16="http://schemas.microsoft.com/office/drawing/2014/main" id="{D9A6EC61-3431-7A3E-B5A7-4E172622F4B2}"/>
                </a:ext>
              </a:extLst>
            </p:cNvPr>
            <p:cNvSpPr/>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7" name="btfpColumnIndicator258066">
              <a:extLst>
                <a:ext uri="{FF2B5EF4-FFF2-40B4-BE49-F238E27FC236}">
                  <a16:creationId xmlns:a16="http://schemas.microsoft.com/office/drawing/2014/main" id="{DDEBFAFD-6A38-6A6E-0249-82E5373BC6C6}"/>
                </a:ext>
              </a:extLst>
            </p:cNvPr>
            <p:cNvCxnSpPr/>
            <p:nvPr/>
          </p:nvCxnSpPr>
          <p:spPr>
            <a:xfrm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976296">
              <a:extLst>
                <a:ext uri="{FF2B5EF4-FFF2-40B4-BE49-F238E27FC236}">
                  <a16:creationId xmlns:a16="http://schemas.microsoft.com/office/drawing/2014/main" id="{8342C2C6-D684-D5A7-CE05-357E049CE6CD}"/>
                </a:ext>
              </a:extLst>
            </p:cNvPr>
            <p:cNvCxnSpPr/>
            <p:nvPr/>
          </p:nvCxnSpPr>
          <p:spPr>
            <a:xfrm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4" name="think-cell data - do not delete" hidden="1">
            <a:extLst>
              <a:ext uri="{FF2B5EF4-FFF2-40B4-BE49-F238E27FC236}">
                <a16:creationId xmlns:a16="http://schemas.microsoft.com/office/drawing/2014/main" id="{55007A46-CE9D-828D-4815-EAAF280DF1F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4" name="think-cell data - do not delete" hidden="1">
                        <a:extLst>
                          <a:ext uri="{FF2B5EF4-FFF2-40B4-BE49-F238E27FC236}">
                            <a16:creationId xmlns:a16="http://schemas.microsoft.com/office/drawing/2014/main" id="{55007A46-CE9D-828D-4815-EAAF280DF1F2}"/>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C033E0D-2E61-37B6-13FF-BC212835A858}"/>
              </a:ext>
            </a:extLst>
          </p:cNvPr>
          <p:cNvSpPr>
            <a:spLocks noGrp="1"/>
          </p:cNvSpPr>
          <p:nvPr>
            <p:ph type="title"/>
            <p:custDataLst>
              <p:tags r:id="rId3"/>
            </p:custDataLst>
          </p:nvPr>
        </p:nvSpPr>
        <p:spPr>
          <a:xfrm>
            <a:off x="482679" y="-68580"/>
            <a:ext cx="11522074" cy="876687"/>
          </a:xfrm>
        </p:spPr>
        <p:txBody>
          <a:bodyPr vert="horz"/>
          <a:lstStyle/>
          <a:p>
            <a:r>
              <a:rPr lang="en-US" sz="2800" b="1" dirty="0"/>
              <a:t>STEP 2: </a:t>
            </a:r>
            <a:r>
              <a:rPr lang="en-US" sz="2800" dirty="0"/>
              <a:t>Describe Potential Impacts</a:t>
            </a:r>
          </a:p>
        </p:txBody>
      </p:sp>
      <p:sp>
        <p:nvSpPr>
          <p:cNvPr id="14" name="btfpValueChainElement7841411">
            <a:extLst>
              <a:ext uri="{FF2B5EF4-FFF2-40B4-BE49-F238E27FC236}">
                <a16:creationId xmlns:a16="http://schemas.microsoft.com/office/drawing/2014/main" id="{0CF2C20D-76F3-8AB8-32D7-E4DD39C21061}"/>
              </a:ext>
            </a:extLst>
          </p:cNvPr>
          <p:cNvSpPr/>
          <p:nvPr>
            <p:custDataLst>
              <p:tags r:id="rId4"/>
            </p:custDataLst>
          </p:nvPr>
        </p:nvSpPr>
        <p:spPr bwMode="gray">
          <a:xfrm>
            <a:off x="763166" y="1381556"/>
            <a:ext cx="2824960" cy="868972"/>
          </a:xfrm>
          <a:prstGeom prst="homePlate">
            <a:avLst>
              <a:gd name="adj" fmla="val 24348"/>
            </a:avLst>
          </a:prstGeom>
          <a:solidFill>
            <a:srgbClr val="D0D1D3"/>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a:solidFill>
                  <a:schemeClr val="tx2"/>
                </a:solidFill>
              </a:rPr>
              <a:t>Identify impacted areas</a:t>
            </a:r>
            <a:endParaRPr lang="en-US" sz="2000" strike="sngStrike">
              <a:solidFill>
                <a:schemeClr val="tx2"/>
              </a:solidFill>
            </a:endParaRPr>
          </a:p>
        </p:txBody>
      </p:sp>
      <p:sp>
        <p:nvSpPr>
          <p:cNvPr id="15" name="btfpValueChainElement7841412">
            <a:extLst>
              <a:ext uri="{FF2B5EF4-FFF2-40B4-BE49-F238E27FC236}">
                <a16:creationId xmlns:a16="http://schemas.microsoft.com/office/drawing/2014/main" id="{4F386B3B-1DAA-6349-B300-073B98AE9141}"/>
              </a:ext>
            </a:extLst>
          </p:cNvPr>
          <p:cNvSpPr/>
          <p:nvPr>
            <p:custDataLst>
              <p:tags r:id="rId5"/>
            </p:custDataLst>
          </p:nvPr>
        </p:nvSpPr>
        <p:spPr bwMode="gray">
          <a:xfrm>
            <a:off x="3484170" y="1381555"/>
            <a:ext cx="2824960" cy="868972"/>
          </a:xfrm>
          <a:prstGeom prst="chevron">
            <a:avLst>
              <a:gd name="adj" fmla="val 24348"/>
            </a:avLst>
          </a:prstGeom>
          <a:solidFill>
            <a:srgbClr val="145A95"/>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b="1">
                <a:solidFill>
                  <a:schemeClr val="tx2"/>
                </a:solidFill>
              </a:rPr>
              <a:t>DESCRIBE POTENTIAL IMPACTS</a:t>
            </a:r>
          </a:p>
        </p:txBody>
      </p:sp>
      <p:sp>
        <p:nvSpPr>
          <p:cNvPr id="16" name="btfpValueChainElement7841413">
            <a:extLst>
              <a:ext uri="{FF2B5EF4-FFF2-40B4-BE49-F238E27FC236}">
                <a16:creationId xmlns:a16="http://schemas.microsoft.com/office/drawing/2014/main" id="{B60FD070-65B9-058F-59DA-1DD20CD181B5}"/>
              </a:ext>
            </a:extLst>
          </p:cNvPr>
          <p:cNvSpPr/>
          <p:nvPr>
            <p:custDataLst>
              <p:tags r:id="rId6"/>
            </p:custDataLst>
          </p:nvPr>
        </p:nvSpPr>
        <p:spPr bwMode="gray">
          <a:xfrm>
            <a:off x="6200478" y="1381555"/>
            <a:ext cx="2824960" cy="868972"/>
          </a:xfrm>
          <a:prstGeom prst="chevron">
            <a:avLst>
              <a:gd name="adj" fmla="val 24348"/>
            </a:avLst>
          </a:prstGeom>
          <a:solidFill>
            <a:srgbClr val="D0D1D3"/>
          </a:solidFill>
          <a:ln w="9525" cap="flat" cmpd="sng" algn="ctr">
            <a:noFill/>
            <a:prstDash val="solid"/>
            <a:miter lim="800000"/>
          </a:ln>
          <a:effectLst/>
          <a:extLst>
            <a:ext uri="{91240B29-F687-4F45-9708-019B960494DF}">
              <a14:hiddenLine xmlns:a14="http://schemas.microsoft.com/office/drawing/2010/main" w="9525" cap="flat" cmpd="sng" algn="ctr">
                <a:solidFill>
                  <a:srgbClr val="000000"/>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a:solidFill>
                  <a:schemeClr val="tx2"/>
                </a:solidFill>
              </a:rPr>
              <a:t>Create portfolio                              of actions</a:t>
            </a:r>
          </a:p>
        </p:txBody>
      </p:sp>
      <p:sp>
        <p:nvSpPr>
          <p:cNvPr id="17" name="btfpValueChainElement7841414">
            <a:extLst>
              <a:ext uri="{FF2B5EF4-FFF2-40B4-BE49-F238E27FC236}">
                <a16:creationId xmlns:a16="http://schemas.microsoft.com/office/drawing/2014/main" id="{F7EC387B-44C0-C5D4-8032-A3684C89E510}"/>
              </a:ext>
            </a:extLst>
          </p:cNvPr>
          <p:cNvSpPr/>
          <p:nvPr>
            <p:custDataLst>
              <p:tags r:id="rId7"/>
            </p:custDataLst>
          </p:nvPr>
        </p:nvSpPr>
        <p:spPr bwMode="gray">
          <a:xfrm>
            <a:off x="8899307" y="1381556"/>
            <a:ext cx="2824960" cy="868972"/>
          </a:xfrm>
          <a:prstGeom prst="chevron">
            <a:avLst>
              <a:gd name="adj" fmla="val 24348"/>
            </a:avLst>
          </a:prstGeom>
          <a:solidFill>
            <a:srgbClr val="D0D1D3"/>
          </a:solidFill>
          <a:ln w="9525" cap="flat" cmpd="sng" algn="ctr">
            <a:noFill/>
            <a:prstDash val="solid"/>
            <a:miter lim="800000"/>
          </a:ln>
          <a:effectLst/>
          <a:extLst>
            <a:ext uri="{91240B29-F687-4F45-9708-019B960494DF}">
              <a14:hiddenLine xmlns:a14="http://schemas.microsoft.com/office/drawing/2010/main" w="9525" cap="flat" cmpd="sng" algn="ctr">
                <a:solidFill>
                  <a:srgbClr val="000000"/>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a:solidFill>
                  <a:schemeClr val="tx2"/>
                </a:solidFill>
              </a:rPr>
              <a:t>Determine key                         trigger points</a:t>
            </a:r>
          </a:p>
        </p:txBody>
      </p:sp>
      <p:sp>
        <p:nvSpPr>
          <p:cNvPr id="39" name="Left Brace 38">
            <a:extLst>
              <a:ext uri="{FF2B5EF4-FFF2-40B4-BE49-F238E27FC236}">
                <a16:creationId xmlns:a16="http://schemas.microsoft.com/office/drawing/2014/main" id="{E7BD1B51-8B2C-2CD9-03D0-2E2E7287C76A}"/>
              </a:ext>
            </a:extLst>
          </p:cNvPr>
          <p:cNvSpPr/>
          <p:nvPr>
            <p:custDataLst>
              <p:tags r:id="rId8"/>
            </p:custDataLst>
          </p:nvPr>
        </p:nvSpPr>
        <p:spPr>
          <a:xfrm rot="5400000">
            <a:off x="5948946" y="-2732923"/>
            <a:ext cx="589540" cy="10961101"/>
          </a:xfrm>
          <a:prstGeom prst="leftBrace">
            <a:avLst>
              <a:gd name="adj1" fmla="val 52496"/>
              <a:gd name="adj2" fmla="val 62320"/>
            </a:avLst>
          </a:prstGeom>
          <a:ln w="38100" cap="sq" cmpd="sng" algn="ctr">
            <a:solidFill>
              <a:srgbClr val="145A95"/>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58"/>
          </a:p>
        </p:txBody>
      </p:sp>
      <p:sp>
        <p:nvSpPr>
          <p:cNvPr id="5" name="btfpNumberBubble819034">
            <a:extLst>
              <a:ext uri="{FF2B5EF4-FFF2-40B4-BE49-F238E27FC236}">
                <a16:creationId xmlns:a16="http://schemas.microsoft.com/office/drawing/2014/main" id="{6A1662E9-E3C0-4B66-B995-18C683F8CDFB}"/>
              </a:ext>
            </a:extLst>
          </p:cNvPr>
          <p:cNvSpPr/>
          <p:nvPr>
            <p:custDataLst>
              <p:tags r:id="rId9"/>
            </p:custDataLst>
          </p:nvPr>
        </p:nvSpPr>
        <p:spPr bwMode="gray">
          <a:xfrm>
            <a:off x="4662857" y="1021799"/>
            <a:ext cx="467586" cy="467585"/>
          </a:xfrm>
          <a:prstGeom prst="ellipse">
            <a:avLst/>
          </a:prstGeom>
          <a:solidFill>
            <a:srgbClr val="FFFFFF"/>
          </a:solidFill>
          <a:ln w="38100" cap="flat" cmpd="sng" algn="ctr">
            <a:solidFill>
              <a:srgbClr val="145A9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ct val="0"/>
              </a:spcBef>
              <a:buNone/>
            </a:pPr>
            <a:r>
              <a:rPr lang="en-US" sz="2000" b="1">
                <a:solidFill>
                  <a:srgbClr val="145A95"/>
                </a:solidFill>
              </a:rPr>
              <a:t>2</a:t>
            </a:r>
          </a:p>
        </p:txBody>
      </p:sp>
      <p:grpSp>
        <p:nvGrpSpPr>
          <p:cNvPr id="89" name="Group 88">
            <a:extLst>
              <a:ext uri="{FF2B5EF4-FFF2-40B4-BE49-F238E27FC236}">
                <a16:creationId xmlns:a16="http://schemas.microsoft.com/office/drawing/2014/main" id="{93CCB257-17EB-F764-EACB-E15DF124295C}"/>
              </a:ext>
            </a:extLst>
          </p:cNvPr>
          <p:cNvGrpSpPr/>
          <p:nvPr/>
        </p:nvGrpSpPr>
        <p:grpSpPr>
          <a:xfrm>
            <a:off x="1073226" y="3114189"/>
            <a:ext cx="10340980" cy="2523768"/>
            <a:chOff x="938825" y="3114189"/>
            <a:chExt cx="10340980" cy="2523768"/>
          </a:xfrm>
        </p:grpSpPr>
        <p:sp>
          <p:nvSpPr>
            <p:cNvPr id="25" name="Rectangle 24">
              <a:extLst>
                <a:ext uri="{FF2B5EF4-FFF2-40B4-BE49-F238E27FC236}">
                  <a16:creationId xmlns:a16="http://schemas.microsoft.com/office/drawing/2014/main" id="{59FE9D1C-93BF-61E9-4A78-58ABB87EEDCD}"/>
                </a:ext>
              </a:extLst>
            </p:cNvPr>
            <p:cNvSpPr/>
            <p:nvPr>
              <p:custDataLst>
                <p:tags r:id="rId10"/>
              </p:custDataLst>
            </p:nvPr>
          </p:nvSpPr>
          <p:spPr>
            <a:xfrm>
              <a:off x="938825" y="3114189"/>
              <a:ext cx="7579611" cy="2523768"/>
            </a:xfrm>
            <a:prstGeom prst="rect">
              <a:avLst/>
            </a:prstGeom>
          </p:spPr>
          <p:txBody>
            <a:bodyPr wrap="square">
              <a:spAutoFit/>
            </a:bodyPr>
            <a:lstStyle/>
            <a:p>
              <a:pPr marL="0" indent="0">
                <a:buNone/>
              </a:pPr>
              <a:r>
                <a:rPr lang="en-US" sz="1600" dirty="0"/>
                <a:t>Consider both the short- and longer-term impacts for your organization, for example:</a:t>
              </a:r>
            </a:p>
            <a:p>
              <a:pPr marL="0" indent="0">
                <a:buNone/>
              </a:pPr>
              <a:r>
                <a:rPr lang="en-US" sz="1600" b="1" dirty="0">
                  <a:solidFill>
                    <a:srgbClr val="145A95"/>
                  </a:solidFill>
                </a:rPr>
                <a:t>Programs &amp; services: </a:t>
              </a:r>
              <a:r>
                <a:rPr lang="en-US" sz="1600" dirty="0"/>
                <a:t>What might be the potential impact on the communities you serve? What new needs might there be? What restrictions might you face in terms of how you do your work? </a:t>
              </a:r>
            </a:p>
            <a:p>
              <a:pPr marL="0" indent="0">
                <a:buNone/>
              </a:pPr>
              <a:r>
                <a:rPr lang="en-US" sz="1600" b="1" dirty="0">
                  <a:solidFill>
                    <a:srgbClr val="145A95"/>
                  </a:solidFill>
                </a:rPr>
                <a:t>Operations: </a:t>
              </a:r>
              <a:r>
                <a:rPr lang="en-US" sz="1600" dirty="0"/>
                <a:t>Who on your team might be most impacted, and how might they be impacted? </a:t>
              </a:r>
            </a:p>
            <a:p>
              <a:pPr marL="0" indent="0">
                <a:buNone/>
              </a:pPr>
              <a:r>
                <a:rPr lang="en-US" sz="1600" b="1" dirty="0">
                  <a:solidFill>
                    <a:srgbClr val="145A95"/>
                  </a:solidFill>
                </a:rPr>
                <a:t>Funding: </a:t>
              </a:r>
              <a:r>
                <a:rPr lang="en-US" sz="1600" dirty="0"/>
                <a:t>What might be the impact on the different sources of revenue you rely on (government, philanthropy)? </a:t>
              </a:r>
            </a:p>
          </p:txBody>
        </p:sp>
        <p:grpSp>
          <p:nvGrpSpPr>
            <p:cNvPr id="88" name="Group 87">
              <a:extLst>
                <a:ext uri="{FF2B5EF4-FFF2-40B4-BE49-F238E27FC236}">
                  <a16:creationId xmlns:a16="http://schemas.microsoft.com/office/drawing/2014/main" id="{31B7B1FD-06B4-52F1-4CA0-A08D3DF9859D}"/>
                </a:ext>
              </a:extLst>
            </p:cNvPr>
            <p:cNvGrpSpPr/>
            <p:nvPr/>
          </p:nvGrpSpPr>
          <p:grpSpPr>
            <a:xfrm>
              <a:off x="8899307" y="3815379"/>
              <a:ext cx="2380498" cy="1627897"/>
              <a:chOff x="8745384" y="3794814"/>
              <a:chExt cx="2380498" cy="1627897"/>
            </a:xfrm>
          </p:grpSpPr>
          <p:sp>
            <p:nvSpPr>
              <p:cNvPr id="49" name="Rectangle 48">
                <a:extLst>
                  <a:ext uri="{FF2B5EF4-FFF2-40B4-BE49-F238E27FC236}">
                    <a16:creationId xmlns:a16="http://schemas.microsoft.com/office/drawing/2014/main" id="{4BACDCB8-F0D5-9FD5-2AA8-F0C33619607D}"/>
                  </a:ext>
                </a:extLst>
              </p:cNvPr>
              <p:cNvSpPr/>
              <p:nvPr>
                <p:custDataLst>
                  <p:tags r:id="rId11"/>
                </p:custDataLst>
              </p:nvPr>
            </p:nvSpPr>
            <p:spPr bwMode="gray">
              <a:xfrm>
                <a:off x="8745384" y="4207306"/>
                <a:ext cx="2380498" cy="951263"/>
              </a:xfrm>
              <a:prstGeom prst="rect">
                <a:avLst/>
              </a:prstGeom>
              <a:noFill/>
              <a:ln w="1905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01" tIns="66401" rIns="66401" bIns="66401" numCol="1" spcCol="0" rtlCol="0" fromWordArt="0" anchor="ctr" anchorCtr="0" forceAA="0" compatLnSpc="1">
                <a:prstTxWarp prst="textNoShape">
                  <a:avLst/>
                </a:prstTxWarp>
                <a:noAutofit/>
              </a:bodyPr>
              <a:lstStyle/>
              <a:p>
                <a:pPr marL="0" indent="0" algn="ctr">
                  <a:buNone/>
                </a:pPr>
                <a:r>
                  <a:rPr kumimoji="0" lang="en-US" sz="2000" b="1" i="0" u="none" strike="noStrike" kern="1200" cap="none" spc="0" normalizeH="0" baseline="0" noProof="0">
                    <a:ln>
                      <a:noFill/>
                    </a:ln>
                    <a:solidFill>
                      <a:srgbClr val="F08613"/>
                    </a:solidFill>
                    <a:effectLst/>
                    <a:uLnTx/>
                    <a:uFillTx/>
                    <a:latin typeface="Calibri"/>
                    <a:cs typeface="Arial"/>
                  </a:rPr>
                  <a:t>TIP: </a:t>
                </a:r>
              </a:p>
              <a:p>
                <a:pPr marL="0" indent="0" algn="ctr">
                  <a:buNone/>
                </a:pPr>
                <a:r>
                  <a:rPr lang="en-US" sz="1600">
                    <a:solidFill>
                      <a:schemeClr val="accent2"/>
                    </a:solidFill>
                  </a:rPr>
                  <a:t>Precision isn’t the goal; leverage experience from previous crises</a:t>
                </a:r>
              </a:p>
            </p:txBody>
          </p:sp>
          <p:sp>
            <p:nvSpPr>
              <p:cNvPr id="50" name="Rounded Rectangle 51">
                <a:extLst>
                  <a:ext uri="{FF2B5EF4-FFF2-40B4-BE49-F238E27FC236}">
                    <a16:creationId xmlns:a16="http://schemas.microsoft.com/office/drawing/2014/main" id="{FB3B4D6F-4502-1A4A-DB58-7BA5CDED2424}"/>
                  </a:ext>
                </a:extLst>
              </p:cNvPr>
              <p:cNvSpPr/>
              <p:nvPr>
                <p:custDataLst>
                  <p:tags r:id="rId12"/>
                </p:custDataLst>
              </p:nvPr>
            </p:nvSpPr>
            <p:spPr bwMode="gray">
              <a:xfrm>
                <a:off x="8745384" y="4146934"/>
                <a:ext cx="2380498" cy="1275777"/>
              </a:xfrm>
              <a:prstGeom prst="roundRect">
                <a:avLst>
                  <a:gd name="adj" fmla="val 7720"/>
                </a:avLst>
              </a:prstGeom>
              <a:noFill/>
              <a:ln w="22225" cap="flat" cmpd="sng" algn="ctr">
                <a:solidFill>
                  <a:schemeClr val="accent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buNone/>
                </a:pPr>
                <a:endParaRPr lang="en-US" sz="1474">
                  <a:solidFill>
                    <a:schemeClr val="tx2"/>
                  </a:solidFill>
                </a:endParaRPr>
              </a:p>
            </p:txBody>
          </p:sp>
          <p:grpSp>
            <p:nvGrpSpPr>
              <p:cNvPr id="76" name="Group 75">
                <a:extLst>
                  <a:ext uri="{FF2B5EF4-FFF2-40B4-BE49-F238E27FC236}">
                    <a16:creationId xmlns:a16="http://schemas.microsoft.com/office/drawing/2014/main" id="{8DCCAF0F-74AC-0160-8A15-CCC1D4284A41}"/>
                  </a:ext>
                </a:extLst>
              </p:cNvPr>
              <p:cNvGrpSpPr/>
              <p:nvPr>
                <p:custDataLst>
                  <p:tags r:id="rId13"/>
                </p:custDataLst>
              </p:nvPr>
            </p:nvGrpSpPr>
            <p:grpSpPr>
              <a:xfrm>
                <a:off x="9566120" y="3794814"/>
                <a:ext cx="739027" cy="704240"/>
                <a:chOff x="9991538" y="1552081"/>
                <a:chExt cx="802152" cy="764394"/>
              </a:xfrm>
            </p:grpSpPr>
            <p:sp>
              <p:nvSpPr>
                <p:cNvPr id="77" name="Oval 76">
                  <a:extLst>
                    <a:ext uri="{FF2B5EF4-FFF2-40B4-BE49-F238E27FC236}">
                      <a16:creationId xmlns:a16="http://schemas.microsoft.com/office/drawing/2014/main" id="{1A0A46F0-6C75-A12E-CDDD-3ACB8F7DDEFE}"/>
                    </a:ext>
                  </a:extLst>
                </p:cNvPr>
                <p:cNvSpPr/>
                <p:nvPr>
                  <p:custDataLst>
                    <p:tags r:id="rId14"/>
                  </p:custDataLst>
                </p:nvPr>
              </p:nvSpPr>
              <p:spPr bwMode="gray">
                <a:xfrm>
                  <a:off x="9991538" y="1552081"/>
                  <a:ext cx="802152" cy="764394"/>
                </a:xfrm>
                <a:prstGeom prst="ellipse">
                  <a:avLst/>
                </a:prstGeom>
                <a:solidFill>
                  <a:schemeClr val="tx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buNone/>
                  </a:pPr>
                  <a:endParaRPr lang="en-US" sz="1474">
                    <a:solidFill>
                      <a:schemeClr val="tx2"/>
                    </a:solidFill>
                  </a:endParaRPr>
                </a:p>
              </p:txBody>
            </p:sp>
            <p:grpSp>
              <p:nvGrpSpPr>
                <p:cNvPr id="78" name="Group 77">
                  <a:extLst>
                    <a:ext uri="{FF2B5EF4-FFF2-40B4-BE49-F238E27FC236}">
                      <a16:creationId xmlns:a16="http://schemas.microsoft.com/office/drawing/2014/main" id="{E2BED6D1-DC42-A3A8-977A-BBD2672D0345}"/>
                    </a:ext>
                  </a:extLst>
                </p:cNvPr>
                <p:cNvGrpSpPr/>
                <p:nvPr>
                  <p:custDataLst>
                    <p:tags r:id="rId15"/>
                  </p:custDataLst>
                </p:nvPr>
              </p:nvGrpSpPr>
              <p:grpSpPr>
                <a:xfrm>
                  <a:off x="10061299" y="1608029"/>
                  <a:ext cx="668944" cy="667969"/>
                  <a:chOff x="10233929" y="1118096"/>
                  <a:chExt cx="668944" cy="667969"/>
                </a:xfrm>
              </p:grpSpPr>
              <p:sp>
                <p:nvSpPr>
                  <p:cNvPr id="79" name="Freeform 5">
                    <a:extLst>
                      <a:ext uri="{FF2B5EF4-FFF2-40B4-BE49-F238E27FC236}">
                        <a16:creationId xmlns:a16="http://schemas.microsoft.com/office/drawing/2014/main" id="{9C20515E-E131-67AD-155C-6BE2C53A467A}"/>
                      </a:ext>
                    </a:extLst>
                  </p:cNvPr>
                  <p:cNvSpPr>
                    <a:spLocks noEditPoints="1"/>
                  </p:cNvSpPr>
                  <p:nvPr>
                    <p:custDataLst>
                      <p:tags r:id="rId16"/>
                    </p:custDataLst>
                  </p:nvPr>
                </p:nvSpPr>
                <p:spPr bwMode="auto">
                  <a:xfrm>
                    <a:off x="10233929" y="1118096"/>
                    <a:ext cx="668944" cy="667969"/>
                  </a:xfrm>
                  <a:custGeom>
                    <a:avLst/>
                    <a:gdLst>
                      <a:gd name="T0" fmla="*/ 280 w 560"/>
                      <a:gd name="T1" fmla="*/ 560 h 560"/>
                      <a:gd name="T2" fmla="*/ 0 w 560"/>
                      <a:gd name="T3" fmla="*/ 280 h 560"/>
                      <a:gd name="T4" fmla="*/ 280 w 560"/>
                      <a:gd name="T5" fmla="*/ 0 h 560"/>
                      <a:gd name="T6" fmla="*/ 560 w 560"/>
                      <a:gd name="T7" fmla="*/ 280 h 560"/>
                      <a:gd name="T8" fmla="*/ 280 w 560"/>
                      <a:gd name="T9" fmla="*/ 560 h 560"/>
                      <a:gd name="T10" fmla="*/ 280 w 560"/>
                      <a:gd name="T11" fmla="*/ 8 h 560"/>
                      <a:gd name="T12" fmla="*/ 8 w 560"/>
                      <a:gd name="T13" fmla="*/ 280 h 560"/>
                      <a:gd name="T14" fmla="*/ 280 w 560"/>
                      <a:gd name="T15" fmla="*/ 552 h 560"/>
                      <a:gd name="T16" fmla="*/ 552 w 560"/>
                      <a:gd name="T17" fmla="*/ 280 h 560"/>
                      <a:gd name="T18" fmla="*/ 280 w 560"/>
                      <a:gd name="T19" fmla="*/ 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560">
                        <a:moveTo>
                          <a:pt x="280" y="560"/>
                        </a:moveTo>
                        <a:cubicBezTo>
                          <a:pt x="126" y="560"/>
                          <a:pt x="0" y="434"/>
                          <a:pt x="0" y="280"/>
                        </a:cubicBezTo>
                        <a:cubicBezTo>
                          <a:pt x="0" y="126"/>
                          <a:pt x="126" y="0"/>
                          <a:pt x="280" y="0"/>
                        </a:cubicBezTo>
                        <a:cubicBezTo>
                          <a:pt x="434" y="0"/>
                          <a:pt x="560" y="126"/>
                          <a:pt x="560" y="280"/>
                        </a:cubicBezTo>
                        <a:cubicBezTo>
                          <a:pt x="560" y="434"/>
                          <a:pt x="434" y="560"/>
                          <a:pt x="280" y="560"/>
                        </a:cubicBezTo>
                        <a:close/>
                        <a:moveTo>
                          <a:pt x="280" y="8"/>
                        </a:moveTo>
                        <a:cubicBezTo>
                          <a:pt x="130" y="8"/>
                          <a:pt x="8" y="130"/>
                          <a:pt x="8" y="280"/>
                        </a:cubicBezTo>
                        <a:cubicBezTo>
                          <a:pt x="8" y="430"/>
                          <a:pt x="130" y="552"/>
                          <a:pt x="280" y="552"/>
                        </a:cubicBezTo>
                        <a:cubicBezTo>
                          <a:pt x="430" y="552"/>
                          <a:pt x="552" y="430"/>
                          <a:pt x="552" y="280"/>
                        </a:cubicBezTo>
                        <a:cubicBezTo>
                          <a:pt x="552" y="130"/>
                          <a:pt x="430" y="8"/>
                          <a:pt x="280" y="8"/>
                        </a:cubicBezTo>
                        <a:close/>
                      </a:path>
                    </a:pathLst>
                  </a:custGeom>
                  <a:solidFill>
                    <a:schemeClr val="accent2"/>
                  </a:solidFill>
                  <a:ln>
                    <a:solidFill>
                      <a:schemeClr val="accent2"/>
                    </a:solidFill>
                  </a:ln>
                </p:spPr>
                <p:txBody>
                  <a:bodyPr vert="horz" wrap="square" lIns="84244" tIns="42122" rIns="84244" bIns="42122" numCol="1" anchor="t" anchorCtr="0" compatLnSpc="1">
                    <a:prstTxWarp prst="textNoShape">
                      <a:avLst/>
                    </a:prstTxWarp>
                  </a:bodyPr>
                  <a:lstStyle/>
                  <a:p>
                    <a:endParaRPr lang="en-US" sz="1658"/>
                  </a:p>
                </p:txBody>
              </p:sp>
              <p:sp>
                <p:nvSpPr>
                  <p:cNvPr id="80" name="Freeform 6">
                    <a:extLst>
                      <a:ext uri="{FF2B5EF4-FFF2-40B4-BE49-F238E27FC236}">
                        <a16:creationId xmlns:a16="http://schemas.microsoft.com/office/drawing/2014/main" id="{54D6AEC4-01E3-C38A-A4D4-02CC91DD7FD7}"/>
                      </a:ext>
                    </a:extLst>
                  </p:cNvPr>
                  <p:cNvSpPr/>
                  <p:nvPr>
                    <p:custDataLst>
                      <p:tags r:id="rId17"/>
                    </p:custDataLst>
                  </p:nvPr>
                </p:nvSpPr>
                <p:spPr bwMode="auto">
                  <a:xfrm>
                    <a:off x="10558650" y="1226142"/>
                    <a:ext cx="9751" cy="64359"/>
                  </a:xfrm>
                  <a:custGeom>
                    <a:avLst/>
                    <a:gdLst>
                      <a:gd name="T0" fmla="*/ 4 w 8"/>
                      <a:gd name="T1" fmla="*/ 54 h 54"/>
                      <a:gd name="T2" fmla="*/ 0 w 8"/>
                      <a:gd name="T3" fmla="*/ 50 h 54"/>
                      <a:gd name="T4" fmla="*/ 0 w 8"/>
                      <a:gd name="T5" fmla="*/ 4 h 54"/>
                      <a:gd name="T6" fmla="*/ 4 w 8"/>
                      <a:gd name="T7" fmla="*/ 0 h 54"/>
                      <a:gd name="T8" fmla="*/ 8 w 8"/>
                      <a:gd name="T9" fmla="*/ 4 h 54"/>
                      <a:gd name="T10" fmla="*/ 8 w 8"/>
                      <a:gd name="T11" fmla="*/ 50 h 54"/>
                      <a:gd name="T12" fmla="*/ 4 w 8"/>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8" h="54">
                        <a:moveTo>
                          <a:pt x="4" y="54"/>
                        </a:moveTo>
                        <a:cubicBezTo>
                          <a:pt x="2" y="54"/>
                          <a:pt x="0" y="53"/>
                          <a:pt x="0" y="50"/>
                        </a:cubicBezTo>
                        <a:cubicBezTo>
                          <a:pt x="0" y="4"/>
                          <a:pt x="0" y="4"/>
                          <a:pt x="0" y="4"/>
                        </a:cubicBezTo>
                        <a:cubicBezTo>
                          <a:pt x="0" y="2"/>
                          <a:pt x="2" y="0"/>
                          <a:pt x="4" y="0"/>
                        </a:cubicBezTo>
                        <a:cubicBezTo>
                          <a:pt x="6" y="0"/>
                          <a:pt x="8" y="2"/>
                          <a:pt x="8" y="4"/>
                        </a:cubicBezTo>
                        <a:cubicBezTo>
                          <a:pt x="8" y="50"/>
                          <a:pt x="8" y="50"/>
                          <a:pt x="8" y="50"/>
                        </a:cubicBezTo>
                        <a:cubicBezTo>
                          <a:pt x="8" y="53"/>
                          <a:pt x="6" y="54"/>
                          <a:pt x="4" y="54"/>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81" name="Freeform 7">
                    <a:extLst>
                      <a:ext uri="{FF2B5EF4-FFF2-40B4-BE49-F238E27FC236}">
                        <a16:creationId xmlns:a16="http://schemas.microsoft.com/office/drawing/2014/main" id="{DCE9721F-04F2-AE98-1E9F-5E25A7EB9A03}"/>
                      </a:ext>
                    </a:extLst>
                  </p:cNvPr>
                  <p:cNvSpPr/>
                  <p:nvPr>
                    <p:custDataLst>
                      <p:tags r:id="rId18"/>
                    </p:custDataLst>
                  </p:nvPr>
                </p:nvSpPr>
                <p:spPr bwMode="auto">
                  <a:xfrm>
                    <a:off x="10497217" y="1692258"/>
                    <a:ext cx="133594" cy="15602"/>
                  </a:xfrm>
                  <a:custGeom>
                    <a:avLst/>
                    <a:gdLst>
                      <a:gd name="T0" fmla="*/ 0 w 112"/>
                      <a:gd name="T1" fmla="*/ 6 h 13"/>
                      <a:gd name="T2" fmla="*/ 0 w 112"/>
                      <a:gd name="T3" fmla="*/ 7 h 13"/>
                      <a:gd name="T4" fmla="*/ 5 w 112"/>
                      <a:gd name="T5" fmla="*/ 13 h 13"/>
                      <a:gd name="T6" fmla="*/ 17 w 112"/>
                      <a:gd name="T7" fmla="*/ 13 h 13"/>
                      <a:gd name="T8" fmla="*/ 95 w 112"/>
                      <a:gd name="T9" fmla="*/ 13 h 13"/>
                      <a:gd name="T10" fmla="*/ 107 w 112"/>
                      <a:gd name="T11" fmla="*/ 13 h 13"/>
                      <a:gd name="T12" fmla="*/ 112 w 112"/>
                      <a:gd name="T13" fmla="*/ 7 h 13"/>
                      <a:gd name="T14" fmla="*/ 112 w 112"/>
                      <a:gd name="T15" fmla="*/ 6 h 13"/>
                      <a:gd name="T16" fmla="*/ 107 w 112"/>
                      <a:gd name="T17" fmla="*/ 0 h 13"/>
                      <a:gd name="T18" fmla="*/ 5 w 112"/>
                      <a:gd name="T19" fmla="*/ 0 h 13"/>
                      <a:gd name="T20" fmla="*/ 0 w 11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3">
                        <a:moveTo>
                          <a:pt x="0" y="6"/>
                        </a:moveTo>
                        <a:cubicBezTo>
                          <a:pt x="0" y="7"/>
                          <a:pt x="0" y="7"/>
                          <a:pt x="0" y="7"/>
                        </a:cubicBezTo>
                        <a:cubicBezTo>
                          <a:pt x="0" y="10"/>
                          <a:pt x="2" y="13"/>
                          <a:pt x="5" y="13"/>
                        </a:cubicBezTo>
                        <a:cubicBezTo>
                          <a:pt x="17" y="13"/>
                          <a:pt x="17" y="13"/>
                          <a:pt x="17" y="13"/>
                        </a:cubicBezTo>
                        <a:cubicBezTo>
                          <a:pt x="95" y="13"/>
                          <a:pt x="95" y="13"/>
                          <a:pt x="95" y="13"/>
                        </a:cubicBezTo>
                        <a:cubicBezTo>
                          <a:pt x="107" y="13"/>
                          <a:pt x="107" y="13"/>
                          <a:pt x="107" y="13"/>
                        </a:cubicBezTo>
                        <a:cubicBezTo>
                          <a:pt x="110" y="13"/>
                          <a:pt x="112" y="10"/>
                          <a:pt x="112" y="7"/>
                        </a:cubicBezTo>
                        <a:cubicBezTo>
                          <a:pt x="112" y="6"/>
                          <a:pt x="112" y="6"/>
                          <a:pt x="112" y="6"/>
                        </a:cubicBezTo>
                        <a:cubicBezTo>
                          <a:pt x="112" y="3"/>
                          <a:pt x="110" y="0"/>
                          <a:pt x="107" y="0"/>
                        </a:cubicBezTo>
                        <a:cubicBezTo>
                          <a:pt x="5" y="0"/>
                          <a:pt x="5" y="0"/>
                          <a:pt x="5" y="0"/>
                        </a:cubicBezTo>
                        <a:cubicBezTo>
                          <a:pt x="2" y="0"/>
                          <a:pt x="0" y="3"/>
                          <a:pt x="0" y="6"/>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82" name="Freeform 8">
                    <a:extLst>
                      <a:ext uri="{FF2B5EF4-FFF2-40B4-BE49-F238E27FC236}">
                        <a16:creationId xmlns:a16="http://schemas.microsoft.com/office/drawing/2014/main" id="{432D8497-C47F-C92D-F53B-1F69188C8E57}"/>
                      </a:ext>
                    </a:extLst>
                  </p:cNvPr>
                  <p:cNvSpPr/>
                  <p:nvPr>
                    <p:custDataLst>
                      <p:tags r:id="rId19"/>
                    </p:custDataLst>
                  </p:nvPr>
                </p:nvSpPr>
                <p:spPr bwMode="auto">
                  <a:xfrm>
                    <a:off x="10510869" y="1711761"/>
                    <a:ext cx="105315" cy="15602"/>
                  </a:xfrm>
                  <a:custGeom>
                    <a:avLst/>
                    <a:gdLst>
                      <a:gd name="T0" fmla="*/ 0 w 88"/>
                      <a:gd name="T1" fmla="*/ 5 h 13"/>
                      <a:gd name="T2" fmla="*/ 0 w 88"/>
                      <a:gd name="T3" fmla="*/ 8 h 13"/>
                      <a:gd name="T4" fmla="*/ 5 w 88"/>
                      <a:gd name="T5" fmla="*/ 13 h 13"/>
                      <a:gd name="T6" fmla="*/ 83 w 88"/>
                      <a:gd name="T7" fmla="*/ 13 h 13"/>
                      <a:gd name="T8" fmla="*/ 88 w 88"/>
                      <a:gd name="T9" fmla="*/ 8 h 13"/>
                      <a:gd name="T10" fmla="*/ 88 w 88"/>
                      <a:gd name="T11" fmla="*/ 5 h 13"/>
                      <a:gd name="T12" fmla="*/ 83 w 88"/>
                      <a:gd name="T13" fmla="*/ 0 h 13"/>
                      <a:gd name="T14" fmla="*/ 5 w 88"/>
                      <a:gd name="T15" fmla="*/ 0 h 13"/>
                      <a:gd name="T16" fmla="*/ 0 w 88"/>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3">
                        <a:moveTo>
                          <a:pt x="0" y="5"/>
                        </a:moveTo>
                        <a:cubicBezTo>
                          <a:pt x="0" y="8"/>
                          <a:pt x="0" y="8"/>
                          <a:pt x="0" y="8"/>
                        </a:cubicBezTo>
                        <a:cubicBezTo>
                          <a:pt x="0" y="11"/>
                          <a:pt x="2" y="13"/>
                          <a:pt x="5" y="13"/>
                        </a:cubicBezTo>
                        <a:cubicBezTo>
                          <a:pt x="83" y="13"/>
                          <a:pt x="83" y="13"/>
                          <a:pt x="83" y="13"/>
                        </a:cubicBezTo>
                        <a:cubicBezTo>
                          <a:pt x="86" y="13"/>
                          <a:pt x="88" y="11"/>
                          <a:pt x="88" y="8"/>
                        </a:cubicBezTo>
                        <a:cubicBezTo>
                          <a:pt x="88" y="5"/>
                          <a:pt x="88" y="5"/>
                          <a:pt x="88" y="5"/>
                        </a:cubicBezTo>
                        <a:cubicBezTo>
                          <a:pt x="88" y="2"/>
                          <a:pt x="86" y="0"/>
                          <a:pt x="83" y="0"/>
                        </a:cubicBezTo>
                        <a:cubicBezTo>
                          <a:pt x="5" y="0"/>
                          <a:pt x="5" y="0"/>
                          <a:pt x="5" y="0"/>
                        </a:cubicBezTo>
                        <a:cubicBezTo>
                          <a:pt x="2" y="0"/>
                          <a:pt x="0" y="2"/>
                          <a:pt x="0" y="5"/>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83" name="Freeform 9">
                    <a:extLst>
                      <a:ext uri="{FF2B5EF4-FFF2-40B4-BE49-F238E27FC236}">
                        <a16:creationId xmlns:a16="http://schemas.microsoft.com/office/drawing/2014/main" id="{131B3281-2966-D187-7DE2-104F0A06021D}"/>
                      </a:ext>
                    </a:extLst>
                  </p:cNvPr>
                  <p:cNvSpPr>
                    <a:spLocks noEditPoints="1"/>
                  </p:cNvSpPr>
                  <p:nvPr>
                    <p:custDataLst>
                      <p:tags r:id="rId20"/>
                    </p:custDataLst>
                  </p:nvPr>
                </p:nvSpPr>
                <p:spPr bwMode="auto">
                  <a:xfrm>
                    <a:off x="10443584" y="1326581"/>
                    <a:ext cx="241834" cy="362751"/>
                  </a:xfrm>
                  <a:custGeom>
                    <a:avLst/>
                    <a:gdLst>
                      <a:gd name="T0" fmla="*/ 152 w 203"/>
                      <a:gd name="T1" fmla="*/ 291 h 304"/>
                      <a:gd name="T2" fmla="*/ 145 w 203"/>
                      <a:gd name="T3" fmla="*/ 291 h 304"/>
                      <a:gd name="T4" fmla="*/ 145 w 203"/>
                      <a:gd name="T5" fmla="*/ 289 h 304"/>
                      <a:gd name="T6" fmla="*/ 144 w 203"/>
                      <a:gd name="T7" fmla="*/ 288 h 304"/>
                      <a:gd name="T8" fmla="*/ 157 w 203"/>
                      <a:gd name="T9" fmla="*/ 187 h 304"/>
                      <a:gd name="T10" fmla="*/ 203 w 203"/>
                      <a:gd name="T11" fmla="*/ 102 h 304"/>
                      <a:gd name="T12" fmla="*/ 101 w 203"/>
                      <a:gd name="T13" fmla="*/ 0 h 304"/>
                      <a:gd name="T14" fmla="*/ 0 w 203"/>
                      <a:gd name="T15" fmla="*/ 102 h 304"/>
                      <a:gd name="T16" fmla="*/ 45 w 203"/>
                      <a:gd name="T17" fmla="*/ 187 h 304"/>
                      <a:gd name="T18" fmla="*/ 57 w 203"/>
                      <a:gd name="T19" fmla="*/ 288 h 304"/>
                      <a:gd name="T20" fmla="*/ 56 w 203"/>
                      <a:gd name="T21" fmla="*/ 289 h 304"/>
                      <a:gd name="T22" fmla="*/ 55 w 203"/>
                      <a:gd name="T23" fmla="*/ 291 h 304"/>
                      <a:gd name="T24" fmla="*/ 50 w 203"/>
                      <a:gd name="T25" fmla="*/ 291 h 304"/>
                      <a:gd name="T26" fmla="*/ 45 w 203"/>
                      <a:gd name="T27" fmla="*/ 297 h 304"/>
                      <a:gd name="T28" fmla="*/ 45 w 203"/>
                      <a:gd name="T29" fmla="*/ 298 h 304"/>
                      <a:gd name="T30" fmla="*/ 50 w 203"/>
                      <a:gd name="T31" fmla="*/ 304 h 304"/>
                      <a:gd name="T32" fmla="*/ 152 w 203"/>
                      <a:gd name="T33" fmla="*/ 304 h 304"/>
                      <a:gd name="T34" fmla="*/ 157 w 203"/>
                      <a:gd name="T35" fmla="*/ 298 h 304"/>
                      <a:gd name="T36" fmla="*/ 157 w 203"/>
                      <a:gd name="T37" fmla="*/ 297 h 304"/>
                      <a:gd name="T38" fmla="*/ 152 w 203"/>
                      <a:gd name="T39" fmla="*/ 291 h 304"/>
                      <a:gd name="T40" fmla="*/ 115 w 203"/>
                      <a:gd name="T41" fmla="*/ 293 h 304"/>
                      <a:gd name="T42" fmla="*/ 110 w 203"/>
                      <a:gd name="T43" fmla="*/ 293 h 304"/>
                      <a:gd name="T44" fmla="*/ 110 w 203"/>
                      <a:gd name="T45" fmla="*/ 293 h 304"/>
                      <a:gd name="T46" fmla="*/ 115 w 203"/>
                      <a:gd name="T47" fmla="*/ 29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304">
                        <a:moveTo>
                          <a:pt x="152" y="291"/>
                        </a:moveTo>
                        <a:cubicBezTo>
                          <a:pt x="145" y="291"/>
                          <a:pt x="145" y="291"/>
                          <a:pt x="145" y="291"/>
                        </a:cubicBezTo>
                        <a:cubicBezTo>
                          <a:pt x="145" y="291"/>
                          <a:pt x="145" y="290"/>
                          <a:pt x="145" y="289"/>
                        </a:cubicBezTo>
                        <a:cubicBezTo>
                          <a:pt x="144" y="289"/>
                          <a:pt x="144" y="288"/>
                          <a:pt x="144" y="288"/>
                        </a:cubicBezTo>
                        <a:cubicBezTo>
                          <a:pt x="137" y="267"/>
                          <a:pt x="137" y="211"/>
                          <a:pt x="157" y="187"/>
                        </a:cubicBezTo>
                        <a:cubicBezTo>
                          <a:pt x="177" y="161"/>
                          <a:pt x="203" y="137"/>
                          <a:pt x="203" y="102"/>
                        </a:cubicBezTo>
                        <a:cubicBezTo>
                          <a:pt x="203" y="46"/>
                          <a:pt x="157" y="0"/>
                          <a:pt x="101" y="0"/>
                        </a:cubicBezTo>
                        <a:cubicBezTo>
                          <a:pt x="45" y="0"/>
                          <a:pt x="0" y="46"/>
                          <a:pt x="0" y="102"/>
                        </a:cubicBezTo>
                        <a:cubicBezTo>
                          <a:pt x="0" y="137"/>
                          <a:pt x="21" y="164"/>
                          <a:pt x="45" y="187"/>
                        </a:cubicBezTo>
                        <a:cubicBezTo>
                          <a:pt x="69" y="208"/>
                          <a:pt x="64" y="267"/>
                          <a:pt x="57" y="288"/>
                        </a:cubicBezTo>
                        <a:cubicBezTo>
                          <a:pt x="57" y="288"/>
                          <a:pt x="56" y="289"/>
                          <a:pt x="56" y="289"/>
                        </a:cubicBezTo>
                        <a:cubicBezTo>
                          <a:pt x="56" y="290"/>
                          <a:pt x="56" y="291"/>
                          <a:pt x="55" y="291"/>
                        </a:cubicBezTo>
                        <a:cubicBezTo>
                          <a:pt x="50" y="291"/>
                          <a:pt x="50" y="291"/>
                          <a:pt x="50" y="291"/>
                        </a:cubicBezTo>
                        <a:cubicBezTo>
                          <a:pt x="47" y="291"/>
                          <a:pt x="45" y="294"/>
                          <a:pt x="45" y="297"/>
                        </a:cubicBezTo>
                        <a:cubicBezTo>
                          <a:pt x="45" y="298"/>
                          <a:pt x="45" y="298"/>
                          <a:pt x="45" y="298"/>
                        </a:cubicBezTo>
                        <a:cubicBezTo>
                          <a:pt x="45" y="301"/>
                          <a:pt x="47" y="304"/>
                          <a:pt x="50" y="304"/>
                        </a:cubicBezTo>
                        <a:cubicBezTo>
                          <a:pt x="152" y="304"/>
                          <a:pt x="152" y="304"/>
                          <a:pt x="152" y="304"/>
                        </a:cubicBezTo>
                        <a:cubicBezTo>
                          <a:pt x="155" y="304"/>
                          <a:pt x="157" y="301"/>
                          <a:pt x="157" y="298"/>
                        </a:cubicBezTo>
                        <a:cubicBezTo>
                          <a:pt x="157" y="297"/>
                          <a:pt x="157" y="297"/>
                          <a:pt x="157" y="297"/>
                        </a:cubicBezTo>
                        <a:cubicBezTo>
                          <a:pt x="157" y="294"/>
                          <a:pt x="155" y="291"/>
                          <a:pt x="152" y="291"/>
                        </a:cubicBezTo>
                        <a:close/>
                        <a:moveTo>
                          <a:pt x="115" y="293"/>
                        </a:moveTo>
                        <a:cubicBezTo>
                          <a:pt x="110" y="293"/>
                          <a:pt x="110" y="293"/>
                          <a:pt x="110" y="293"/>
                        </a:cubicBezTo>
                        <a:cubicBezTo>
                          <a:pt x="110" y="293"/>
                          <a:pt x="110" y="293"/>
                          <a:pt x="110" y="293"/>
                        </a:cubicBezTo>
                        <a:cubicBezTo>
                          <a:pt x="115" y="293"/>
                          <a:pt x="115" y="293"/>
                          <a:pt x="115" y="293"/>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84" name="Freeform 10">
                    <a:extLst>
                      <a:ext uri="{FF2B5EF4-FFF2-40B4-BE49-F238E27FC236}">
                        <a16:creationId xmlns:a16="http://schemas.microsoft.com/office/drawing/2014/main" id="{66F22901-5869-12E5-EE1A-A49AF035C488}"/>
                      </a:ext>
                    </a:extLst>
                  </p:cNvPr>
                  <p:cNvSpPr/>
                  <p:nvPr>
                    <p:custDataLst>
                      <p:tags r:id="rId21"/>
                    </p:custDataLst>
                  </p:nvPr>
                </p:nvSpPr>
                <p:spPr bwMode="auto">
                  <a:xfrm>
                    <a:off x="10348996" y="1429946"/>
                    <a:ext cx="64359" cy="9751"/>
                  </a:xfrm>
                  <a:custGeom>
                    <a:avLst/>
                    <a:gdLst>
                      <a:gd name="T0" fmla="*/ 50 w 54"/>
                      <a:gd name="T1" fmla="*/ 0 h 8"/>
                      <a:gd name="T2" fmla="*/ 4 w 54"/>
                      <a:gd name="T3" fmla="*/ 0 h 8"/>
                      <a:gd name="T4" fmla="*/ 0 w 54"/>
                      <a:gd name="T5" fmla="*/ 4 h 8"/>
                      <a:gd name="T6" fmla="*/ 4 w 54"/>
                      <a:gd name="T7" fmla="*/ 8 h 8"/>
                      <a:gd name="T8" fmla="*/ 50 w 54"/>
                      <a:gd name="T9" fmla="*/ 8 h 8"/>
                      <a:gd name="T10" fmla="*/ 54 w 54"/>
                      <a:gd name="T11" fmla="*/ 4 h 8"/>
                      <a:gd name="T12" fmla="*/ 50 w 5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4" h="8">
                        <a:moveTo>
                          <a:pt x="50" y="0"/>
                        </a:moveTo>
                        <a:cubicBezTo>
                          <a:pt x="4" y="0"/>
                          <a:pt x="4" y="0"/>
                          <a:pt x="4" y="0"/>
                        </a:cubicBezTo>
                        <a:cubicBezTo>
                          <a:pt x="1" y="0"/>
                          <a:pt x="0" y="2"/>
                          <a:pt x="0" y="4"/>
                        </a:cubicBezTo>
                        <a:cubicBezTo>
                          <a:pt x="0" y="7"/>
                          <a:pt x="1" y="8"/>
                          <a:pt x="4" y="8"/>
                        </a:cubicBezTo>
                        <a:cubicBezTo>
                          <a:pt x="50" y="8"/>
                          <a:pt x="50" y="8"/>
                          <a:pt x="50" y="8"/>
                        </a:cubicBezTo>
                        <a:cubicBezTo>
                          <a:pt x="52" y="8"/>
                          <a:pt x="54" y="7"/>
                          <a:pt x="54" y="4"/>
                        </a:cubicBezTo>
                        <a:cubicBezTo>
                          <a:pt x="54" y="2"/>
                          <a:pt x="52" y="0"/>
                          <a:pt x="50" y="0"/>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85" name="Freeform 11">
                    <a:extLst>
                      <a:ext uri="{FF2B5EF4-FFF2-40B4-BE49-F238E27FC236}">
                        <a16:creationId xmlns:a16="http://schemas.microsoft.com/office/drawing/2014/main" id="{818821D1-A42F-EF51-9445-FC831F9EB4E1}"/>
                      </a:ext>
                    </a:extLst>
                  </p:cNvPr>
                  <p:cNvSpPr/>
                  <p:nvPr>
                    <p:custDataLst>
                      <p:tags r:id="rId22"/>
                    </p:custDataLst>
                  </p:nvPr>
                </p:nvSpPr>
                <p:spPr bwMode="auto">
                  <a:xfrm>
                    <a:off x="10715647" y="1429946"/>
                    <a:ext cx="64359" cy="9751"/>
                  </a:xfrm>
                  <a:custGeom>
                    <a:avLst/>
                    <a:gdLst>
                      <a:gd name="T0" fmla="*/ 50 w 54"/>
                      <a:gd name="T1" fmla="*/ 0 h 8"/>
                      <a:gd name="T2" fmla="*/ 4 w 54"/>
                      <a:gd name="T3" fmla="*/ 0 h 8"/>
                      <a:gd name="T4" fmla="*/ 0 w 54"/>
                      <a:gd name="T5" fmla="*/ 4 h 8"/>
                      <a:gd name="T6" fmla="*/ 4 w 54"/>
                      <a:gd name="T7" fmla="*/ 8 h 8"/>
                      <a:gd name="T8" fmla="*/ 50 w 54"/>
                      <a:gd name="T9" fmla="*/ 8 h 8"/>
                      <a:gd name="T10" fmla="*/ 54 w 54"/>
                      <a:gd name="T11" fmla="*/ 4 h 8"/>
                      <a:gd name="T12" fmla="*/ 50 w 5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4" h="8">
                        <a:moveTo>
                          <a:pt x="50" y="0"/>
                        </a:moveTo>
                        <a:cubicBezTo>
                          <a:pt x="4" y="0"/>
                          <a:pt x="4" y="0"/>
                          <a:pt x="4" y="0"/>
                        </a:cubicBezTo>
                        <a:cubicBezTo>
                          <a:pt x="1" y="0"/>
                          <a:pt x="0" y="2"/>
                          <a:pt x="0" y="4"/>
                        </a:cubicBezTo>
                        <a:cubicBezTo>
                          <a:pt x="0" y="7"/>
                          <a:pt x="1" y="8"/>
                          <a:pt x="4" y="8"/>
                        </a:cubicBezTo>
                        <a:cubicBezTo>
                          <a:pt x="50" y="8"/>
                          <a:pt x="50" y="8"/>
                          <a:pt x="50" y="8"/>
                        </a:cubicBezTo>
                        <a:cubicBezTo>
                          <a:pt x="52" y="8"/>
                          <a:pt x="54" y="7"/>
                          <a:pt x="54" y="4"/>
                        </a:cubicBezTo>
                        <a:cubicBezTo>
                          <a:pt x="54" y="2"/>
                          <a:pt x="52" y="0"/>
                          <a:pt x="50" y="0"/>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86" name="Freeform 12">
                    <a:extLst>
                      <a:ext uri="{FF2B5EF4-FFF2-40B4-BE49-F238E27FC236}">
                        <a16:creationId xmlns:a16="http://schemas.microsoft.com/office/drawing/2014/main" id="{1A40E4F1-C866-B447-871D-09CCB3BF6ED3}"/>
                      </a:ext>
                    </a:extLst>
                  </p:cNvPr>
                  <p:cNvSpPr/>
                  <p:nvPr>
                    <p:custDataLst>
                      <p:tags r:id="rId23"/>
                    </p:custDataLst>
                  </p:nvPr>
                </p:nvSpPr>
                <p:spPr bwMode="auto">
                  <a:xfrm>
                    <a:off x="10663965" y="1283675"/>
                    <a:ext cx="49732" cy="48757"/>
                  </a:xfrm>
                  <a:custGeom>
                    <a:avLst/>
                    <a:gdLst>
                      <a:gd name="T0" fmla="*/ 5 w 42"/>
                      <a:gd name="T1" fmla="*/ 41 h 41"/>
                      <a:gd name="T2" fmla="*/ 2 w 42"/>
                      <a:gd name="T3" fmla="*/ 40 h 41"/>
                      <a:gd name="T4" fmla="*/ 2 w 42"/>
                      <a:gd name="T5" fmla="*/ 34 h 41"/>
                      <a:gd name="T6" fmla="*/ 34 w 42"/>
                      <a:gd name="T7" fmla="*/ 2 h 41"/>
                      <a:gd name="T8" fmla="*/ 40 w 42"/>
                      <a:gd name="T9" fmla="*/ 2 h 41"/>
                      <a:gd name="T10" fmla="*/ 40 w 42"/>
                      <a:gd name="T11" fmla="*/ 7 h 41"/>
                      <a:gd name="T12" fmla="*/ 7 w 42"/>
                      <a:gd name="T13" fmla="*/ 40 h 41"/>
                      <a:gd name="T14" fmla="*/ 5 w 42"/>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5" y="41"/>
                        </a:moveTo>
                        <a:cubicBezTo>
                          <a:pt x="4" y="41"/>
                          <a:pt x="3" y="41"/>
                          <a:pt x="2" y="40"/>
                        </a:cubicBezTo>
                        <a:cubicBezTo>
                          <a:pt x="0" y="38"/>
                          <a:pt x="0" y="36"/>
                          <a:pt x="2" y="34"/>
                        </a:cubicBezTo>
                        <a:cubicBezTo>
                          <a:pt x="34" y="2"/>
                          <a:pt x="34" y="2"/>
                          <a:pt x="34" y="2"/>
                        </a:cubicBezTo>
                        <a:cubicBezTo>
                          <a:pt x="36" y="0"/>
                          <a:pt x="38" y="0"/>
                          <a:pt x="40" y="2"/>
                        </a:cubicBezTo>
                        <a:cubicBezTo>
                          <a:pt x="42" y="3"/>
                          <a:pt x="42" y="6"/>
                          <a:pt x="40" y="7"/>
                        </a:cubicBezTo>
                        <a:cubicBezTo>
                          <a:pt x="7" y="40"/>
                          <a:pt x="7" y="40"/>
                          <a:pt x="7" y="40"/>
                        </a:cubicBezTo>
                        <a:cubicBezTo>
                          <a:pt x="7" y="41"/>
                          <a:pt x="6" y="41"/>
                          <a:pt x="5" y="41"/>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87" name="Freeform 13">
                    <a:extLst>
                      <a:ext uri="{FF2B5EF4-FFF2-40B4-BE49-F238E27FC236}">
                        <a16:creationId xmlns:a16="http://schemas.microsoft.com/office/drawing/2014/main" id="{9CBDF403-0E52-FAE2-CC42-043913A6F198}"/>
                      </a:ext>
                    </a:extLst>
                  </p:cNvPr>
                  <p:cNvSpPr/>
                  <p:nvPr>
                    <p:custDataLst>
                      <p:tags r:id="rId24"/>
                    </p:custDataLst>
                  </p:nvPr>
                </p:nvSpPr>
                <p:spPr bwMode="auto">
                  <a:xfrm>
                    <a:off x="10413355" y="1283675"/>
                    <a:ext cx="49732" cy="48757"/>
                  </a:xfrm>
                  <a:custGeom>
                    <a:avLst/>
                    <a:gdLst>
                      <a:gd name="T0" fmla="*/ 37 w 42"/>
                      <a:gd name="T1" fmla="*/ 41 h 41"/>
                      <a:gd name="T2" fmla="*/ 35 w 42"/>
                      <a:gd name="T3" fmla="*/ 40 h 41"/>
                      <a:gd name="T4" fmla="*/ 2 w 42"/>
                      <a:gd name="T5" fmla="*/ 7 h 41"/>
                      <a:gd name="T6" fmla="*/ 2 w 42"/>
                      <a:gd name="T7" fmla="*/ 2 h 41"/>
                      <a:gd name="T8" fmla="*/ 8 w 42"/>
                      <a:gd name="T9" fmla="*/ 2 h 41"/>
                      <a:gd name="T10" fmla="*/ 40 w 42"/>
                      <a:gd name="T11" fmla="*/ 34 h 41"/>
                      <a:gd name="T12" fmla="*/ 40 w 42"/>
                      <a:gd name="T13" fmla="*/ 40 h 41"/>
                      <a:gd name="T14" fmla="*/ 37 w 42"/>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37" y="41"/>
                        </a:moveTo>
                        <a:cubicBezTo>
                          <a:pt x="36" y="41"/>
                          <a:pt x="35" y="41"/>
                          <a:pt x="35" y="40"/>
                        </a:cubicBezTo>
                        <a:cubicBezTo>
                          <a:pt x="2" y="7"/>
                          <a:pt x="2" y="7"/>
                          <a:pt x="2" y="7"/>
                        </a:cubicBezTo>
                        <a:cubicBezTo>
                          <a:pt x="0" y="6"/>
                          <a:pt x="0" y="3"/>
                          <a:pt x="2" y="2"/>
                        </a:cubicBezTo>
                        <a:cubicBezTo>
                          <a:pt x="4" y="0"/>
                          <a:pt x="6" y="0"/>
                          <a:pt x="8" y="2"/>
                        </a:cubicBezTo>
                        <a:cubicBezTo>
                          <a:pt x="40" y="34"/>
                          <a:pt x="40" y="34"/>
                          <a:pt x="40" y="34"/>
                        </a:cubicBezTo>
                        <a:cubicBezTo>
                          <a:pt x="42" y="36"/>
                          <a:pt x="42" y="38"/>
                          <a:pt x="40" y="40"/>
                        </a:cubicBezTo>
                        <a:cubicBezTo>
                          <a:pt x="39" y="41"/>
                          <a:pt x="38" y="41"/>
                          <a:pt x="37" y="41"/>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grpSp>
          </p:grpSp>
        </p:grpSp>
      </p:grpSp>
    </p:spTree>
    <p:custDataLst>
      <p:tags r:id="rId1"/>
    </p:custDataLst>
    <p:extLst>
      <p:ext uri="{BB962C8B-B14F-4D97-AF65-F5344CB8AC3E}">
        <p14:creationId xmlns:p14="http://schemas.microsoft.com/office/powerpoint/2010/main" val="18066797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C6220E2E-7FBF-10EC-73DF-2C76BC5B740E}"/>
              </a:ext>
            </a:extLst>
          </p:cNvPr>
          <p:cNvGrpSpPr/>
          <p:nvPr/>
        </p:nvGrpSpPr>
        <p:grpSpPr>
          <a:xfrm>
            <a:off x="0" y="6926580"/>
            <a:ext cx="12192000" cy="137160"/>
            <a:chOff x="0" y="6926580"/>
            <a:chExt cx="12192000" cy="137160"/>
          </a:xfrm>
        </p:grpSpPr>
        <p:sp>
          <p:nvSpPr>
            <p:cNvPr id="11" name="btfpColumnGapBlocker842850">
              <a:extLst>
                <a:ext uri="{FF2B5EF4-FFF2-40B4-BE49-F238E27FC236}">
                  <a16:creationId xmlns:a16="http://schemas.microsoft.com/office/drawing/2014/main" id="{8A0777E6-8A6E-6B89-50A1-5E4444A3A569}"/>
                </a:ext>
              </a:extLst>
            </p:cNvPr>
            <p:cNvSpPr/>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9" name="btfpColumnGapBlocker935968">
              <a:extLst>
                <a:ext uri="{FF2B5EF4-FFF2-40B4-BE49-F238E27FC236}">
                  <a16:creationId xmlns:a16="http://schemas.microsoft.com/office/drawing/2014/main" id="{C91D4712-C432-BA61-08D1-6898123CE3C3}"/>
                </a:ext>
              </a:extLst>
            </p:cNvPr>
            <p:cNvSpPr/>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7" name="btfpColumnIndicator422544">
              <a:extLst>
                <a:ext uri="{FF2B5EF4-FFF2-40B4-BE49-F238E27FC236}">
                  <a16:creationId xmlns:a16="http://schemas.microsoft.com/office/drawing/2014/main" id="{9E715A42-D509-E79C-E7CF-DE784A8AC82A}"/>
                </a:ext>
              </a:extLst>
            </p:cNvPr>
            <p:cNvCxnSpPr/>
            <p:nvPr/>
          </p:nvCxnSpPr>
          <p:spPr>
            <a:xfrm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276252">
              <a:extLst>
                <a:ext uri="{FF2B5EF4-FFF2-40B4-BE49-F238E27FC236}">
                  <a16:creationId xmlns:a16="http://schemas.microsoft.com/office/drawing/2014/main" id="{A4C4CB39-C69D-A153-2D0A-1BA3686BE32F}"/>
                </a:ext>
              </a:extLst>
            </p:cNvPr>
            <p:cNvCxnSpPr/>
            <p:nvPr/>
          </p:nvCxnSpPr>
          <p:spPr>
            <a:xfrm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btfpColumnIndicatorGroup1">
            <a:extLst>
              <a:ext uri="{FF2B5EF4-FFF2-40B4-BE49-F238E27FC236}">
                <a16:creationId xmlns:a16="http://schemas.microsoft.com/office/drawing/2014/main" id="{68C2F53B-A74A-A85C-36F1-3AE1C3D6597B}"/>
              </a:ext>
            </a:extLst>
          </p:cNvPr>
          <p:cNvGrpSpPr/>
          <p:nvPr/>
        </p:nvGrpSpPr>
        <p:grpSpPr>
          <a:xfrm>
            <a:off x="0" y="-205740"/>
            <a:ext cx="12192000" cy="137160"/>
            <a:chOff x="0" y="-205740"/>
            <a:chExt cx="12192000" cy="137160"/>
          </a:xfrm>
        </p:grpSpPr>
        <p:sp>
          <p:nvSpPr>
            <p:cNvPr id="10" name="btfpColumnGapBlocker128505">
              <a:extLst>
                <a:ext uri="{FF2B5EF4-FFF2-40B4-BE49-F238E27FC236}">
                  <a16:creationId xmlns:a16="http://schemas.microsoft.com/office/drawing/2014/main" id="{B6A32184-DC00-8D4B-8D61-BD0563B4DE96}"/>
                </a:ext>
              </a:extLst>
            </p:cNvPr>
            <p:cNvSpPr/>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8" name="btfpColumnGapBlocker849373">
              <a:extLst>
                <a:ext uri="{FF2B5EF4-FFF2-40B4-BE49-F238E27FC236}">
                  <a16:creationId xmlns:a16="http://schemas.microsoft.com/office/drawing/2014/main" id="{4E3B314A-6D95-E03A-B900-E0B14C0D0B5D}"/>
                </a:ext>
              </a:extLst>
            </p:cNvPr>
            <p:cNvSpPr/>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6" name="btfpColumnIndicator348657">
              <a:extLst>
                <a:ext uri="{FF2B5EF4-FFF2-40B4-BE49-F238E27FC236}">
                  <a16:creationId xmlns:a16="http://schemas.microsoft.com/office/drawing/2014/main" id="{8534AFBA-375A-9C90-032A-702A9B63B5B9}"/>
                </a:ext>
              </a:extLst>
            </p:cNvPr>
            <p:cNvCxnSpPr/>
            <p:nvPr/>
          </p:nvCxnSpPr>
          <p:spPr>
            <a:xfrm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787340">
              <a:extLst>
                <a:ext uri="{FF2B5EF4-FFF2-40B4-BE49-F238E27FC236}">
                  <a16:creationId xmlns:a16="http://schemas.microsoft.com/office/drawing/2014/main" id="{88BB58F4-2896-94F6-E262-5971D22BC6EB}"/>
                </a:ext>
              </a:extLst>
            </p:cNvPr>
            <p:cNvCxnSpPr/>
            <p:nvPr/>
          </p:nvCxnSpPr>
          <p:spPr>
            <a:xfrm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C033E0D-2E61-37B6-13FF-BC212835A858}"/>
              </a:ext>
            </a:extLst>
          </p:cNvPr>
          <p:cNvSpPr>
            <a:spLocks noGrp="1"/>
          </p:cNvSpPr>
          <p:nvPr>
            <p:ph type="title"/>
            <p:custDataLst>
              <p:tags r:id="rId2"/>
            </p:custDataLst>
          </p:nvPr>
        </p:nvSpPr>
        <p:spPr>
          <a:xfrm>
            <a:off x="482679" y="-68580"/>
            <a:ext cx="11522074" cy="876687"/>
          </a:xfrm>
        </p:spPr>
        <p:txBody>
          <a:bodyPr/>
          <a:lstStyle/>
          <a:p>
            <a:r>
              <a:rPr lang="en-US" sz="2800" b="1"/>
              <a:t>STEP 3: </a:t>
            </a:r>
            <a:r>
              <a:rPr lang="en-US" sz="2800"/>
              <a:t>Create Portfolio of Actions</a:t>
            </a:r>
          </a:p>
        </p:txBody>
      </p:sp>
      <p:sp>
        <p:nvSpPr>
          <p:cNvPr id="39" name="Left Brace 38">
            <a:extLst>
              <a:ext uri="{FF2B5EF4-FFF2-40B4-BE49-F238E27FC236}">
                <a16:creationId xmlns:a16="http://schemas.microsoft.com/office/drawing/2014/main" id="{E7BD1B51-8B2C-2CD9-03D0-2E2E7287C76A}"/>
              </a:ext>
            </a:extLst>
          </p:cNvPr>
          <p:cNvSpPr/>
          <p:nvPr>
            <p:custDataLst>
              <p:tags r:id="rId3"/>
            </p:custDataLst>
          </p:nvPr>
        </p:nvSpPr>
        <p:spPr>
          <a:xfrm rot="5400000">
            <a:off x="5948946" y="-2732923"/>
            <a:ext cx="589540" cy="10961101"/>
          </a:xfrm>
          <a:prstGeom prst="leftBrace">
            <a:avLst>
              <a:gd name="adj1" fmla="val 52496"/>
              <a:gd name="adj2" fmla="val 37930"/>
            </a:avLst>
          </a:prstGeom>
          <a:ln w="38100" cap="sq" cmpd="sng" algn="ctr">
            <a:solidFill>
              <a:srgbClr val="398BC6"/>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58"/>
          </a:p>
        </p:txBody>
      </p:sp>
      <p:sp>
        <p:nvSpPr>
          <p:cNvPr id="14" name="btfpValueChainElement7841411">
            <a:extLst>
              <a:ext uri="{FF2B5EF4-FFF2-40B4-BE49-F238E27FC236}">
                <a16:creationId xmlns:a16="http://schemas.microsoft.com/office/drawing/2014/main" id="{0CF2C20D-76F3-8AB8-32D7-E4DD39C21061}"/>
              </a:ext>
            </a:extLst>
          </p:cNvPr>
          <p:cNvSpPr/>
          <p:nvPr>
            <p:custDataLst>
              <p:tags r:id="rId4"/>
            </p:custDataLst>
          </p:nvPr>
        </p:nvSpPr>
        <p:spPr bwMode="gray">
          <a:xfrm>
            <a:off x="763166" y="1381556"/>
            <a:ext cx="2824960" cy="868972"/>
          </a:xfrm>
          <a:prstGeom prst="homePlate">
            <a:avLst>
              <a:gd name="adj" fmla="val 24348"/>
            </a:avLst>
          </a:prstGeom>
          <a:solidFill>
            <a:srgbClr val="D0D1D3"/>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a:solidFill>
                  <a:schemeClr val="tx2"/>
                </a:solidFill>
              </a:rPr>
              <a:t>Identify impacted areas</a:t>
            </a:r>
          </a:p>
        </p:txBody>
      </p:sp>
      <p:sp>
        <p:nvSpPr>
          <p:cNvPr id="15" name="btfpValueChainElement7841412">
            <a:extLst>
              <a:ext uri="{FF2B5EF4-FFF2-40B4-BE49-F238E27FC236}">
                <a16:creationId xmlns:a16="http://schemas.microsoft.com/office/drawing/2014/main" id="{4F386B3B-1DAA-6349-B300-073B98AE9141}"/>
              </a:ext>
            </a:extLst>
          </p:cNvPr>
          <p:cNvSpPr/>
          <p:nvPr>
            <p:custDataLst>
              <p:tags r:id="rId5"/>
            </p:custDataLst>
          </p:nvPr>
        </p:nvSpPr>
        <p:spPr bwMode="gray">
          <a:xfrm>
            <a:off x="3484170" y="1381555"/>
            <a:ext cx="2824960" cy="868972"/>
          </a:xfrm>
          <a:prstGeom prst="chevron">
            <a:avLst>
              <a:gd name="adj" fmla="val 24348"/>
            </a:avLst>
          </a:prstGeom>
          <a:solidFill>
            <a:srgbClr val="D0D1D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a:solidFill>
                  <a:schemeClr val="tx2"/>
                </a:solidFill>
              </a:rPr>
              <a:t>Describe potential impacts</a:t>
            </a:r>
          </a:p>
        </p:txBody>
      </p:sp>
      <p:sp>
        <p:nvSpPr>
          <p:cNvPr id="16" name="btfpValueChainElement7841413">
            <a:extLst>
              <a:ext uri="{FF2B5EF4-FFF2-40B4-BE49-F238E27FC236}">
                <a16:creationId xmlns:a16="http://schemas.microsoft.com/office/drawing/2014/main" id="{B60FD070-65B9-058F-59DA-1DD20CD181B5}"/>
              </a:ext>
            </a:extLst>
          </p:cNvPr>
          <p:cNvSpPr/>
          <p:nvPr>
            <p:custDataLst>
              <p:tags r:id="rId6"/>
            </p:custDataLst>
          </p:nvPr>
        </p:nvSpPr>
        <p:spPr bwMode="gray">
          <a:xfrm>
            <a:off x="6200478" y="1381555"/>
            <a:ext cx="2824960" cy="868972"/>
          </a:xfrm>
          <a:prstGeom prst="chevron">
            <a:avLst>
              <a:gd name="adj" fmla="val 24348"/>
            </a:avLst>
          </a:prstGeom>
          <a:solidFill>
            <a:srgbClr val="398BC6"/>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b="1">
                <a:solidFill>
                  <a:srgbClr val="FFFFFF"/>
                </a:solidFill>
              </a:rPr>
              <a:t>CREATE PORTFOLIO                              OF ACTIONS</a:t>
            </a:r>
          </a:p>
        </p:txBody>
      </p:sp>
      <p:sp>
        <p:nvSpPr>
          <p:cNvPr id="17" name="btfpValueChainElement7841414">
            <a:extLst>
              <a:ext uri="{FF2B5EF4-FFF2-40B4-BE49-F238E27FC236}">
                <a16:creationId xmlns:a16="http://schemas.microsoft.com/office/drawing/2014/main" id="{F7EC387B-44C0-C5D4-8032-A3684C89E510}"/>
              </a:ext>
            </a:extLst>
          </p:cNvPr>
          <p:cNvSpPr/>
          <p:nvPr>
            <p:custDataLst>
              <p:tags r:id="rId7"/>
            </p:custDataLst>
          </p:nvPr>
        </p:nvSpPr>
        <p:spPr bwMode="gray">
          <a:xfrm>
            <a:off x="8899307" y="1381556"/>
            <a:ext cx="2824960" cy="868972"/>
          </a:xfrm>
          <a:prstGeom prst="chevron">
            <a:avLst>
              <a:gd name="adj" fmla="val 24348"/>
            </a:avLst>
          </a:prstGeom>
          <a:solidFill>
            <a:srgbClr val="D0D1D3"/>
          </a:solidFill>
          <a:ln w="9525" cap="flat" cmpd="sng" algn="ctr">
            <a:noFill/>
            <a:prstDash val="solid"/>
            <a:miter lim="800000"/>
          </a:ln>
          <a:effectLst/>
          <a:extLst>
            <a:ext uri="{91240B29-F687-4F45-9708-019B960494DF}">
              <a14:hiddenLine xmlns:a14="http://schemas.microsoft.com/office/drawing/2010/main" w="9525" cap="flat" cmpd="sng" algn="ctr">
                <a:solidFill>
                  <a:srgbClr val="000000"/>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a:solidFill>
                  <a:schemeClr val="tx2"/>
                </a:solidFill>
              </a:rPr>
              <a:t>Determine key                         trigger points</a:t>
            </a:r>
          </a:p>
        </p:txBody>
      </p:sp>
      <p:sp>
        <p:nvSpPr>
          <p:cNvPr id="5" name="btfpNumberBubble819034">
            <a:extLst>
              <a:ext uri="{FF2B5EF4-FFF2-40B4-BE49-F238E27FC236}">
                <a16:creationId xmlns:a16="http://schemas.microsoft.com/office/drawing/2014/main" id="{6A1662E9-E3C0-4B66-B995-18C683F8CDFB}"/>
              </a:ext>
            </a:extLst>
          </p:cNvPr>
          <p:cNvSpPr/>
          <p:nvPr>
            <p:custDataLst>
              <p:tags r:id="rId8"/>
            </p:custDataLst>
          </p:nvPr>
        </p:nvSpPr>
        <p:spPr bwMode="gray">
          <a:xfrm>
            <a:off x="7315665" y="1021799"/>
            <a:ext cx="467586" cy="467585"/>
          </a:xfrm>
          <a:prstGeom prst="ellipse">
            <a:avLst/>
          </a:prstGeom>
          <a:solidFill>
            <a:srgbClr val="FFFFFF"/>
          </a:solidFill>
          <a:ln w="38100" cap="flat" cmpd="sng" algn="ctr">
            <a:solidFill>
              <a:srgbClr val="398BC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ct val="0"/>
              </a:spcBef>
              <a:buNone/>
            </a:pPr>
            <a:r>
              <a:rPr lang="en-US" sz="2000" b="1">
                <a:solidFill>
                  <a:srgbClr val="398BC6"/>
                </a:solidFill>
              </a:rPr>
              <a:t>3</a:t>
            </a:r>
          </a:p>
        </p:txBody>
      </p:sp>
      <p:grpSp>
        <p:nvGrpSpPr>
          <p:cNvPr id="79" name="Group 78">
            <a:extLst>
              <a:ext uri="{FF2B5EF4-FFF2-40B4-BE49-F238E27FC236}">
                <a16:creationId xmlns:a16="http://schemas.microsoft.com/office/drawing/2014/main" id="{5BF97CC9-9CAF-2EA5-2A62-E6017A64E641}"/>
              </a:ext>
            </a:extLst>
          </p:cNvPr>
          <p:cNvGrpSpPr/>
          <p:nvPr/>
        </p:nvGrpSpPr>
        <p:grpSpPr>
          <a:xfrm>
            <a:off x="1251921" y="3149319"/>
            <a:ext cx="3822471" cy="2871824"/>
            <a:chOff x="1317415" y="3149319"/>
            <a:chExt cx="3822471" cy="2871824"/>
          </a:xfrm>
        </p:grpSpPr>
        <p:sp>
          <p:nvSpPr>
            <p:cNvPr id="45" name="Pentagon 27">
              <a:extLst>
                <a:ext uri="{FF2B5EF4-FFF2-40B4-BE49-F238E27FC236}">
                  <a16:creationId xmlns:a16="http://schemas.microsoft.com/office/drawing/2014/main" id="{AEA4685F-BE6D-D33D-297F-CEB617D54BF8}"/>
                </a:ext>
              </a:extLst>
            </p:cNvPr>
            <p:cNvSpPr/>
            <p:nvPr>
              <p:custDataLst>
                <p:tags r:id="rId14"/>
              </p:custDataLst>
            </p:nvPr>
          </p:nvSpPr>
          <p:spPr bwMode="gray">
            <a:xfrm>
              <a:off x="1317415" y="3149319"/>
              <a:ext cx="3822471" cy="877389"/>
            </a:xfrm>
            <a:prstGeom prst="homePlate">
              <a:avLst>
                <a:gd name="adj" fmla="val 33737"/>
              </a:avLst>
            </a:prstGeom>
            <a:solidFill>
              <a:srgbClr val="398BC6"/>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spcAft>
                  <a:spcPts val="553"/>
                </a:spcAft>
                <a:buNone/>
              </a:pPr>
              <a:r>
                <a:rPr lang="en-US" b="1" dirty="0">
                  <a:solidFill>
                    <a:srgbClr val="FFFFFF"/>
                  </a:solidFill>
                </a:rPr>
                <a:t>Appropriate for any scenario</a:t>
              </a:r>
            </a:p>
            <a:p>
              <a:pPr marL="0" indent="0" algn="ctr">
                <a:spcBef>
                  <a:spcPct val="0"/>
                </a:spcBef>
                <a:spcAft>
                  <a:spcPts val="553"/>
                </a:spcAft>
                <a:buNone/>
              </a:pPr>
              <a:r>
                <a:rPr lang="en-US" sz="1400" dirty="0">
                  <a:solidFill>
                    <a:srgbClr val="FFFFFF"/>
                  </a:solidFill>
                </a:rPr>
                <a:t>“No regrets” actions with protective and positive benefits under any scenario</a:t>
              </a:r>
            </a:p>
          </p:txBody>
        </p:sp>
        <p:sp>
          <p:nvSpPr>
            <p:cNvPr id="46" name="Pentagon 28">
              <a:extLst>
                <a:ext uri="{FF2B5EF4-FFF2-40B4-BE49-F238E27FC236}">
                  <a16:creationId xmlns:a16="http://schemas.microsoft.com/office/drawing/2014/main" id="{EB1F5FB3-7461-06B5-D0F5-6436957BF0B9}"/>
                </a:ext>
              </a:extLst>
            </p:cNvPr>
            <p:cNvSpPr/>
            <p:nvPr>
              <p:custDataLst>
                <p:tags r:id="rId15"/>
              </p:custDataLst>
            </p:nvPr>
          </p:nvSpPr>
          <p:spPr bwMode="gray">
            <a:xfrm>
              <a:off x="1317415" y="4146537"/>
              <a:ext cx="3822471" cy="877389"/>
            </a:xfrm>
            <a:prstGeom prst="homePlate">
              <a:avLst>
                <a:gd name="adj" fmla="val 31414"/>
              </a:avLst>
            </a:prstGeom>
            <a:solidFill>
              <a:srgbClr val="398BC6"/>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spcAft>
                  <a:spcPts val="553"/>
                </a:spcAft>
                <a:buNone/>
              </a:pPr>
              <a:r>
                <a:rPr lang="en-US" b="1">
                  <a:solidFill>
                    <a:srgbClr val="FFFFFF"/>
                  </a:solidFill>
                </a:rPr>
                <a:t>Smaller-scale and flexible</a:t>
              </a:r>
            </a:p>
            <a:p>
              <a:pPr marL="0" indent="0" algn="ctr">
                <a:spcBef>
                  <a:spcPct val="0"/>
                </a:spcBef>
                <a:buNone/>
              </a:pPr>
              <a:r>
                <a:rPr lang="en-US" sz="1400">
                  <a:solidFill>
                    <a:srgbClr val="FFFFFF"/>
                  </a:solidFill>
                </a:rPr>
                <a:t>Actions that can be executed quickly and reversed, if needed, as circumstances change</a:t>
              </a:r>
            </a:p>
          </p:txBody>
        </p:sp>
        <p:sp>
          <p:nvSpPr>
            <p:cNvPr id="47" name="Pentagon 29">
              <a:extLst>
                <a:ext uri="{FF2B5EF4-FFF2-40B4-BE49-F238E27FC236}">
                  <a16:creationId xmlns:a16="http://schemas.microsoft.com/office/drawing/2014/main" id="{74BF3EC9-D120-7132-06DD-FED611A36572}"/>
                </a:ext>
              </a:extLst>
            </p:cNvPr>
            <p:cNvSpPr/>
            <p:nvPr>
              <p:custDataLst>
                <p:tags r:id="rId16"/>
              </p:custDataLst>
            </p:nvPr>
          </p:nvSpPr>
          <p:spPr bwMode="gray">
            <a:xfrm>
              <a:off x="1317415" y="5143754"/>
              <a:ext cx="3822471" cy="877389"/>
            </a:xfrm>
            <a:prstGeom prst="homePlate">
              <a:avLst>
                <a:gd name="adj" fmla="val 33737"/>
              </a:avLst>
            </a:prstGeom>
            <a:solidFill>
              <a:srgbClr val="398BC6"/>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spcAft>
                  <a:spcPts val="553"/>
                </a:spcAft>
                <a:buNone/>
              </a:pPr>
              <a:r>
                <a:rPr lang="en-US" b="1">
                  <a:solidFill>
                    <a:srgbClr val="FFFFFF"/>
                  </a:solidFill>
                </a:rPr>
                <a:t>Larger and more permanent</a:t>
              </a:r>
            </a:p>
            <a:p>
              <a:pPr marL="0" indent="0" algn="ctr">
                <a:spcBef>
                  <a:spcPct val="0"/>
                </a:spcBef>
                <a:spcAft>
                  <a:spcPts val="553"/>
                </a:spcAft>
                <a:buNone/>
              </a:pPr>
              <a:r>
                <a:rPr lang="en-US" sz="1400">
                  <a:solidFill>
                    <a:srgbClr val="FFFFFF"/>
                  </a:solidFill>
                </a:rPr>
                <a:t>Actions that reflect significant investments, cost reductions or operational changes </a:t>
              </a:r>
            </a:p>
          </p:txBody>
        </p:sp>
      </p:grpSp>
      <p:grpSp>
        <p:nvGrpSpPr>
          <p:cNvPr id="80" name="Group 79">
            <a:extLst>
              <a:ext uri="{FF2B5EF4-FFF2-40B4-BE49-F238E27FC236}">
                <a16:creationId xmlns:a16="http://schemas.microsoft.com/office/drawing/2014/main" id="{635FD4B5-A5B8-C4C4-CDDC-C9351A0AC330}"/>
              </a:ext>
            </a:extLst>
          </p:cNvPr>
          <p:cNvGrpSpPr/>
          <p:nvPr/>
        </p:nvGrpSpPr>
        <p:grpSpPr>
          <a:xfrm>
            <a:off x="5414597" y="3308301"/>
            <a:ext cx="5101003" cy="2676970"/>
            <a:chOff x="5562590" y="3308301"/>
            <a:chExt cx="3366735" cy="2676970"/>
          </a:xfrm>
        </p:grpSpPr>
        <p:sp>
          <p:nvSpPr>
            <p:cNvPr id="42" name="btfpBulletedList305474">
              <a:extLst>
                <a:ext uri="{FF2B5EF4-FFF2-40B4-BE49-F238E27FC236}">
                  <a16:creationId xmlns:a16="http://schemas.microsoft.com/office/drawing/2014/main" id="{38C782B4-D72B-3F21-416A-A5460D8E2D34}"/>
                </a:ext>
              </a:extLst>
            </p:cNvPr>
            <p:cNvSpPr txBox="1"/>
            <p:nvPr>
              <p:custDataLst>
                <p:tags r:id="rId9"/>
              </p:custDataLst>
            </p:nvPr>
          </p:nvSpPr>
          <p:spPr bwMode="gray">
            <a:xfrm>
              <a:off x="5637485" y="3308301"/>
              <a:ext cx="3291840" cy="559424"/>
            </a:xfrm>
            <a:prstGeom prst="rect">
              <a:avLst/>
            </a:prstGeom>
            <a:solidFill>
              <a:schemeClr val="tx2"/>
            </a:solidFill>
          </p:spPr>
          <p:txBody>
            <a:bodyPr vert="horz" wrap="square" lIns="33167" tIns="33167" rIns="33167" bIns="33167" rtlCol="0" anchor="ctr">
              <a:spAutoFit/>
            </a:bodyPr>
            <a:lstStyle/>
            <a:p>
              <a:pPr marL="0" indent="0">
                <a:spcBef>
                  <a:spcPts val="276"/>
                </a:spcBef>
                <a:buNone/>
              </a:pPr>
              <a:r>
                <a:rPr lang="en-GB" sz="1600" dirty="0"/>
                <a:t>Make sure you have emergency plans in place; reach out to key partners</a:t>
              </a:r>
            </a:p>
          </p:txBody>
        </p:sp>
        <p:sp>
          <p:nvSpPr>
            <p:cNvPr id="43" name="btfpBulletedList305474">
              <a:extLst>
                <a:ext uri="{FF2B5EF4-FFF2-40B4-BE49-F238E27FC236}">
                  <a16:creationId xmlns:a16="http://schemas.microsoft.com/office/drawing/2014/main" id="{D139C514-A702-9AED-0CD7-963D9697AB0A}"/>
                </a:ext>
              </a:extLst>
            </p:cNvPr>
            <p:cNvSpPr txBox="1"/>
            <p:nvPr>
              <p:custDataLst>
                <p:tags r:id="rId10"/>
              </p:custDataLst>
            </p:nvPr>
          </p:nvSpPr>
          <p:spPr bwMode="gray">
            <a:xfrm>
              <a:off x="5637485" y="4305519"/>
              <a:ext cx="3291840" cy="559424"/>
            </a:xfrm>
            <a:prstGeom prst="rect">
              <a:avLst/>
            </a:prstGeom>
            <a:solidFill>
              <a:schemeClr val="tx2"/>
            </a:solidFill>
          </p:spPr>
          <p:txBody>
            <a:bodyPr vert="horz" wrap="square" lIns="33167" tIns="33167" rIns="33167" bIns="33167" rtlCol="0" anchor="ctr">
              <a:spAutoFit/>
            </a:bodyPr>
            <a:lstStyle/>
            <a:p>
              <a:pPr marL="0" indent="0">
                <a:spcBef>
                  <a:spcPts val="276"/>
                </a:spcBef>
                <a:buNone/>
              </a:pPr>
              <a:r>
                <a:rPr lang="en-US" sz="1600" dirty="0"/>
                <a:t>Temporarily increase supports or flexibility for staff (e.g., remote work)</a:t>
              </a:r>
            </a:p>
          </p:txBody>
        </p:sp>
        <p:sp>
          <p:nvSpPr>
            <p:cNvPr id="44" name="btfpBulletedList305474">
              <a:extLst>
                <a:ext uri="{FF2B5EF4-FFF2-40B4-BE49-F238E27FC236}">
                  <a16:creationId xmlns:a16="http://schemas.microsoft.com/office/drawing/2014/main" id="{E73E404A-62F0-1AD3-11AB-D5F1D0B52AD0}"/>
                </a:ext>
              </a:extLst>
            </p:cNvPr>
            <p:cNvSpPr txBox="1"/>
            <p:nvPr>
              <p:custDataLst>
                <p:tags r:id="rId11"/>
              </p:custDataLst>
            </p:nvPr>
          </p:nvSpPr>
          <p:spPr bwMode="gray">
            <a:xfrm>
              <a:off x="5637485" y="5179625"/>
              <a:ext cx="3291840" cy="805646"/>
            </a:xfrm>
            <a:prstGeom prst="rect">
              <a:avLst/>
            </a:prstGeom>
            <a:solidFill>
              <a:schemeClr val="tx2"/>
            </a:solidFill>
          </p:spPr>
          <p:txBody>
            <a:bodyPr vert="horz" wrap="square" lIns="33167" tIns="33167" rIns="33167" bIns="33167" rtlCol="0" anchor="ctr">
              <a:spAutoFit/>
            </a:bodyPr>
            <a:lstStyle/>
            <a:p>
              <a:pPr marL="0" indent="0">
                <a:spcBef>
                  <a:spcPts val="276"/>
                </a:spcBef>
                <a:buNone/>
              </a:pPr>
              <a:r>
                <a:rPr lang="en-GB" sz="1600" dirty="0">
                  <a:solidFill>
                    <a:srgbClr val="464547"/>
                  </a:solidFill>
                </a:rPr>
                <a:t>Open or close a program site, or revise a strategy, based on political or funding changes</a:t>
              </a:r>
            </a:p>
          </p:txBody>
        </p:sp>
        <p:cxnSp>
          <p:nvCxnSpPr>
            <p:cNvPr id="48" name="Straight Connector 47">
              <a:extLst>
                <a:ext uri="{FF2B5EF4-FFF2-40B4-BE49-F238E27FC236}">
                  <a16:creationId xmlns:a16="http://schemas.microsoft.com/office/drawing/2014/main" id="{D97AD8FF-B0F3-476A-3F2B-214E2ED73621}"/>
                </a:ext>
              </a:extLst>
            </p:cNvPr>
            <p:cNvCxnSpPr/>
            <p:nvPr>
              <p:custDataLst>
                <p:tags r:id="rId12"/>
              </p:custDataLst>
            </p:nvPr>
          </p:nvCxnSpPr>
          <p:spPr>
            <a:xfrm>
              <a:off x="5562590" y="4086622"/>
              <a:ext cx="3200400" cy="0"/>
            </a:xfrm>
            <a:prstGeom prst="line">
              <a:avLst/>
            </a:prstGeom>
            <a:ln w="22225" cap="flat" cmpd="sng" algn="ctr">
              <a:solidFill>
                <a:srgbClr val="D0D1D3"/>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234A17B-FF43-EB8E-17D7-BD81999DA4FF}"/>
                </a:ext>
              </a:extLst>
            </p:cNvPr>
            <p:cNvCxnSpPr/>
            <p:nvPr>
              <p:custDataLst>
                <p:tags r:id="rId13"/>
              </p:custDataLst>
            </p:nvPr>
          </p:nvCxnSpPr>
          <p:spPr>
            <a:xfrm>
              <a:off x="5562590" y="5083840"/>
              <a:ext cx="3200400" cy="0"/>
            </a:xfrm>
            <a:prstGeom prst="line">
              <a:avLst/>
            </a:prstGeom>
            <a:ln w="22225" cap="flat" cmpd="sng" algn="ctr">
              <a:solidFill>
                <a:srgbClr val="D0D1D3"/>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7674751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btfpColumnIndicatorGroup2">
            <a:extLst>
              <a:ext uri="{FF2B5EF4-FFF2-40B4-BE49-F238E27FC236}">
                <a16:creationId xmlns:a16="http://schemas.microsoft.com/office/drawing/2014/main" id="{8AF65DA1-AFAB-CEE1-F21A-DF1B0F2C2284}"/>
              </a:ext>
            </a:extLst>
          </p:cNvPr>
          <p:cNvGrpSpPr/>
          <p:nvPr/>
        </p:nvGrpSpPr>
        <p:grpSpPr>
          <a:xfrm>
            <a:off x="0" y="6926580"/>
            <a:ext cx="12192000" cy="137160"/>
            <a:chOff x="0" y="6926580"/>
            <a:chExt cx="12192000" cy="137160"/>
          </a:xfrm>
        </p:grpSpPr>
        <p:sp>
          <p:nvSpPr>
            <p:cNvPr id="37" name="btfpColumnGapBlocker628507">
              <a:extLst>
                <a:ext uri="{FF2B5EF4-FFF2-40B4-BE49-F238E27FC236}">
                  <a16:creationId xmlns:a16="http://schemas.microsoft.com/office/drawing/2014/main" id="{56F7670B-B553-6EF9-856F-1FA2C5325D6B}"/>
                </a:ext>
              </a:extLst>
            </p:cNvPr>
            <p:cNvSpPr/>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35" name="btfpColumnGapBlocker424792">
              <a:extLst>
                <a:ext uri="{FF2B5EF4-FFF2-40B4-BE49-F238E27FC236}">
                  <a16:creationId xmlns:a16="http://schemas.microsoft.com/office/drawing/2014/main" id="{B1A826AC-229D-CDF7-9165-B4C9CDADE628}"/>
                </a:ext>
              </a:extLst>
            </p:cNvPr>
            <p:cNvSpPr/>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33" name="btfpColumnIndicator804513">
              <a:extLst>
                <a:ext uri="{FF2B5EF4-FFF2-40B4-BE49-F238E27FC236}">
                  <a16:creationId xmlns:a16="http://schemas.microsoft.com/office/drawing/2014/main" id="{20D4066C-EB7C-17E8-F587-CC462CFB56C2}"/>
                </a:ext>
              </a:extLst>
            </p:cNvPr>
            <p:cNvCxnSpPr/>
            <p:nvPr/>
          </p:nvCxnSpPr>
          <p:spPr>
            <a:xfrm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btfpColumnIndicator492784">
              <a:extLst>
                <a:ext uri="{FF2B5EF4-FFF2-40B4-BE49-F238E27FC236}">
                  <a16:creationId xmlns:a16="http://schemas.microsoft.com/office/drawing/2014/main" id="{3DDEA051-4A98-7D51-CF8B-37A1804C9E30}"/>
                </a:ext>
              </a:extLst>
            </p:cNvPr>
            <p:cNvCxnSpPr/>
            <p:nvPr/>
          </p:nvCxnSpPr>
          <p:spPr>
            <a:xfrm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8" name="btfpColumnIndicatorGroup1">
            <a:extLst>
              <a:ext uri="{FF2B5EF4-FFF2-40B4-BE49-F238E27FC236}">
                <a16:creationId xmlns:a16="http://schemas.microsoft.com/office/drawing/2014/main" id="{62A7E69B-F333-21CE-3FCA-61898A51C8CB}"/>
              </a:ext>
            </a:extLst>
          </p:cNvPr>
          <p:cNvGrpSpPr/>
          <p:nvPr/>
        </p:nvGrpSpPr>
        <p:grpSpPr>
          <a:xfrm>
            <a:off x="0" y="-205740"/>
            <a:ext cx="12192000" cy="137160"/>
            <a:chOff x="0" y="-205740"/>
            <a:chExt cx="12192000" cy="137160"/>
          </a:xfrm>
        </p:grpSpPr>
        <p:sp>
          <p:nvSpPr>
            <p:cNvPr id="36" name="btfpColumnGapBlocker303708">
              <a:extLst>
                <a:ext uri="{FF2B5EF4-FFF2-40B4-BE49-F238E27FC236}">
                  <a16:creationId xmlns:a16="http://schemas.microsoft.com/office/drawing/2014/main" id="{F9455817-9762-220C-3218-5CCD3446E218}"/>
                </a:ext>
              </a:extLst>
            </p:cNvPr>
            <p:cNvSpPr/>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34" name="btfpColumnGapBlocker272778">
              <a:extLst>
                <a:ext uri="{FF2B5EF4-FFF2-40B4-BE49-F238E27FC236}">
                  <a16:creationId xmlns:a16="http://schemas.microsoft.com/office/drawing/2014/main" id="{C3BA3AA9-6E97-6373-B584-7D7823262654}"/>
                </a:ext>
              </a:extLst>
            </p:cNvPr>
            <p:cNvSpPr/>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32" name="btfpColumnIndicator956151">
              <a:extLst>
                <a:ext uri="{FF2B5EF4-FFF2-40B4-BE49-F238E27FC236}">
                  <a16:creationId xmlns:a16="http://schemas.microsoft.com/office/drawing/2014/main" id="{1879D5AC-3031-3E4B-F7C3-6CCD70334ADC}"/>
                </a:ext>
              </a:extLst>
            </p:cNvPr>
            <p:cNvCxnSpPr/>
            <p:nvPr/>
          </p:nvCxnSpPr>
          <p:spPr>
            <a:xfrm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686623">
              <a:extLst>
                <a:ext uri="{FF2B5EF4-FFF2-40B4-BE49-F238E27FC236}">
                  <a16:creationId xmlns:a16="http://schemas.microsoft.com/office/drawing/2014/main" id="{027810E6-A5EA-3479-DC76-696BA6EE6E0F}"/>
                </a:ext>
              </a:extLst>
            </p:cNvPr>
            <p:cNvCxnSpPr/>
            <p:nvPr/>
          </p:nvCxnSpPr>
          <p:spPr>
            <a:xfrm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C033E0D-2E61-37B6-13FF-BC212835A858}"/>
              </a:ext>
            </a:extLst>
          </p:cNvPr>
          <p:cNvSpPr>
            <a:spLocks noGrp="1"/>
          </p:cNvSpPr>
          <p:nvPr>
            <p:ph type="title"/>
            <p:custDataLst>
              <p:tags r:id="rId2"/>
            </p:custDataLst>
          </p:nvPr>
        </p:nvSpPr>
        <p:spPr>
          <a:xfrm>
            <a:off x="482679" y="-68580"/>
            <a:ext cx="11522074" cy="876687"/>
          </a:xfrm>
        </p:spPr>
        <p:txBody>
          <a:bodyPr/>
          <a:lstStyle/>
          <a:p>
            <a:r>
              <a:rPr lang="en-US" sz="2800" b="1"/>
              <a:t>STEP 4: </a:t>
            </a:r>
            <a:r>
              <a:rPr lang="en-US" sz="2800"/>
              <a:t>Determine key trigger points</a:t>
            </a:r>
          </a:p>
        </p:txBody>
      </p:sp>
      <p:sp>
        <p:nvSpPr>
          <p:cNvPr id="39" name="Left Brace 38">
            <a:extLst>
              <a:ext uri="{FF2B5EF4-FFF2-40B4-BE49-F238E27FC236}">
                <a16:creationId xmlns:a16="http://schemas.microsoft.com/office/drawing/2014/main" id="{E7BD1B51-8B2C-2CD9-03D0-2E2E7287C76A}"/>
              </a:ext>
            </a:extLst>
          </p:cNvPr>
          <p:cNvSpPr/>
          <p:nvPr>
            <p:custDataLst>
              <p:tags r:id="rId3"/>
            </p:custDataLst>
          </p:nvPr>
        </p:nvSpPr>
        <p:spPr>
          <a:xfrm rot="5400000">
            <a:off x="5948946" y="-2732923"/>
            <a:ext cx="589540" cy="10961101"/>
          </a:xfrm>
          <a:prstGeom prst="leftBrace">
            <a:avLst>
              <a:gd name="adj1" fmla="val 52496"/>
              <a:gd name="adj2" fmla="val 12990"/>
            </a:avLst>
          </a:prstGeom>
          <a:ln w="38100" cap="sq" cmpd="sng" algn="ctr">
            <a:solidFill>
              <a:srgbClr val="83C3ED"/>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58"/>
          </a:p>
        </p:txBody>
      </p:sp>
      <p:sp>
        <p:nvSpPr>
          <p:cNvPr id="14" name="btfpValueChainElement7841411">
            <a:extLst>
              <a:ext uri="{FF2B5EF4-FFF2-40B4-BE49-F238E27FC236}">
                <a16:creationId xmlns:a16="http://schemas.microsoft.com/office/drawing/2014/main" id="{0CF2C20D-76F3-8AB8-32D7-E4DD39C21061}"/>
              </a:ext>
            </a:extLst>
          </p:cNvPr>
          <p:cNvSpPr/>
          <p:nvPr>
            <p:custDataLst>
              <p:tags r:id="rId4"/>
            </p:custDataLst>
          </p:nvPr>
        </p:nvSpPr>
        <p:spPr bwMode="gray">
          <a:xfrm>
            <a:off x="763166" y="1381556"/>
            <a:ext cx="2824960" cy="868972"/>
          </a:xfrm>
          <a:prstGeom prst="homePlate">
            <a:avLst>
              <a:gd name="adj" fmla="val 24348"/>
            </a:avLst>
          </a:prstGeom>
          <a:solidFill>
            <a:srgbClr val="D0D1D3"/>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a:solidFill>
                  <a:schemeClr val="tx2"/>
                </a:solidFill>
              </a:rPr>
              <a:t>Identify impacted areas</a:t>
            </a:r>
          </a:p>
        </p:txBody>
      </p:sp>
      <p:sp>
        <p:nvSpPr>
          <p:cNvPr id="15" name="btfpValueChainElement7841412">
            <a:extLst>
              <a:ext uri="{FF2B5EF4-FFF2-40B4-BE49-F238E27FC236}">
                <a16:creationId xmlns:a16="http://schemas.microsoft.com/office/drawing/2014/main" id="{4F386B3B-1DAA-6349-B300-073B98AE9141}"/>
              </a:ext>
            </a:extLst>
          </p:cNvPr>
          <p:cNvSpPr/>
          <p:nvPr>
            <p:custDataLst>
              <p:tags r:id="rId5"/>
            </p:custDataLst>
          </p:nvPr>
        </p:nvSpPr>
        <p:spPr bwMode="gray">
          <a:xfrm>
            <a:off x="3484170" y="1381555"/>
            <a:ext cx="2824960" cy="868972"/>
          </a:xfrm>
          <a:prstGeom prst="chevron">
            <a:avLst>
              <a:gd name="adj" fmla="val 24348"/>
            </a:avLst>
          </a:prstGeom>
          <a:solidFill>
            <a:srgbClr val="D0D1D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a:solidFill>
                  <a:schemeClr val="tx2"/>
                </a:solidFill>
              </a:rPr>
              <a:t>Assess potential impacts</a:t>
            </a:r>
            <a:endParaRPr lang="en-US" sz="2000" strike="sngStrike">
              <a:solidFill>
                <a:schemeClr val="tx2"/>
              </a:solidFill>
            </a:endParaRPr>
          </a:p>
        </p:txBody>
      </p:sp>
      <p:sp>
        <p:nvSpPr>
          <p:cNvPr id="16" name="btfpValueChainElement7841413">
            <a:extLst>
              <a:ext uri="{FF2B5EF4-FFF2-40B4-BE49-F238E27FC236}">
                <a16:creationId xmlns:a16="http://schemas.microsoft.com/office/drawing/2014/main" id="{B60FD070-65B9-058F-59DA-1DD20CD181B5}"/>
              </a:ext>
            </a:extLst>
          </p:cNvPr>
          <p:cNvSpPr/>
          <p:nvPr>
            <p:custDataLst>
              <p:tags r:id="rId6"/>
            </p:custDataLst>
          </p:nvPr>
        </p:nvSpPr>
        <p:spPr bwMode="gray">
          <a:xfrm>
            <a:off x="6200478" y="1381555"/>
            <a:ext cx="2824960" cy="868972"/>
          </a:xfrm>
          <a:prstGeom prst="chevron">
            <a:avLst>
              <a:gd name="adj" fmla="val 24348"/>
            </a:avLst>
          </a:prstGeom>
          <a:solidFill>
            <a:srgbClr val="D0D1D3"/>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a:solidFill>
                  <a:srgbClr val="FFFFFF"/>
                </a:solidFill>
              </a:rPr>
              <a:t>Create portfolio                              of actions</a:t>
            </a:r>
          </a:p>
        </p:txBody>
      </p:sp>
      <p:sp>
        <p:nvSpPr>
          <p:cNvPr id="17" name="btfpValueChainElement7841414">
            <a:extLst>
              <a:ext uri="{FF2B5EF4-FFF2-40B4-BE49-F238E27FC236}">
                <a16:creationId xmlns:a16="http://schemas.microsoft.com/office/drawing/2014/main" id="{F7EC387B-44C0-C5D4-8032-A3684C89E510}"/>
              </a:ext>
            </a:extLst>
          </p:cNvPr>
          <p:cNvSpPr/>
          <p:nvPr>
            <p:custDataLst>
              <p:tags r:id="rId7"/>
            </p:custDataLst>
          </p:nvPr>
        </p:nvSpPr>
        <p:spPr bwMode="gray">
          <a:xfrm>
            <a:off x="8899307" y="1381556"/>
            <a:ext cx="2824960" cy="868972"/>
          </a:xfrm>
          <a:prstGeom prst="chevron">
            <a:avLst>
              <a:gd name="adj" fmla="val 24348"/>
            </a:avLst>
          </a:prstGeom>
          <a:solidFill>
            <a:srgbClr val="83C3ED"/>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spcBef>
                <a:spcPct val="0"/>
              </a:spcBef>
              <a:buNone/>
            </a:pPr>
            <a:r>
              <a:rPr lang="en-US" sz="2000" b="1">
                <a:solidFill>
                  <a:srgbClr val="FFFFFF"/>
                </a:solidFill>
              </a:rPr>
              <a:t>DETERMINE KEY                         TRIGGER POINTS</a:t>
            </a:r>
          </a:p>
        </p:txBody>
      </p:sp>
      <p:sp>
        <p:nvSpPr>
          <p:cNvPr id="5" name="btfpNumberBubble819034">
            <a:extLst>
              <a:ext uri="{FF2B5EF4-FFF2-40B4-BE49-F238E27FC236}">
                <a16:creationId xmlns:a16="http://schemas.microsoft.com/office/drawing/2014/main" id="{6A1662E9-E3C0-4B66-B995-18C683F8CDFB}"/>
              </a:ext>
            </a:extLst>
          </p:cNvPr>
          <p:cNvSpPr/>
          <p:nvPr>
            <p:custDataLst>
              <p:tags r:id="rId8"/>
            </p:custDataLst>
          </p:nvPr>
        </p:nvSpPr>
        <p:spPr bwMode="gray">
          <a:xfrm>
            <a:off x="10077994" y="1021799"/>
            <a:ext cx="467586" cy="467585"/>
          </a:xfrm>
          <a:prstGeom prst="ellipse">
            <a:avLst/>
          </a:prstGeom>
          <a:solidFill>
            <a:srgbClr val="FFFFFF"/>
          </a:solidFill>
          <a:ln w="38100" cap="flat" cmpd="sng" algn="ctr">
            <a:solidFill>
              <a:srgbClr val="83C3ED"/>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ct val="0"/>
              </a:spcBef>
              <a:buNone/>
            </a:pPr>
            <a:r>
              <a:rPr lang="en-US" sz="2000" b="1">
                <a:solidFill>
                  <a:srgbClr val="83C3ED"/>
                </a:solidFill>
              </a:rPr>
              <a:t>4</a:t>
            </a:r>
          </a:p>
        </p:txBody>
      </p:sp>
      <p:grpSp>
        <p:nvGrpSpPr>
          <p:cNvPr id="41" name="Group 40">
            <a:extLst>
              <a:ext uri="{FF2B5EF4-FFF2-40B4-BE49-F238E27FC236}">
                <a16:creationId xmlns:a16="http://schemas.microsoft.com/office/drawing/2014/main" id="{60CA8AB0-55D5-69EE-FA5C-06705BA313CA}"/>
              </a:ext>
            </a:extLst>
          </p:cNvPr>
          <p:cNvGrpSpPr/>
          <p:nvPr/>
        </p:nvGrpSpPr>
        <p:grpSpPr>
          <a:xfrm>
            <a:off x="1063100" y="3181467"/>
            <a:ext cx="8076095" cy="2573568"/>
            <a:chOff x="1113900" y="3397367"/>
            <a:chExt cx="8076095" cy="2573568"/>
          </a:xfrm>
        </p:grpSpPr>
        <p:sp>
          <p:nvSpPr>
            <p:cNvPr id="4" name="Rounded Rectangle 17">
              <a:extLst>
                <a:ext uri="{FF2B5EF4-FFF2-40B4-BE49-F238E27FC236}">
                  <a16:creationId xmlns:a16="http://schemas.microsoft.com/office/drawing/2014/main" id="{1DD3C855-5C54-DBE4-85F2-F4488DA989F1}"/>
                </a:ext>
              </a:extLst>
            </p:cNvPr>
            <p:cNvSpPr/>
            <p:nvPr>
              <p:custDataLst>
                <p:tags r:id="rId23"/>
              </p:custDataLst>
            </p:nvPr>
          </p:nvSpPr>
          <p:spPr bwMode="gray">
            <a:xfrm>
              <a:off x="2518854" y="5032161"/>
              <a:ext cx="6671141" cy="897473"/>
            </a:xfrm>
            <a:prstGeom prst="roundRect">
              <a:avLst>
                <a:gd name="adj" fmla="val 0"/>
              </a:avLst>
            </a:prstGeom>
            <a:solidFill>
              <a:schemeClr val="tx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t" anchorCtr="0" forceAA="0" compatLnSpc="1">
              <a:prstTxWarp prst="textNoShape">
                <a:avLst/>
              </a:prstTxWarp>
              <a:noAutofit/>
            </a:bodyPr>
            <a:lstStyle/>
            <a:p>
              <a:pPr marL="0" indent="0">
                <a:spcBef>
                  <a:spcPts val="553"/>
                </a:spcBef>
                <a:buNone/>
              </a:pPr>
              <a:r>
                <a:rPr lang="en-US" b="1" dirty="0">
                  <a:solidFill>
                    <a:schemeClr val="tx1"/>
                  </a:solidFill>
                </a:rPr>
                <a:t>Trigger point could be a </a:t>
              </a:r>
              <a:r>
                <a:rPr lang="en-US" b="1" dirty="0">
                  <a:solidFill>
                    <a:srgbClr val="83C3ED"/>
                  </a:solidFill>
                </a:rPr>
                <a:t>DATE </a:t>
              </a:r>
            </a:p>
            <a:p>
              <a:pPr marL="0" indent="0">
                <a:spcBef>
                  <a:spcPts val="553"/>
                </a:spcBef>
                <a:buNone/>
              </a:pPr>
              <a:r>
                <a:rPr lang="en-US" sz="1600" dirty="0">
                  <a:solidFill>
                    <a:schemeClr val="tx1"/>
                  </a:solidFill>
                </a:rPr>
                <a:t>By X date, we’ll need to decide whether to cancel or shift the agenda for a convening we have scheduled</a:t>
              </a:r>
            </a:p>
          </p:txBody>
        </p:sp>
        <p:sp>
          <p:nvSpPr>
            <p:cNvPr id="6" name="Rounded Rectangle 18">
              <a:extLst>
                <a:ext uri="{FF2B5EF4-FFF2-40B4-BE49-F238E27FC236}">
                  <a16:creationId xmlns:a16="http://schemas.microsoft.com/office/drawing/2014/main" id="{CA7B5E94-3E15-36FB-1B6F-C7A1454BF855}"/>
                </a:ext>
              </a:extLst>
            </p:cNvPr>
            <p:cNvSpPr/>
            <p:nvPr>
              <p:custDataLst>
                <p:tags r:id="rId24"/>
              </p:custDataLst>
            </p:nvPr>
          </p:nvSpPr>
          <p:spPr bwMode="gray">
            <a:xfrm>
              <a:off x="2518853" y="3569024"/>
              <a:ext cx="6671141" cy="636762"/>
            </a:xfrm>
            <a:prstGeom prst="roundRect">
              <a:avLst>
                <a:gd name="adj" fmla="val 0"/>
              </a:avLst>
            </a:prstGeom>
            <a:solidFill>
              <a:schemeClr val="tx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t" anchorCtr="0" forceAA="0" compatLnSpc="1">
              <a:prstTxWarp prst="textNoShape">
                <a:avLst/>
              </a:prstTxWarp>
              <a:noAutofit/>
            </a:bodyPr>
            <a:lstStyle/>
            <a:p>
              <a:pPr marL="0" indent="0">
                <a:spcBef>
                  <a:spcPts val="553"/>
                </a:spcBef>
                <a:buNone/>
              </a:pPr>
              <a:r>
                <a:rPr lang="en-US" b="1" dirty="0">
                  <a:solidFill>
                    <a:schemeClr val="tx1"/>
                  </a:solidFill>
                </a:rPr>
                <a:t>Trigger point could be an </a:t>
              </a:r>
              <a:r>
                <a:rPr lang="en-US" b="1" dirty="0">
                  <a:solidFill>
                    <a:srgbClr val="83C3ED"/>
                  </a:solidFill>
                </a:rPr>
                <a:t>EVENT</a:t>
              </a:r>
            </a:p>
            <a:p>
              <a:pPr marL="0" indent="0">
                <a:spcBef>
                  <a:spcPts val="553"/>
                </a:spcBef>
                <a:buNone/>
              </a:pPr>
              <a:r>
                <a:rPr lang="en-US" sz="1600" dirty="0">
                  <a:solidFill>
                    <a:schemeClr val="tx1"/>
                  </a:solidFill>
                </a:rPr>
                <a:t>If X happens on election day, we’ll send a communication to all staff and key partners</a:t>
              </a:r>
            </a:p>
          </p:txBody>
        </p:sp>
        <p:grpSp>
          <p:nvGrpSpPr>
            <p:cNvPr id="7" name="btfpIcon631917">
              <a:extLst>
                <a:ext uri="{FF2B5EF4-FFF2-40B4-BE49-F238E27FC236}">
                  <a16:creationId xmlns:a16="http://schemas.microsoft.com/office/drawing/2014/main" id="{97557804-3FC1-0A74-E9F1-34B470FFF8B5}"/>
                </a:ext>
              </a:extLst>
            </p:cNvPr>
            <p:cNvGrpSpPr>
              <a:grpSpLocks noChangeAspect="1"/>
            </p:cNvGrpSpPr>
            <p:nvPr>
              <p:custDataLst>
                <p:tags r:id="rId25"/>
              </p:custDataLst>
            </p:nvPr>
          </p:nvGrpSpPr>
          <p:grpSpPr>
            <a:xfrm>
              <a:off x="1113900" y="4990859"/>
              <a:ext cx="980077" cy="980076"/>
              <a:chOff x="4467316" y="5429734"/>
              <a:chExt cx="1081089" cy="1081088"/>
            </a:xfrm>
          </p:grpSpPr>
          <p:sp>
            <p:nvSpPr>
              <p:cNvPr id="29" name="btfpIconCircle631917">
                <a:extLst>
                  <a:ext uri="{FF2B5EF4-FFF2-40B4-BE49-F238E27FC236}">
                    <a16:creationId xmlns:a16="http://schemas.microsoft.com/office/drawing/2014/main" id="{FE4ECCCF-53B9-EF20-3C15-78B90C9FB938}"/>
                  </a:ext>
                </a:extLst>
              </p:cNvPr>
              <p:cNvSpPr/>
              <p:nvPr>
                <p:custDataLst>
                  <p:tags r:id="rId29"/>
                </p:custDataLst>
              </p:nvPr>
            </p:nvSpPr>
            <p:spPr bwMode="gray">
              <a:xfrm>
                <a:off x="4467316" y="5429734"/>
                <a:ext cx="1081088" cy="1081088"/>
              </a:xfrm>
              <a:prstGeom prst="ellipse">
                <a:avLst/>
              </a:prstGeom>
              <a:solidFill>
                <a:srgbClr val="83C3ED"/>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buNone/>
                </a:pPr>
                <a:endParaRPr lang="en-US" sz="1474">
                  <a:solidFill>
                    <a:schemeClr val="tx2"/>
                  </a:solidFill>
                </a:endParaRPr>
              </a:p>
            </p:txBody>
          </p:sp>
          <p:pic>
            <p:nvPicPr>
              <p:cNvPr id="30" name="btfpIconLines631917">
                <a:extLst>
                  <a:ext uri="{FF2B5EF4-FFF2-40B4-BE49-F238E27FC236}">
                    <a16:creationId xmlns:a16="http://schemas.microsoft.com/office/drawing/2014/main" id="{11C00ED8-334E-DE63-2003-46DB7EC50AEB}"/>
                  </a:ext>
                </a:extLst>
              </p:cNvPr>
              <p:cNvPicPr/>
              <p:nvPr>
                <p:custDataLst>
                  <p:tags r:id="rId30"/>
                </p:custDataLst>
              </p:nvPr>
            </p:nvPicPr>
            <p:blipFill>
              <a:blip r:embed="rId33">
                <a:extLst>
                  <a:ext uri="{28A0092B-C50C-407E-A947-70E740481C1C}">
                    <a14:useLocalDpi xmlns:a14="http://schemas.microsoft.com/office/drawing/2010/main" val="0"/>
                  </a:ext>
                </a:extLst>
              </a:blip>
              <a:stretch>
                <a:fillRect/>
              </a:stretch>
            </p:blipFill>
            <p:spPr>
              <a:xfrm>
                <a:off x="4467317" y="5429734"/>
                <a:ext cx="1081088" cy="1081088"/>
              </a:xfrm>
              <a:prstGeom prst="rect">
                <a:avLst/>
              </a:prstGeom>
            </p:spPr>
          </p:pic>
        </p:grpSp>
        <p:grpSp>
          <p:nvGrpSpPr>
            <p:cNvPr id="8" name="btfpIcon435409">
              <a:extLst>
                <a:ext uri="{FF2B5EF4-FFF2-40B4-BE49-F238E27FC236}">
                  <a16:creationId xmlns:a16="http://schemas.microsoft.com/office/drawing/2014/main" id="{B47E8F9F-981D-6D95-D6D0-594E6DC22196}"/>
                </a:ext>
              </a:extLst>
            </p:cNvPr>
            <p:cNvGrpSpPr>
              <a:grpSpLocks noChangeAspect="1"/>
            </p:cNvGrpSpPr>
            <p:nvPr>
              <p:custDataLst>
                <p:tags r:id="rId26"/>
              </p:custDataLst>
            </p:nvPr>
          </p:nvGrpSpPr>
          <p:grpSpPr>
            <a:xfrm>
              <a:off x="1113900" y="3397367"/>
              <a:ext cx="980076" cy="980076"/>
              <a:chOff x="1981777" y="7449485"/>
              <a:chExt cx="1081089" cy="1081089"/>
            </a:xfrm>
          </p:grpSpPr>
          <p:sp>
            <p:nvSpPr>
              <p:cNvPr id="27" name="btfpIconCircle435409">
                <a:extLst>
                  <a:ext uri="{FF2B5EF4-FFF2-40B4-BE49-F238E27FC236}">
                    <a16:creationId xmlns:a16="http://schemas.microsoft.com/office/drawing/2014/main" id="{6966FBC9-212F-F077-A614-24054B3416AD}"/>
                  </a:ext>
                </a:extLst>
              </p:cNvPr>
              <p:cNvSpPr/>
              <p:nvPr>
                <p:custDataLst>
                  <p:tags r:id="rId27"/>
                </p:custDataLst>
              </p:nvPr>
            </p:nvSpPr>
            <p:spPr bwMode="gray">
              <a:xfrm>
                <a:off x="1981778" y="7449486"/>
                <a:ext cx="1081088" cy="1081088"/>
              </a:xfrm>
              <a:prstGeom prst="ellipse">
                <a:avLst/>
              </a:prstGeom>
              <a:solidFill>
                <a:srgbClr val="83C3ED"/>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buNone/>
                </a:pPr>
                <a:endParaRPr lang="en-US" sz="1474">
                  <a:solidFill>
                    <a:schemeClr val="tx2"/>
                  </a:solidFill>
                </a:endParaRPr>
              </a:p>
            </p:txBody>
          </p:sp>
          <p:pic>
            <p:nvPicPr>
              <p:cNvPr id="28" name="btfpIconLines435409">
                <a:extLst>
                  <a:ext uri="{FF2B5EF4-FFF2-40B4-BE49-F238E27FC236}">
                    <a16:creationId xmlns:a16="http://schemas.microsoft.com/office/drawing/2014/main" id="{346E759E-6A1C-1F4E-948A-50F20498F3D4}"/>
                  </a:ext>
                </a:extLst>
              </p:cNvPr>
              <p:cNvPicPr/>
              <p:nvPr>
                <p:custDataLst>
                  <p:tags r:id="rId28"/>
                </p:custDataLst>
              </p:nvPr>
            </p:nvPicPr>
            <p:blipFill>
              <a:blip r:embed="rId34">
                <a:extLst>
                  <a:ext uri="{28A0092B-C50C-407E-A947-70E740481C1C}">
                    <a14:useLocalDpi xmlns:a14="http://schemas.microsoft.com/office/drawing/2010/main" val="0"/>
                  </a:ext>
                </a:extLst>
              </a:blip>
              <a:stretch>
                <a:fillRect/>
              </a:stretch>
            </p:blipFill>
            <p:spPr>
              <a:xfrm>
                <a:off x="1981777" y="7449485"/>
                <a:ext cx="1081088" cy="1081088"/>
              </a:xfrm>
              <a:prstGeom prst="rect">
                <a:avLst/>
              </a:prstGeom>
            </p:spPr>
          </p:pic>
        </p:grpSp>
      </p:grpSp>
      <p:sp>
        <p:nvSpPr>
          <p:cNvPr id="9" name="Rectangle 8">
            <a:extLst>
              <a:ext uri="{FF2B5EF4-FFF2-40B4-BE49-F238E27FC236}">
                <a16:creationId xmlns:a16="http://schemas.microsoft.com/office/drawing/2014/main" id="{38E60644-5123-8BEC-0A67-9811A906EE17}"/>
              </a:ext>
            </a:extLst>
          </p:cNvPr>
          <p:cNvSpPr/>
          <p:nvPr>
            <p:custDataLst>
              <p:tags r:id="rId9"/>
            </p:custDataLst>
          </p:nvPr>
        </p:nvSpPr>
        <p:spPr bwMode="gray">
          <a:xfrm>
            <a:off x="9043834" y="3980009"/>
            <a:ext cx="2380498" cy="1260260"/>
          </a:xfrm>
          <a:prstGeom prst="rect">
            <a:avLst/>
          </a:prstGeom>
          <a:noFill/>
          <a:ln w="1905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01" tIns="66401" rIns="66401" bIns="66401" numCol="1" spcCol="0" rtlCol="0" fromWordArt="0" anchor="ctr" anchorCtr="0" forceAA="0" compatLnSpc="1">
            <a:prstTxWarp prst="textNoShape">
              <a:avLst/>
            </a:prstTxWarp>
            <a:noAutofit/>
          </a:bodyPr>
          <a:lstStyle/>
          <a:p>
            <a:pPr marL="0" indent="0" algn="ctr">
              <a:spcBef>
                <a:spcPct val="0"/>
              </a:spcBef>
              <a:buNone/>
            </a:pPr>
            <a:r>
              <a:rPr kumimoji="0" lang="en-US" sz="2000" b="1" i="0" u="none" strike="noStrike" kern="1200" cap="none" spc="0" normalizeH="0" baseline="0" noProof="0">
                <a:ln>
                  <a:noFill/>
                </a:ln>
                <a:solidFill>
                  <a:srgbClr val="F08613"/>
                </a:solidFill>
                <a:effectLst/>
                <a:uLnTx/>
                <a:uFillTx/>
                <a:latin typeface="Calibri"/>
                <a:cs typeface="Arial"/>
              </a:rPr>
              <a:t>TIP: </a:t>
            </a:r>
          </a:p>
          <a:p>
            <a:pPr marL="0" indent="0" algn="ctr">
              <a:spcBef>
                <a:spcPct val="0"/>
              </a:spcBef>
              <a:buNone/>
            </a:pPr>
            <a:r>
              <a:rPr lang="en-US" sz="1600">
                <a:solidFill>
                  <a:schemeClr val="accent2"/>
                </a:solidFill>
              </a:rPr>
              <a:t>Establish (or update) your decision processes and roles so that you’re ready to act when needed</a:t>
            </a:r>
          </a:p>
        </p:txBody>
      </p:sp>
      <p:sp>
        <p:nvSpPr>
          <p:cNvPr id="10" name="Rounded Rectangle 51">
            <a:extLst>
              <a:ext uri="{FF2B5EF4-FFF2-40B4-BE49-F238E27FC236}">
                <a16:creationId xmlns:a16="http://schemas.microsoft.com/office/drawing/2014/main" id="{9D6ECE04-67E4-51EC-4286-D3198B0536B3}"/>
              </a:ext>
            </a:extLst>
          </p:cNvPr>
          <p:cNvSpPr/>
          <p:nvPr>
            <p:custDataLst>
              <p:tags r:id="rId10"/>
            </p:custDataLst>
          </p:nvPr>
        </p:nvSpPr>
        <p:spPr bwMode="gray">
          <a:xfrm>
            <a:off x="9043834" y="3495355"/>
            <a:ext cx="2380498" cy="1876745"/>
          </a:xfrm>
          <a:prstGeom prst="roundRect">
            <a:avLst>
              <a:gd name="adj" fmla="val 7720"/>
            </a:avLst>
          </a:prstGeom>
          <a:noFill/>
          <a:ln w="22225" cap="flat" cmpd="sng" algn="ctr">
            <a:solidFill>
              <a:schemeClr val="accent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buNone/>
            </a:pPr>
            <a:endParaRPr lang="en-US" sz="1474">
              <a:solidFill>
                <a:schemeClr val="tx2"/>
              </a:solidFill>
            </a:endParaRPr>
          </a:p>
        </p:txBody>
      </p:sp>
      <p:grpSp>
        <p:nvGrpSpPr>
          <p:cNvPr id="11" name="Group 10">
            <a:extLst>
              <a:ext uri="{FF2B5EF4-FFF2-40B4-BE49-F238E27FC236}">
                <a16:creationId xmlns:a16="http://schemas.microsoft.com/office/drawing/2014/main" id="{5036D7F9-AB22-1777-9116-26B4E035DCBD}"/>
              </a:ext>
            </a:extLst>
          </p:cNvPr>
          <p:cNvGrpSpPr/>
          <p:nvPr>
            <p:custDataLst>
              <p:tags r:id="rId11"/>
            </p:custDataLst>
          </p:nvPr>
        </p:nvGrpSpPr>
        <p:grpSpPr>
          <a:xfrm>
            <a:off x="9864570" y="3213100"/>
            <a:ext cx="739027" cy="685111"/>
            <a:chOff x="9991538" y="1552081"/>
            <a:chExt cx="802152" cy="764394"/>
          </a:xfrm>
        </p:grpSpPr>
        <p:sp>
          <p:nvSpPr>
            <p:cNvPr id="12" name="Oval 11">
              <a:extLst>
                <a:ext uri="{FF2B5EF4-FFF2-40B4-BE49-F238E27FC236}">
                  <a16:creationId xmlns:a16="http://schemas.microsoft.com/office/drawing/2014/main" id="{5E24AC25-F3D0-7D97-340F-F89236D9619D}"/>
                </a:ext>
              </a:extLst>
            </p:cNvPr>
            <p:cNvSpPr/>
            <p:nvPr>
              <p:custDataLst>
                <p:tags r:id="rId12"/>
              </p:custDataLst>
            </p:nvPr>
          </p:nvSpPr>
          <p:spPr bwMode="gray">
            <a:xfrm>
              <a:off x="9991538" y="1552081"/>
              <a:ext cx="802152" cy="764394"/>
            </a:xfrm>
            <a:prstGeom prst="ellipse">
              <a:avLst/>
            </a:prstGeom>
            <a:solidFill>
              <a:schemeClr val="tx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buNone/>
              </a:pPr>
              <a:endParaRPr lang="en-US" sz="1474">
                <a:solidFill>
                  <a:schemeClr val="tx2"/>
                </a:solidFill>
              </a:endParaRPr>
            </a:p>
          </p:txBody>
        </p:sp>
        <p:grpSp>
          <p:nvGrpSpPr>
            <p:cNvPr id="13" name="Group 12">
              <a:extLst>
                <a:ext uri="{FF2B5EF4-FFF2-40B4-BE49-F238E27FC236}">
                  <a16:creationId xmlns:a16="http://schemas.microsoft.com/office/drawing/2014/main" id="{C7031066-AE4E-13AA-29CB-AB7EC0E78C96}"/>
                </a:ext>
              </a:extLst>
            </p:cNvPr>
            <p:cNvGrpSpPr/>
            <p:nvPr>
              <p:custDataLst>
                <p:tags r:id="rId13"/>
              </p:custDataLst>
            </p:nvPr>
          </p:nvGrpSpPr>
          <p:grpSpPr>
            <a:xfrm>
              <a:off x="10061299" y="1608029"/>
              <a:ext cx="668944" cy="667969"/>
              <a:chOff x="10233929" y="1118096"/>
              <a:chExt cx="668944" cy="667969"/>
            </a:xfrm>
          </p:grpSpPr>
          <p:sp>
            <p:nvSpPr>
              <p:cNvPr id="18" name="Freeform 5">
                <a:extLst>
                  <a:ext uri="{FF2B5EF4-FFF2-40B4-BE49-F238E27FC236}">
                    <a16:creationId xmlns:a16="http://schemas.microsoft.com/office/drawing/2014/main" id="{7043DB94-BD11-6673-1AA9-CB272D1BAA12}"/>
                  </a:ext>
                </a:extLst>
              </p:cNvPr>
              <p:cNvSpPr>
                <a:spLocks noEditPoints="1"/>
              </p:cNvSpPr>
              <p:nvPr>
                <p:custDataLst>
                  <p:tags r:id="rId14"/>
                </p:custDataLst>
              </p:nvPr>
            </p:nvSpPr>
            <p:spPr bwMode="auto">
              <a:xfrm>
                <a:off x="10233929" y="1118096"/>
                <a:ext cx="668944" cy="667969"/>
              </a:xfrm>
              <a:custGeom>
                <a:avLst/>
                <a:gdLst>
                  <a:gd name="T0" fmla="*/ 280 w 560"/>
                  <a:gd name="T1" fmla="*/ 560 h 560"/>
                  <a:gd name="T2" fmla="*/ 0 w 560"/>
                  <a:gd name="T3" fmla="*/ 280 h 560"/>
                  <a:gd name="T4" fmla="*/ 280 w 560"/>
                  <a:gd name="T5" fmla="*/ 0 h 560"/>
                  <a:gd name="T6" fmla="*/ 560 w 560"/>
                  <a:gd name="T7" fmla="*/ 280 h 560"/>
                  <a:gd name="T8" fmla="*/ 280 w 560"/>
                  <a:gd name="T9" fmla="*/ 560 h 560"/>
                  <a:gd name="T10" fmla="*/ 280 w 560"/>
                  <a:gd name="T11" fmla="*/ 8 h 560"/>
                  <a:gd name="T12" fmla="*/ 8 w 560"/>
                  <a:gd name="T13" fmla="*/ 280 h 560"/>
                  <a:gd name="T14" fmla="*/ 280 w 560"/>
                  <a:gd name="T15" fmla="*/ 552 h 560"/>
                  <a:gd name="T16" fmla="*/ 552 w 560"/>
                  <a:gd name="T17" fmla="*/ 280 h 560"/>
                  <a:gd name="T18" fmla="*/ 280 w 560"/>
                  <a:gd name="T19" fmla="*/ 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560">
                    <a:moveTo>
                      <a:pt x="280" y="560"/>
                    </a:moveTo>
                    <a:cubicBezTo>
                      <a:pt x="126" y="560"/>
                      <a:pt x="0" y="434"/>
                      <a:pt x="0" y="280"/>
                    </a:cubicBezTo>
                    <a:cubicBezTo>
                      <a:pt x="0" y="126"/>
                      <a:pt x="126" y="0"/>
                      <a:pt x="280" y="0"/>
                    </a:cubicBezTo>
                    <a:cubicBezTo>
                      <a:pt x="434" y="0"/>
                      <a:pt x="560" y="126"/>
                      <a:pt x="560" y="280"/>
                    </a:cubicBezTo>
                    <a:cubicBezTo>
                      <a:pt x="560" y="434"/>
                      <a:pt x="434" y="560"/>
                      <a:pt x="280" y="560"/>
                    </a:cubicBezTo>
                    <a:close/>
                    <a:moveTo>
                      <a:pt x="280" y="8"/>
                    </a:moveTo>
                    <a:cubicBezTo>
                      <a:pt x="130" y="8"/>
                      <a:pt x="8" y="130"/>
                      <a:pt x="8" y="280"/>
                    </a:cubicBezTo>
                    <a:cubicBezTo>
                      <a:pt x="8" y="430"/>
                      <a:pt x="130" y="552"/>
                      <a:pt x="280" y="552"/>
                    </a:cubicBezTo>
                    <a:cubicBezTo>
                      <a:pt x="430" y="552"/>
                      <a:pt x="552" y="430"/>
                      <a:pt x="552" y="280"/>
                    </a:cubicBezTo>
                    <a:cubicBezTo>
                      <a:pt x="552" y="130"/>
                      <a:pt x="430" y="8"/>
                      <a:pt x="280" y="8"/>
                    </a:cubicBezTo>
                    <a:close/>
                  </a:path>
                </a:pathLst>
              </a:custGeom>
              <a:solidFill>
                <a:schemeClr val="accent2"/>
              </a:solidFill>
              <a:ln>
                <a:solidFill>
                  <a:schemeClr val="accent2"/>
                </a:solidFill>
              </a:ln>
            </p:spPr>
            <p:txBody>
              <a:bodyPr vert="horz" wrap="square" lIns="84244" tIns="42122" rIns="84244" bIns="42122" numCol="1" anchor="t" anchorCtr="0" compatLnSpc="1">
                <a:prstTxWarp prst="textNoShape">
                  <a:avLst/>
                </a:prstTxWarp>
              </a:bodyPr>
              <a:lstStyle/>
              <a:p>
                <a:endParaRPr lang="en-US" sz="1658"/>
              </a:p>
            </p:txBody>
          </p:sp>
          <p:sp>
            <p:nvSpPr>
              <p:cNvPr id="19" name="Freeform 6">
                <a:extLst>
                  <a:ext uri="{FF2B5EF4-FFF2-40B4-BE49-F238E27FC236}">
                    <a16:creationId xmlns:a16="http://schemas.microsoft.com/office/drawing/2014/main" id="{561B3E2B-65AA-509B-DFC1-05AD8674F4F6}"/>
                  </a:ext>
                </a:extLst>
              </p:cNvPr>
              <p:cNvSpPr/>
              <p:nvPr>
                <p:custDataLst>
                  <p:tags r:id="rId15"/>
                </p:custDataLst>
              </p:nvPr>
            </p:nvSpPr>
            <p:spPr bwMode="auto">
              <a:xfrm>
                <a:off x="10558650" y="1226142"/>
                <a:ext cx="9751" cy="64359"/>
              </a:xfrm>
              <a:custGeom>
                <a:avLst/>
                <a:gdLst>
                  <a:gd name="T0" fmla="*/ 4 w 8"/>
                  <a:gd name="T1" fmla="*/ 54 h 54"/>
                  <a:gd name="T2" fmla="*/ 0 w 8"/>
                  <a:gd name="T3" fmla="*/ 50 h 54"/>
                  <a:gd name="T4" fmla="*/ 0 w 8"/>
                  <a:gd name="T5" fmla="*/ 4 h 54"/>
                  <a:gd name="T6" fmla="*/ 4 w 8"/>
                  <a:gd name="T7" fmla="*/ 0 h 54"/>
                  <a:gd name="T8" fmla="*/ 8 w 8"/>
                  <a:gd name="T9" fmla="*/ 4 h 54"/>
                  <a:gd name="T10" fmla="*/ 8 w 8"/>
                  <a:gd name="T11" fmla="*/ 50 h 54"/>
                  <a:gd name="T12" fmla="*/ 4 w 8"/>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8" h="54">
                    <a:moveTo>
                      <a:pt x="4" y="54"/>
                    </a:moveTo>
                    <a:cubicBezTo>
                      <a:pt x="2" y="54"/>
                      <a:pt x="0" y="53"/>
                      <a:pt x="0" y="50"/>
                    </a:cubicBezTo>
                    <a:cubicBezTo>
                      <a:pt x="0" y="4"/>
                      <a:pt x="0" y="4"/>
                      <a:pt x="0" y="4"/>
                    </a:cubicBezTo>
                    <a:cubicBezTo>
                      <a:pt x="0" y="2"/>
                      <a:pt x="2" y="0"/>
                      <a:pt x="4" y="0"/>
                    </a:cubicBezTo>
                    <a:cubicBezTo>
                      <a:pt x="6" y="0"/>
                      <a:pt x="8" y="2"/>
                      <a:pt x="8" y="4"/>
                    </a:cubicBezTo>
                    <a:cubicBezTo>
                      <a:pt x="8" y="50"/>
                      <a:pt x="8" y="50"/>
                      <a:pt x="8" y="50"/>
                    </a:cubicBezTo>
                    <a:cubicBezTo>
                      <a:pt x="8" y="53"/>
                      <a:pt x="6" y="54"/>
                      <a:pt x="4" y="54"/>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20" name="Freeform 7">
                <a:extLst>
                  <a:ext uri="{FF2B5EF4-FFF2-40B4-BE49-F238E27FC236}">
                    <a16:creationId xmlns:a16="http://schemas.microsoft.com/office/drawing/2014/main" id="{ED5EA2EA-79A1-4FC9-D0AD-040A0E1E5BA3}"/>
                  </a:ext>
                </a:extLst>
              </p:cNvPr>
              <p:cNvSpPr/>
              <p:nvPr>
                <p:custDataLst>
                  <p:tags r:id="rId16"/>
                </p:custDataLst>
              </p:nvPr>
            </p:nvSpPr>
            <p:spPr bwMode="auto">
              <a:xfrm>
                <a:off x="10497217" y="1692258"/>
                <a:ext cx="133594" cy="15602"/>
              </a:xfrm>
              <a:custGeom>
                <a:avLst/>
                <a:gdLst>
                  <a:gd name="T0" fmla="*/ 0 w 112"/>
                  <a:gd name="T1" fmla="*/ 6 h 13"/>
                  <a:gd name="T2" fmla="*/ 0 w 112"/>
                  <a:gd name="T3" fmla="*/ 7 h 13"/>
                  <a:gd name="T4" fmla="*/ 5 w 112"/>
                  <a:gd name="T5" fmla="*/ 13 h 13"/>
                  <a:gd name="T6" fmla="*/ 17 w 112"/>
                  <a:gd name="T7" fmla="*/ 13 h 13"/>
                  <a:gd name="T8" fmla="*/ 95 w 112"/>
                  <a:gd name="T9" fmla="*/ 13 h 13"/>
                  <a:gd name="T10" fmla="*/ 107 w 112"/>
                  <a:gd name="T11" fmla="*/ 13 h 13"/>
                  <a:gd name="T12" fmla="*/ 112 w 112"/>
                  <a:gd name="T13" fmla="*/ 7 h 13"/>
                  <a:gd name="T14" fmla="*/ 112 w 112"/>
                  <a:gd name="T15" fmla="*/ 6 h 13"/>
                  <a:gd name="T16" fmla="*/ 107 w 112"/>
                  <a:gd name="T17" fmla="*/ 0 h 13"/>
                  <a:gd name="T18" fmla="*/ 5 w 112"/>
                  <a:gd name="T19" fmla="*/ 0 h 13"/>
                  <a:gd name="T20" fmla="*/ 0 w 11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3">
                    <a:moveTo>
                      <a:pt x="0" y="6"/>
                    </a:moveTo>
                    <a:cubicBezTo>
                      <a:pt x="0" y="7"/>
                      <a:pt x="0" y="7"/>
                      <a:pt x="0" y="7"/>
                    </a:cubicBezTo>
                    <a:cubicBezTo>
                      <a:pt x="0" y="10"/>
                      <a:pt x="2" y="13"/>
                      <a:pt x="5" y="13"/>
                    </a:cubicBezTo>
                    <a:cubicBezTo>
                      <a:pt x="17" y="13"/>
                      <a:pt x="17" y="13"/>
                      <a:pt x="17" y="13"/>
                    </a:cubicBezTo>
                    <a:cubicBezTo>
                      <a:pt x="95" y="13"/>
                      <a:pt x="95" y="13"/>
                      <a:pt x="95" y="13"/>
                    </a:cubicBezTo>
                    <a:cubicBezTo>
                      <a:pt x="107" y="13"/>
                      <a:pt x="107" y="13"/>
                      <a:pt x="107" y="13"/>
                    </a:cubicBezTo>
                    <a:cubicBezTo>
                      <a:pt x="110" y="13"/>
                      <a:pt x="112" y="10"/>
                      <a:pt x="112" y="7"/>
                    </a:cubicBezTo>
                    <a:cubicBezTo>
                      <a:pt x="112" y="6"/>
                      <a:pt x="112" y="6"/>
                      <a:pt x="112" y="6"/>
                    </a:cubicBezTo>
                    <a:cubicBezTo>
                      <a:pt x="112" y="3"/>
                      <a:pt x="110" y="0"/>
                      <a:pt x="107" y="0"/>
                    </a:cubicBezTo>
                    <a:cubicBezTo>
                      <a:pt x="5" y="0"/>
                      <a:pt x="5" y="0"/>
                      <a:pt x="5" y="0"/>
                    </a:cubicBezTo>
                    <a:cubicBezTo>
                      <a:pt x="2" y="0"/>
                      <a:pt x="0" y="3"/>
                      <a:pt x="0" y="6"/>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21" name="Freeform 8">
                <a:extLst>
                  <a:ext uri="{FF2B5EF4-FFF2-40B4-BE49-F238E27FC236}">
                    <a16:creationId xmlns:a16="http://schemas.microsoft.com/office/drawing/2014/main" id="{AB38009D-40D8-D24B-6965-D1DE25E600C5}"/>
                  </a:ext>
                </a:extLst>
              </p:cNvPr>
              <p:cNvSpPr/>
              <p:nvPr>
                <p:custDataLst>
                  <p:tags r:id="rId17"/>
                </p:custDataLst>
              </p:nvPr>
            </p:nvSpPr>
            <p:spPr bwMode="auto">
              <a:xfrm>
                <a:off x="10510869" y="1711761"/>
                <a:ext cx="105315" cy="15602"/>
              </a:xfrm>
              <a:custGeom>
                <a:avLst/>
                <a:gdLst>
                  <a:gd name="T0" fmla="*/ 0 w 88"/>
                  <a:gd name="T1" fmla="*/ 5 h 13"/>
                  <a:gd name="T2" fmla="*/ 0 w 88"/>
                  <a:gd name="T3" fmla="*/ 8 h 13"/>
                  <a:gd name="T4" fmla="*/ 5 w 88"/>
                  <a:gd name="T5" fmla="*/ 13 h 13"/>
                  <a:gd name="T6" fmla="*/ 83 w 88"/>
                  <a:gd name="T7" fmla="*/ 13 h 13"/>
                  <a:gd name="T8" fmla="*/ 88 w 88"/>
                  <a:gd name="T9" fmla="*/ 8 h 13"/>
                  <a:gd name="T10" fmla="*/ 88 w 88"/>
                  <a:gd name="T11" fmla="*/ 5 h 13"/>
                  <a:gd name="T12" fmla="*/ 83 w 88"/>
                  <a:gd name="T13" fmla="*/ 0 h 13"/>
                  <a:gd name="T14" fmla="*/ 5 w 88"/>
                  <a:gd name="T15" fmla="*/ 0 h 13"/>
                  <a:gd name="T16" fmla="*/ 0 w 88"/>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3">
                    <a:moveTo>
                      <a:pt x="0" y="5"/>
                    </a:moveTo>
                    <a:cubicBezTo>
                      <a:pt x="0" y="8"/>
                      <a:pt x="0" y="8"/>
                      <a:pt x="0" y="8"/>
                    </a:cubicBezTo>
                    <a:cubicBezTo>
                      <a:pt x="0" y="11"/>
                      <a:pt x="2" y="13"/>
                      <a:pt x="5" y="13"/>
                    </a:cubicBezTo>
                    <a:cubicBezTo>
                      <a:pt x="83" y="13"/>
                      <a:pt x="83" y="13"/>
                      <a:pt x="83" y="13"/>
                    </a:cubicBezTo>
                    <a:cubicBezTo>
                      <a:pt x="86" y="13"/>
                      <a:pt x="88" y="11"/>
                      <a:pt x="88" y="8"/>
                    </a:cubicBezTo>
                    <a:cubicBezTo>
                      <a:pt x="88" y="5"/>
                      <a:pt x="88" y="5"/>
                      <a:pt x="88" y="5"/>
                    </a:cubicBezTo>
                    <a:cubicBezTo>
                      <a:pt x="88" y="2"/>
                      <a:pt x="86" y="0"/>
                      <a:pt x="83" y="0"/>
                    </a:cubicBezTo>
                    <a:cubicBezTo>
                      <a:pt x="5" y="0"/>
                      <a:pt x="5" y="0"/>
                      <a:pt x="5" y="0"/>
                    </a:cubicBezTo>
                    <a:cubicBezTo>
                      <a:pt x="2" y="0"/>
                      <a:pt x="0" y="2"/>
                      <a:pt x="0" y="5"/>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22" name="Freeform 9">
                <a:extLst>
                  <a:ext uri="{FF2B5EF4-FFF2-40B4-BE49-F238E27FC236}">
                    <a16:creationId xmlns:a16="http://schemas.microsoft.com/office/drawing/2014/main" id="{CDEA4DB5-38AA-F019-0C6C-EE85A8A4DB61}"/>
                  </a:ext>
                </a:extLst>
              </p:cNvPr>
              <p:cNvSpPr>
                <a:spLocks noEditPoints="1"/>
              </p:cNvSpPr>
              <p:nvPr>
                <p:custDataLst>
                  <p:tags r:id="rId18"/>
                </p:custDataLst>
              </p:nvPr>
            </p:nvSpPr>
            <p:spPr bwMode="auto">
              <a:xfrm>
                <a:off x="10443584" y="1326581"/>
                <a:ext cx="241834" cy="362751"/>
              </a:xfrm>
              <a:custGeom>
                <a:avLst/>
                <a:gdLst>
                  <a:gd name="T0" fmla="*/ 152 w 203"/>
                  <a:gd name="T1" fmla="*/ 291 h 304"/>
                  <a:gd name="T2" fmla="*/ 145 w 203"/>
                  <a:gd name="T3" fmla="*/ 291 h 304"/>
                  <a:gd name="T4" fmla="*/ 145 w 203"/>
                  <a:gd name="T5" fmla="*/ 289 h 304"/>
                  <a:gd name="T6" fmla="*/ 144 w 203"/>
                  <a:gd name="T7" fmla="*/ 288 h 304"/>
                  <a:gd name="T8" fmla="*/ 157 w 203"/>
                  <a:gd name="T9" fmla="*/ 187 h 304"/>
                  <a:gd name="T10" fmla="*/ 203 w 203"/>
                  <a:gd name="T11" fmla="*/ 102 h 304"/>
                  <a:gd name="T12" fmla="*/ 101 w 203"/>
                  <a:gd name="T13" fmla="*/ 0 h 304"/>
                  <a:gd name="T14" fmla="*/ 0 w 203"/>
                  <a:gd name="T15" fmla="*/ 102 h 304"/>
                  <a:gd name="T16" fmla="*/ 45 w 203"/>
                  <a:gd name="T17" fmla="*/ 187 h 304"/>
                  <a:gd name="T18" fmla="*/ 57 w 203"/>
                  <a:gd name="T19" fmla="*/ 288 h 304"/>
                  <a:gd name="T20" fmla="*/ 56 w 203"/>
                  <a:gd name="T21" fmla="*/ 289 h 304"/>
                  <a:gd name="T22" fmla="*/ 55 w 203"/>
                  <a:gd name="T23" fmla="*/ 291 h 304"/>
                  <a:gd name="T24" fmla="*/ 50 w 203"/>
                  <a:gd name="T25" fmla="*/ 291 h 304"/>
                  <a:gd name="T26" fmla="*/ 45 w 203"/>
                  <a:gd name="T27" fmla="*/ 297 h 304"/>
                  <a:gd name="T28" fmla="*/ 45 w 203"/>
                  <a:gd name="T29" fmla="*/ 298 h 304"/>
                  <a:gd name="T30" fmla="*/ 50 w 203"/>
                  <a:gd name="T31" fmla="*/ 304 h 304"/>
                  <a:gd name="T32" fmla="*/ 152 w 203"/>
                  <a:gd name="T33" fmla="*/ 304 h 304"/>
                  <a:gd name="T34" fmla="*/ 157 w 203"/>
                  <a:gd name="T35" fmla="*/ 298 h 304"/>
                  <a:gd name="T36" fmla="*/ 157 w 203"/>
                  <a:gd name="T37" fmla="*/ 297 h 304"/>
                  <a:gd name="T38" fmla="*/ 152 w 203"/>
                  <a:gd name="T39" fmla="*/ 291 h 304"/>
                  <a:gd name="T40" fmla="*/ 115 w 203"/>
                  <a:gd name="T41" fmla="*/ 293 h 304"/>
                  <a:gd name="T42" fmla="*/ 110 w 203"/>
                  <a:gd name="T43" fmla="*/ 293 h 304"/>
                  <a:gd name="T44" fmla="*/ 110 w 203"/>
                  <a:gd name="T45" fmla="*/ 293 h 304"/>
                  <a:gd name="T46" fmla="*/ 115 w 203"/>
                  <a:gd name="T47" fmla="*/ 29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304">
                    <a:moveTo>
                      <a:pt x="152" y="291"/>
                    </a:moveTo>
                    <a:cubicBezTo>
                      <a:pt x="145" y="291"/>
                      <a:pt x="145" y="291"/>
                      <a:pt x="145" y="291"/>
                    </a:cubicBezTo>
                    <a:cubicBezTo>
                      <a:pt x="145" y="291"/>
                      <a:pt x="145" y="290"/>
                      <a:pt x="145" y="289"/>
                    </a:cubicBezTo>
                    <a:cubicBezTo>
                      <a:pt x="144" y="289"/>
                      <a:pt x="144" y="288"/>
                      <a:pt x="144" y="288"/>
                    </a:cubicBezTo>
                    <a:cubicBezTo>
                      <a:pt x="137" y="267"/>
                      <a:pt x="137" y="211"/>
                      <a:pt x="157" y="187"/>
                    </a:cubicBezTo>
                    <a:cubicBezTo>
                      <a:pt x="177" y="161"/>
                      <a:pt x="203" y="137"/>
                      <a:pt x="203" y="102"/>
                    </a:cubicBezTo>
                    <a:cubicBezTo>
                      <a:pt x="203" y="46"/>
                      <a:pt x="157" y="0"/>
                      <a:pt x="101" y="0"/>
                    </a:cubicBezTo>
                    <a:cubicBezTo>
                      <a:pt x="45" y="0"/>
                      <a:pt x="0" y="46"/>
                      <a:pt x="0" y="102"/>
                    </a:cubicBezTo>
                    <a:cubicBezTo>
                      <a:pt x="0" y="137"/>
                      <a:pt x="21" y="164"/>
                      <a:pt x="45" y="187"/>
                    </a:cubicBezTo>
                    <a:cubicBezTo>
                      <a:pt x="69" y="208"/>
                      <a:pt x="64" y="267"/>
                      <a:pt x="57" y="288"/>
                    </a:cubicBezTo>
                    <a:cubicBezTo>
                      <a:pt x="57" y="288"/>
                      <a:pt x="56" y="289"/>
                      <a:pt x="56" y="289"/>
                    </a:cubicBezTo>
                    <a:cubicBezTo>
                      <a:pt x="56" y="290"/>
                      <a:pt x="56" y="291"/>
                      <a:pt x="55" y="291"/>
                    </a:cubicBezTo>
                    <a:cubicBezTo>
                      <a:pt x="50" y="291"/>
                      <a:pt x="50" y="291"/>
                      <a:pt x="50" y="291"/>
                    </a:cubicBezTo>
                    <a:cubicBezTo>
                      <a:pt x="47" y="291"/>
                      <a:pt x="45" y="294"/>
                      <a:pt x="45" y="297"/>
                    </a:cubicBezTo>
                    <a:cubicBezTo>
                      <a:pt x="45" y="298"/>
                      <a:pt x="45" y="298"/>
                      <a:pt x="45" y="298"/>
                    </a:cubicBezTo>
                    <a:cubicBezTo>
                      <a:pt x="45" y="301"/>
                      <a:pt x="47" y="304"/>
                      <a:pt x="50" y="304"/>
                    </a:cubicBezTo>
                    <a:cubicBezTo>
                      <a:pt x="152" y="304"/>
                      <a:pt x="152" y="304"/>
                      <a:pt x="152" y="304"/>
                    </a:cubicBezTo>
                    <a:cubicBezTo>
                      <a:pt x="155" y="304"/>
                      <a:pt x="157" y="301"/>
                      <a:pt x="157" y="298"/>
                    </a:cubicBezTo>
                    <a:cubicBezTo>
                      <a:pt x="157" y="297"/>
                      <a:pt x="157" y="297"/>
                      <a:pt x="157" y="297"/>
                    </a:cubicBezTo>
                    <a:cubicBezTo>
                      <a:pt x="157" y="294"/>
                      <a:pt x="155" y="291"/>
                      <a:pt x="152" y="291"/>
                    </a:cubicBezTo>
                    <a:close/>
                    <a:moveTo>
                      <a:pt x="115" y="293"/>
                    </a:moveTo>
                    <a:cubicBezTo>
                      <a:pt x="110" y="293"/>
                      <a:pt x="110" y="293"/>
                      <a:pt x="110" y="293"/>
                    </a:cubicBezTo>
                    <a:cubicBezTo>
                      <a:pt x="110" y="293"/>
                      <a:pt x="110" y="293"/>
                      <a:pt x="110" y="293"/>
                    </a:cubicBezTo>
                    <a:cubicBezTo>
                      <a:pt x="115" y="293"/>
                      <a:pt x="115" y="293"/>
                      <a:pt x="115" y="293"/>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23" name="Freeform 10">
                <a:extLst>
                  <a:ext uri="{FF2B5EF4-FFF2-40B4-BE49-F238E27FC236}">
                    <a16:creationId xmlns:a16="http://schemas.microsoft.com/office/drawing/2014/main" id="{C7F82AE2-0C55-CDFE-557E-57C389B6AC3D}"/>
                  </a:ext>
                </a:extLst>
              </p:cNvPr>
              <p:cNvSpPr/>
              <p:nvPr>
                <p:custDataLst>
                  <p:tags r:id="rId19"/>
                </p:custDataLst>
              </p:nvPr>
            </p:nvSpPr>
            <p:spPr bwMode="auto">
              <a:xfrm>
                <a:off x="10348996" y="1429946"/>
                <a:ext cx="64359" cy="9751"/>
              </a:xfrm>
              <a:custGeom>
                <a:avLst/>
                <a:gdLst>
                  <a:gd name="T0" fmla="*/ 50 w 54"/>
                  <a:gd name="T1" fmla="*/ 0 h 8"/>
                  <a:gd name="T2" fmla="*/ 4 w 54"/>
                  <a:gd name="T3" fmla="*/ 0 h 8"/>
                  <a:gd name="T4" fmla="*/ 0 w 54"/>
                  <a:gd name="T5" fmla="*/ 4 h 8"/>
                  <a:gd name="T6" fmla="*/ 4 w 54"/>
                  <a:gd name="T7" fmla="*/ 8 h 8"/>
                  <a:gd name="T8" fmla="*/ 50 w 54"/>
                  <a:gd name="T9" fmla="*/ 8 h 8"/>
                  <a:gd name="T10" fmla="*/ 54 w 54"/>
                  <a:gd name="T11" fmla="*/ 4 h 8"/>
                  <a:gd name="T12" fmla="*/ 50 w 5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4" h="8">
                    <a:moveTo>
                      <a:pt x="50" y="0"/>
                    </a:moveTo>
                    <a:cubicBezTo>
                      <a:pt x="4" y="0"/>
                      <a:pt x="4" y="0"/>
                      <a:pt x="4" y="0"/>
                    </a:cubicBezTo>
                    <a:cubicBezTo>
                      <a:pt x="1" y="0"/>
                      <a:pt x="0" y="2"/>
                      <a:pt x="0" y="4"/>
                    </a:cubicBezTo>
                    <a:cubicBezTo>
                      <a:pt x="0" y="7"/>
                      <a:pt x="1" y="8"/>
                      <a:pt x="4" y="8"/>
                    </a:cubicBezTo>
                    <a:cubicBezTo>
                      <a:pt x="50" y="8"/>
                      <a:pt x="50" y="8"/>
                      <a:pt x="50" y="8"/>
                    </a:cubicBezTo>
                    <a:cubicBezTo>
                      <a:pt x="52" y="8"/>
                      <a:pt x="54" y="7"/>
                      <a:pt x="54" y="4"/>
                    </a:cubicBezTo>
                    <a:cubicBezTo>
                      <a:pt x="54" y="2"/>
                      <a:pt x="52" y="0"/>
                      <a:pt x="50" y="0"/>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24" name="Freeform 11">
                <a:extLst>
                  <a:ext uri="{FF2B5EF4-FFF2-40B4-BE49-F238E27FC236}">
                    <a16:creationId xmlns:a16="http://schemas.microsoft.com/office/drawing/2014/main" id="{72FF1F36-A2D6-9769-57A4-A330B59DD191}"/>
                  </a:ext>
                </a:extLst>
              </p:cNvPr>
              <p:cNvSpPr/>
              <p:nvPr>
                <p:custDataLst>
                  <p:tags r:id="rId20"/>
                </p:custDataLst>
              </p:nvPr>
            </p:nvSpPr>
            <p:spPr bwMode="auto">
              <a:xfrm>
                <a:off x="10715647" y="1429946"/>
                <a:ext cx="64359" cy="9751"/>
              </a:xfrm>
              <a:custGeom>
                <a:avLst/>
                <a:gdLst>
                  <a:gd name="T0" fmla="*/ 50 w 54"/>
                  <a:gd name="T1" fmla="*/ 0 h 8"/>
                  <a:gd name="T2" fmla="*/ 4 w 54"/>
                  <a:gd name="T3" fmla="*/ 0 h 8"/>
                  <a:gd name="T4" fmla="*/ 0 w 54"/>
                  <a:gd name="T5" fmla="*/ 4 h 8"/>
                  <a:gd name="T6" fmla="*/ 4 w 54"/>
                  <a:gd name="T7" fmla="*/ 8 h 8"/>
                  <a:gd name="T8" fmla="*/ 50 w 54"/>
                  <a:gd name="T9" fmla="*/ 8 h 8"/>
                  <a:gd name="T10" fmla="*/ 54 w 54"/>
                  <a:gd name="T11" fmla="*/ 4 h 8"/>
                  <a:gd name="T12" fmla="*/ 50 w 5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4" h="8">
                    <a:moveTo>
                      <a:pt x="50" y="0"/>
                    </a:moveTo>
                    <a:cubicBezTo>
                      <a:pt x="4" y="0"/>
                      <a:pt x="4" y="0"/>
                      <a:pt x="4" y="0"/>
                    </a:cubicBezTo>
                    <a:cubicBezTo>
                      <a:pt x="1" y="0"/>
                      <a:pt x="0" y="2"/>
                      <a:pt x="0" y="4"/>
                    </a:cubicBezTo>
                    <a:cubicBezTo>
                      <a:pt x="0" y="7"/>
                      <a:pt x="1" y="8"/>
                      <a:pt x="4" y="8"/>
                    </a:cubicBezTo>
                    <a:cubicBezTo>
                      <a:pt x="50" y="8"/>
                      <a:pt x="50" y="8"/>
                      <a:pt x="50" y="8"/>
                    </a:cubicBezTo>
                    <a:cubicBezTo>
                      <a:pt x="52" y="8"/>
                      <a:pt x="54" y="7"/>
                      <a:pt x="54" y="4"/>
                    </a:cubicBezTo>
                    <a:cubicBezTo>
                      <a:pt x="54" y="2"/>
                      <a:pt x="52" y="0"/>
                      <a:pt x="50" y="0"/>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25" name="Freeform 12">
                <a:extLst>
                  <a:ext uri="{FF2B5EF4-FFF2-40B4-BE49-F238E27FC236}">
                    <a16:creationId xmlns:a16="http://schemas.microsoft.com/office/drawing/2014/main" id="{3B1FA7FA-D3F7-62F7-1A04-1086C1E07E1E}"/>
                  </a:ext>
                </a:extLst>
              </p:cNvPr>
              <p:cNvSpPr/>
              <p:nvPr>
                <p:custDataLst>
                  <p:tags r:id="rId21"/>
                </p:custDataLst>
              </p:nvPr>
            </p:nvSpPr>
            <p:spPr bwMode="auto">
              <a:xfrm>
                <a:off x="10663965" y="1283675"/>
                <a:ext cx="49732" cy="48757"/>
              </a:xfrm>
              <a:custGeom>
                <a:avLst/>
                <a:gdLst>
                  <a:gd name="T0" fmla="*/ 5 w 42"/>
                  <a:gd name="T1" fmla="*/ 41 h 41"/>
                  <a:gd name="T2" fmla="*/ 2 w 42"/>
                  <a:gd name="T3" fmla="*/ 40 h 41"/>
                  <a:gd name="T4" fmla="*/ 2 w 42"/>
                  <a:gd name="T5" fmla="*/ 34 h 41"/>
                  <a:gd name="T6" fmla="*/ 34 w 42"/>
                  <a:gd name="T7" fmla="*/ 2 h 41"/>
                  <a:gd name="T8" fmla="*/ 40 w 42"/>
                  <a:gd name="T9" fmla="*/ 2 h 41"/>
                  <a:gd name="T10" fmla="*/ 40 w 42"/>
                  <a:gd name="T11" fmla="*/ 7 h 41"/>
                  <a:gd name="T12" fmla="*/ 7 w 42"/>
                  <a:gd name="T13" fmla="*/ 40 h 41"/>
                  <a:gd name="T14" fmla="*/ 5 w 42"/>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5" y="41"/>
                    </a:moveTo>
                    <a:cubicBezTo>
                      <a:pt x="4" y="41"/>
                      <a:pt x="3" y="41"/>
                      <a:pt x="2" y="40"/>
                    </a:cubicBezTo>
                    <a:cubicBezTo>
                      <a:pt x="0" y="38"/>
                      <a:pt x="0" y="36"/>
                      <a:pt x="2" y="34"/>
                    </a:cubicBezTo>
                    <a:cubicBezTo>
                      <a:pt x="34" y="2"/>
                      <a:pt x="34" y="2"/>
                      <a:pt x="34" y="2"/>
                    </a:cubicBezTo>
                    <a:cubicBezTo>
                      <a:pt x="36" y="0"/>
                      <a:pt x="38" y="0"/>
                      <a:pt x="40" y="2"/>
                    </a:cubicBezTo>
                    <a:cubicBezTo>
                      <a:pt x="42" y="3"/>
                      <a:pt x="42" y="6"/>
                      <a:pt x="40" y="7"/>
                    </a:cubicBezTo>
                    <a:cubicBezTo>
                      <a:pt x="7" y="40"/>
                      <a:pt x="7" y="40"/>
                      <a:pt x="7" y="40"/>
                    </a:cubicBezTo>
                    <a:cubicBezTo>
                      <a:pt x="7" y="41"/>
                      <a:pt x="6" y="41"/>
                      <a:pt x="5" y="41"/>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sp>
            <p:nvSpPr>
              <p:cNvPr id="26" name="Freeform 13">
                <a:extLst>
                  <a:ext uri="{FF2B5EF4-FFF2-40B4-BE49-F238E27FC236}">
                    <a16:creationId xmlns:a16="http://schemas.microsoft.com/office/drawing/2014/main" id="{9B9B47FE-2DFE-D344-0712-5B832A7C2D84}"/>
                  </a:ext>
                </a:extLst>
              </p:cNvPr>
              <p:cNvSpPr/>
              <p:nvPr>
                <p:custDataLst>
                  <p:tags r:id="rId22"/>
                </p:custDataLst>
              </p:nvPr>
            </p:nvSpPr>
            <p:spPr bwMode="auto">
              <a:xfrm>
                <a:off x="10413355" y="1283675"/>
                <a:ext cx="49732" cy="48757"/>
              </a:xfrm>
              <a:custGeom>
                <a:avLst/>
                <a:gdLst>
                  <a:gd name="T0" fmla="*/ 37 w 42"/>
                  <a:gd name="T1" fmla="*/ 41 h 41"/>
                  <a:gd name="T2" fmla="*/ 35 w 42"/>
                  <a:gd name="T3" fmla="*/ 40 h 41"/>
                  <a:gd name="T4" fmla="*/ 2 w 42"/>
                  <a:gd name="T5" fmla="*/ 7 h 41"/>
                  <a:gd name="T6" fmla="*/ 2 w 42"/>
                  <a:gd name="T7" fmla="*/ 2 h 41"/>
                  <a:gd name="T8" fmla="*/ 8 w 42"/>
                  <a:gd name="T9" fmla="*/ 2 h 41"/>
                  <a:gd name="T10" fmla="*/ 40 w 42"/>
                  <a:gd name="T11" fmla="*/ 34 h 41"/>
                  <a:gd name="T12" fmla="*/ 40 w 42"/>
                  <a:gd name="T13" fmla="*/ 40 h 41"/>
                  <a:gd name="T14" fmla="*/ 37 w 42"/>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37" y="41"/>
                    </a:moveTo>
                    <a:cubicBezTo>
                      <a:pt x="36" y="41"/>
                      <a:pt x="35" y="41"/>
                      <a:pt x="35" y="40"/>
                    </a:cubicBezTo>
                    <a:cubicBezTo>
                      <a:pt x="2" y="7"/>
                      <a:pt x="2" y="7"/>
                      <a:pt x="2" y="7"/>
                    </a:cubicBezTo>
                    <a:cubicBezTo>
                      <a:pt x="0" y="6"/>
                      <a:pt x="0" y="3"/>
                      <a:pt x="2" y="2"/>
                    </a:cubicBezTo>
                    <a:cubicBezTo>
                      <a:pt x="4" y="0"/>
                      <a:pt x="6" y="0"/>
                      <a:pt x="8" y="2"/>
                    </a:cubicBezTo>
                    <a:cubicBezTo>
                      <a:pt x="40" y="34"/>
                      <a:pt x="40" y="34"/>
                      <a:pt x="40" y="34"/>
                    </a:cubicBezTo>
                    <a:cubicBezTo>
                      <a:pt x="42" y="36"/>
                      <a:pt x="42" y="38"/>
                      <a:pt x="40" y="40"/>
                    </a:cubicBezTo>
                    <a:cubicBezTo>
                      <a:pt x="39" y="41"/>
                      <a:pt x="38" y="41"/>
                      <a:pt x="37" y="41"/>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endParaRPr lang="en-US" sz="1658"/>
              </a:p>
            </p:txBody>
          </p:sp>
        </p:grpSp>
      </p:grpSp>
    </p:spTree>
    <p:custDataLst>
      <p:tags r:id="rId1"/>
    </p:custDataLst>
    <p:extLst>
      <p:ext uri="{BB962C8B-B14F-4D97-AF65-F5344CB8AC3E}">
        <p14:creationId xmlns:p14="http://schemas.microsoft.com/office/powerpoint/2010/main" val="13125465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B5EAD01-DF5B-F421-BC52-11B8F12E8225}"/>
              </a:ext>
            </a:extLst>
          </p:cNvPr>
          <p:cNvGraphicFramePr>
            <a:graphicFrameLocks noChangeAspect="1"/>
          </p:cNvGraphicFramePr>
          <p:nvPr>
            <p:custDataLst>
              <p:tags r:id="rId2"/>
            </p:custDataLst>
            <p:extLst>
              <p:ext uri="{D42A27DB-BD31-4B8C-83A1-F6EECF244321}">
                <p14:modId xmlns:p14="http://schemas.microsoft.com/office/powerpoint/2010/main" val="843066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60" imgH="360" progId="TCLayout.ActiveDocument.1">
                  <p:embed/>
                </p:oleObj>
              </mc:Choice>
              <mc:Fallback>
                <p:oleObj name="think-cell Slide" r:id="rId8" imgW="360" imgH="360" progId="TCLayout.ActiveDocument.1">
                  <p:embed/>
                  <p:pic>
                    <p:nvPicPr>
                      <p:cNvPr id="6" name="think-cell data - do not delete" hidden="1">
                        <a:extLst>
                          <a:ext uri="{FF2B5EF4-FFF2-40B4-BE49-F238E27FC236}">
                            <a16:creationId xmlns:a16="http://schemas.microsoft.com/office/drawing/2014/main" id="{0B5EAD01-DF5B-F421-BC52-11B8F12E822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pSp>
        <p:nvGrpSpPr>
          <p:cNvPr id="37" name="btfpColumnIndicatorGroup2">
            <a:extLst>
              <a:ext uri="{FF2B5EF4-FFF2-40B4-BE49-F238E27FC236}">
                <a16:creationId xmlns:a16="http://schemas.microsoft.com/office/drawing/2014/main" id="{0C0FC1F1-32C3-EFBA-7CD2-DE6BC6C610BA}"/>
              </a:ext>
            </a:extLst>
          </p:cNvPr>
          <p:cNvGrpSpPr/>
          <p:nvPr/>
        </p:nvGrpSpPr>
        <p:grpSpPr>
          <a:xfrm>
            <a:off x="0" y="6926580"/>
            <a:ext cx="12192000" cy="137160"/>
            <a:chOff x="0" y="6926580"/>
            <a:chExt cx="12192000" cy="137160"/>
          </a:xfrm>
        </p:grpSpPr>
        <p:sp>
          <p:nvSpPr>
            <p:cNvPr id="35" name="btfpColumnGapBlocker351690">
              <a:extLst>
                <a:ext uri="{FF2B5EF4-FFF2-40B4-BE49-F238E27FC236}">
                  <a16:creationId xmlns:a16="http://schemas.microsoft.com/office/drawing/2014/main" id="{1623ABE5-738D-7736-715C-737484D428F7}"/>
                </a:ext>
              </a:extLst>
            </p:cNvPr>
            <p:cNvSpPr/>
            <p:nvPr/>
          </p:nvSpPr>
          <p:spPr bwMode="gray">
            <a:xfrm>
              <a:off x="12014200" y="692658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33" name="btfpColumnGapBlocker154461">
              <a:extLst>
                <a:ext uri="{FF2B5EF4-FFF2-40B4-BE49-F238E27FC236}">
                  <a16:creationId xmlns:a16="http://schemas.microsoft.com/office/drawing/2014/main" id="{9D84F3E3-AA34-30E5-81D2-1002025FD4DE}"/>
                </a:ext>
              </a:extLst>
            </p:cNvPr>
            <p:cNvSpPr/>
            <p:nvPr/>
          </p:nvSpPr>
          <p:spPr bwMode="gray">
            <a:xfrm>
              <a:off x="5975350" y="6926580"/>
              <a:ext cx="5334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31" name="btfpColumnIndicator480228">
              <a:extLst>
                <a:ext uri="{FF2B5EF4-FFF2-40B4-BE49-F238E27FC236}">
                  <a16:creationId xmlns:a16="http://schemas.microsoft.com/office/drawing/2014/main" id="{5FC750E0-6DCD-8344-6968-D75B9B775330}"/>
                </a:ext>
              </a:extLst>
            </p:cNvPr>
            <p:cNvCxnSpPr/>
            <p:nvPr/>
          </p:nvCxnSpPr>
          <p:spPr>
            <a:xfrm flipV="1">
              <a:off x="120142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btfpColumnIndicator339992">
              <a:extLst>
                <a:ext uri="{FF2B5EF4-FFF2-40B4-BE49-F238E27FC236}">
                  <a16:creationId xmlns:a16="http://schemas.microsoft.com/office/drawing/2014/main" id="{E5AC0F33-E43B-32BC-19E8-2A853441B567}"/>
                </a:ext>
              </a:extLst>
            </p:cNvPr>
            <p:cNvCxnSpPr/>
            <p:nvPr/>
          </p:nvCxnSpPr>
          <p:spPr>
            <a:xfrm flipV="1">
              <a:off x="650875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btfpColumnGapBlocker800344">
              <a:extLst>
                <a:ext uri="{FF2B5EF4-FFF2-40B4-BE49-F238E27FC236}">
                  <a16:creationId xmlns:a16="http://schemas.microsoft.com/office/drawing/2014/main" id="{4989EF73-36F1-62AC-9697-7EE7932492CC}"/>
                </a:ext>
              </a:extLst>
            </p:cNvPr>
            <p:cNvSpPr/>
            <p:nvPr/>
          </p:nvSpPr>
          <p:spPr bwMode="gray">
            <a:xfrm>
              <a:off x="0" y="692658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25" name="btfpColumnIndicator426775">
              <a:extLst>
                <a:ext uri="{FF2B5EF4-FFF2-40B4-BE49-F238E27FC236}">
                  <a16:creationId xmlns:a16="http://schemas.microsoft.com/office/drawing/2014/main" id="{2EC7872C-1579-F9EE-2667-5A79E6B4DEA9}"/>
                </a:ext>
              </a:extLst>
            </p:cNvPr>
            <p:cNvCxnSpPr/>
            <p:nvPr/>
          </p:nvCxnSpPr>
          <p:spPr>
            <a:xfrm flipV="1">
              <a:off x="597535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btfpColumnIndicator877128">
              <a:extLst>
                <a:ext uri="{FF2B5EF4-FFF2-40B4-BE49-F238E27FC236}">
                  <a16:creationId xmlns:a16="http://schemas.microsoft.com/office/drawing/2014/main" id="{E2C819E4-9C81-547A-7019-4BD30F27CAC2}"/>
                </a:ext>
              </a:extLst>
            </p:cNvPr>
            <p:cNvCxnSpPr/>
            <p:nvPr/>
          </p:nvCxnSpPr>
          <p:spPr>
            <a:xfrm flipV="1">
              <a:off x="4699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6" name="btfpColumnIndicatorGroup1">
            <a:extLst>
              <a:ext uri="{FF2B5EF4-FFF2-40B4-BE49-F238E27FC236}">
                <a16:creationId xmlns:a16="http://schemas.microsoft.com/office/drawing/2014/main" id="{ED652595-533A-C511-C9B3-5A81A67B6899}"/>
              </a:ext>
            </a:extLst>
          </p:cNvPr>
          <p:cNvGrpSpPr/>
          <p:nvPr/>
        </p:nvGrpSpPr>
        <p:grpSpPr>
          <a:xfrm>
            <a:off x="0" y="-205740"/>
            <a:ext cx="12192000" cy="137160"/>
            <a:chOff x="0" y="-205740"/>
            <a:chExt cx="12192000" cy="137160"/>
          </a:xfrm>
        </p:grpSpPr>
        <p:sp>
          <p:nvSpPr>
            <p:cNvPr id="34" name="btfpColumnGapBlocker178973">
              <a:extLst>
                <a:ext uri="{FF2B5EF4-FFF2-40B4-BE49-F238E27FC236}">
                  <a16:creationId xmlns:a16="http://schemas.microsoft.com/office/drawing/2014/main" id="{9939CE72-78D0-B02C-B186-EBDCF090EE3B}"/>
                </a:ext>
              </a:extLst>
            </p:cNvPr>
            <p:cNvSpPr/>
            <p:nvPr/>
          </p:nvSpPr>
          <p:spPr bwMode="gray">
            <a:xfrm>
              <a:off x="12014200" y="-20574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32" name="btfpColumnGapBlocker537335">
              <a:extLst>
                <a:ext uri="{FF2B5EF4-FFF2-40B4-BE49-F238E27FC236}">
                  <a16:creationId xmlns:a16="http://schemas.microsoft.com/office/drawing/2014/main" id="{82D65C9E-A958-3626-9156-C6A7E6A1A2F0}"/>
                </a:ext>
              </a:extLst>
            </p:cNvPr>
            <p:cNvSpPr/>
            <p:nvPr/>
          </p:nvSpPr>
          <p:spPr bwMode="gray">
            <a:xfrm>
              <a:off x="5975350" y="-205740"/>
              <a:ext cx="5334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30" name="btfpColumnIndicator463936">
              <a:extLst>
                <a:ext uri="{FF2B5EF4-FFF2-40B4-BE49-F238E27FC236}">
                  <a16:creationId xmlns:a16="http://schemas.microsoft.com/office/drawing/2014/main" id="{D2D62E1E-BE14-E321-8F20-9FAF0E6CAEB3}"/>
                </a:ext>
              </a:extLst>
            </p:cNvPr>
            <p:cNvCxnSpPr/>
            <p:nvPr/>
          </p:nvCxnSpPr>
          <p:spPr>
            <a:xfrm flipV="1">
              <a:off x="120142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btfpColumnIndicator157763">
              <a:extLst>
                <a:ext uri="{FF2B5EF4-FFF2-40B4-BE49-F238E27FC236}">
                  <a16:creationId xmlns:a16="http://schemas.microsoft.com/office/drawing/2014/main" id="{2B005808-EF1C-22D3-8E71-E45A710E0DE5}"/>
                </a:ext>
              </a:extLst>
            </p:cNvPr>
            <p:cNvCxnSpPr/>
            <p:nvPr/>
          </p:nvCxnSpPr>
          <p:spPr>
            <a:xfrm flipV="1">
              <a:off x="650875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btfpColumnGapBlocker258850">
              <a:extLst>
                <a:ext uri="{FF2B5EF4-FFF2-40B4-BE49-F238E27FC236}">
                  <a16:creationId xmlns:a16="http://schemas.microsoft.com/office/drawing/2014/main" id="{8213DD41-2294-9B93-52CB-9D60D3E59427}"/>
                </a:ext>
              </a:extLst>
            </p:cNvPr>
            <p:cNvSpPr/>
            <p:nvPr/>
          </p:nvSpPr>
          <p:spPr bwMode="gray">
            <a:xfrm>
              <a:off x="0" y="-20574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23" name="btfpColumnIndicator808152">
              <a:extLst>
                <a:ext uri="{FF2B5EF4-FFF2-40B4-BE49-F238E27FC236}">
                  <a16:creationId xmlns:a16="http://schemas.microsoft.com/office/drawing/2014/main" id="{4AB13956-9894-150B-1569-C6ED740EBDD6}"/>
                </a:ext>
              </a:extLst>
            </p:cNvPr>
            <p:cNvCxnSpPr/>
            <p:nvPr/>
          </p:nvCxnSpPr>
          <p:spPr>
            <a:xfrm flipV="1">
              <a:off x="597535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btfpColumnIndicator554743">
              <a:extLst>
                <a:ext uri="{FF2B5EF4-FFF2-40B4-BE49-F238E27FC236}">
                  <a16:creationId xmlns:a16="http://schemas.microsoft.com/office/drawing/2014/main" id="{2BFD48FD-4CBC-2048-97C7-CF8776224A61}"/>
                </a:ext>
              </a:extLst>
            </p:cNvPr>
            <p:cNvCxnSpPr/>
            <p:nvPr/>
          </p:nvCxnSpPr>
          <p:spPr>
            <a:xfrm flipV="1">
              <a:off x="4699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24" name="Picture Placeholder 23">
            <a:extLst>
              <a:ext uri="{FF2B5EF4-FFF2-40B4-BE49-F238E27FC236}">
                <a16:creationId xmlns:a16="http://schemas.microsoft.com/office/drawing/2014/main" id="{7D4184FF-6202-2AEF-2D2E-9F7F8BAEC7FF}"/>
              </a:ext>
            </a:extLst>
          </p:cNvPr>
          <p:cNvPicPr>
            <a:picLocks noGrp="1" noChangeAspect="1"/>
          </p:cNvPicPr>
          <p:nvPr>
            <p:ph type="pic" sz="quarter" idx="10"/>
          </p:nvPr>
        </p:nvPicPr>
        <p:blipFill>
          <a:blip r:embed="rId10" cstate="print">
            <a:extLst>
              <a:ext uri="{28A0092B-C50C-407E-A947-70E740481C1C}">
                <a14:useLocalDpi xmlns:a14="http://schemas.microsoft.com/office/drawing/2010/main" val="0"/>
              </a:ext>
            </a:extLst>
          </a:blip>
          <a:srcRect t="11036" b="11036"/>
          <a:stretch/>
        </p:blipFill>
        <p:spPr>
          <a:xfrm>
            <a:off x="230280" y="1"/>
            <a:ext cx="5862246" cy="6857999"/>
          </a:xfrm>
        </p:spPr>
      </p:pic>
      <p:sp>
        <p:nvSpPr>
          <p:cNvPr id="2" name="Title 1"/>
          <p:cNvSpPr>
            <a:spLocks noGrp="1"/>
          </p:cNvSpPr>
          <p:nvPr>
            <p:ph type="title"/>
            <p:custDataLst>
              <p:tags r:id="rId3"/>
            </p:custDataLst>
          </p:nvPr>
        </p:nvSpPr>
        <p:spPr/>
        <p:txBody>
          <a:bodyPr vert="horz"/>
          <a:lstStyle/>
          <a:p>
            <a:r>
              <a:rPr lang="en-US" sz="2800" dirty="0"/>
              <a:t>Getting started!</a:t>
            </a:r>
          </a:p>
        </p:txBody>
      </p:sp>
      <p:sp>
        <p:nvSpPr>
          <p:cNvPr id="3" name="btfpLayoutConfig" hidden="1"/>
          <p:cNvSpPr txBox="1"/>
          <p:nvPr>
            <p:custDataLst>
              <p:tags r:id="rId4"/>
            </p:custDataLst>
          </p:nvPr>
        </p:nvSpPr>
        <p:spPr bwMode="gray">
          <a:xfrm>
            <a:off x="1625649" y="11700"/>
            <a:ext cx="8190403" cy="82371"/>
          </a:xfrm>
          <a:prstGeom prst="rect">
            <a:avLst/>
          </a:prstGeom>
          <a:noFill/>
        </p:spPr>
        <p:txBody>
          <a:bodyPr vert="horz" wrap="square" lIns="33167" tIns="33167" rIns="33167" bIns="33167" rtlCol="0">
            <a:spAutoFit/>
          </a:bodyPr>
          <a:lstStyle/>
          <a:p>
            <a:pPr marL="0" indent="0">
              <a:buNone/>
            </a:pPr>
            <a:r>
              <a:rPr lang="en-US" sz="100">
                <a:solidFill>
                  <a:srgbClr val="FFFFFF">
                    <a:alpha val="0"/>
                  </a:srgbClr>
                </a:solidFill>
              </a:rPr>
              <a:t>overall_1_132465129339579067 columns_1_132465129339579067 4_1_132465570463604600 </a:t>
            </a:r>
          </a:p>
        </p:txBody>
      </p:sp>
      <p:sp>
        <p:nvSpPr>
          <p:cNvPr id="4" name="btfpBulletedList830617"/>
          <p:cNvSpPr txBox="1"/>
          <p:nvPr>
            <p:custDataLst>
              <p:tags r:id="rId5"/>
            </p:custDataLst>
          </p:nvPr>
        </p:nvSpPr>
        <p:spPr>
          <a:xfrm>
            <a:off x="6502400" y="1219200"/>
            <a:ext cx="5499100" cy="3970318"/>
          </a:xfrm>
          <a:prstGeom prst="rect">
            <a:avLst/>
          </a:prstGeom>
          <a:noFill/>
        </p:spPr>
        <p:txBody>
          <a:bodyPr vert="horz" wrap="square" lIns="42122" rIns="42122" rtlCol="0" anchor="t">
            <a:spAutoFit/>
          </a:bodyPr>
          <a:lstStyle/>
          <a:p>
            <a:pPr marL="177800" indent="-177800">
              <a:spcBef>
                <a:spcPts val="3600"/>
              </a:spcBef>
            </a:pPr>
            <a:r>
              <a:rPr lang="en-US" dirty="0"/>
              <a:t>Access Bridgespan’s new </a:t>
            </a:r>
            <a:r>
              <a:rPr lang="en-US" dirty="0">
                <a:hlinkClick r:id="rId11"/>
              </a:rPr>
              <a:t>article</a:t>
            </a:r>
            <a:r>
              <a:rPr lang="en-US" dirty="0"/>
              <a:t> and                                      </a:t>
            </a:r>
            <a:r>
              <a:rPr lang="en-US" dirty="0">
                <a:hlinkClick r:id="rId12"/>
              </a:rPr>
              <a:t>scenario planning toolkit </a:t>
            </a:r>
            <a:endParaRPr lang="en-US" dirty="0"/>
          </a:p>
          <a:p>
            <a:pPr marL="177800" indent="-177800">
              <a:spcBef>
                <a:spcPts val="3600"/>
              </a:spcBef>
            </a:pPr>
            <a:r>
              <a:rPr lang="en-US" dirty="0"/>
              <a:t>Consider asking key partners or allies in other organizations to brainstorm with you, and/or engage your senior team and Board</a:t>
            </a:r>
          </a:p>
          <a:p>
            <a:pPr marL="177800" indent="-177800">
              <a:spcBef>
                <a:spcPts val="3600"/>
              </a:spcBef>
            </a:pPr>
            <a:r>
              <a:rPr lang="en-US" dirty="0"/>
              <a:t>Identify the most important risks and / or opportunities facing your organization </a:t>
            </a:r>
          </a:p>
          <a:p>
            <a:pPr marL="177800" indent="-177800">
              <a:spcBef>
                <a:spcPts val="3600"/>
              </a:spcBef>
            </a:pPr>
            <a:r>
              <a:rPr lang="en-US" dirty="0"/>
              <a:t>Identify the set of “no regrets” moves that you want to be ready to make, regardless of the election outcome(s)</a:t>
            </a:r>
          </a:p>
        </p:txBody>
      </p:sp>
    </p:spTree>
    <p:custDataLst>
      <p:tags r:id="rId1"/>
    </p:custDataLst>
    <p:extLst>
      <p:ext uri="{BB962C8B-B14F-4D97-AF65-F5344CB8AC3E}">
        <p14:creationId xmlns:p14="http://schemas.microsoft.com/office/powerpoint/2010/main" val="24931700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btfpColumnIndicatorGroup2">
            <a:extLst>
              <a:ext uri="{FF2B5EF4-FFF2-40B4-BE49-F238E27FC236}">
                <a16:creationId xmlns:a16="http://schemas.microsoft.com/office/drawing/2014/main" id="{41C7CFD9-9D09-44E0-A778-72B681E8B8D5}"/>
              </a:ext>
            </a:extLst>
          </p:cNvPr>
          <p:cNvGrpSpPr/>
          <p:nvPr>
            <p:custDataLst>
              <p:tags r:id="rId2"/>
            </p:custDataLst>
          </p:nvPr>
        </p:nvGrpSpPr>
        <p:grpSpPr>
          <a:xfrm>
            <a:off x="0" y="6926580"/>
            <a:ext cx="12192000" cy="137160"/>
            <a:chOff x="0" y="6926580"/>
            <a:chExt cx="12192000" cy="137160"/>
          </a:xfrm>
        </p:grpSpPr>
        <p:sp>
          <p:nvSpPr>
            <p:cNvPr id="23" name="btfpColumnGapBlocker892198">
              <a:extLst>
                <a:ext uri="{FF2B5EF4-FFF2-40B4-BE49-F238E27FC236}">
                  <a16:creationId xmlns:a16="http://schemas.microsoft.com/office/drawing/2014/main" id="{F18DED66-70EB-45BB-AA27-68A248B80E66}"/>
                </a:ext>
              </a:extLst>
            </p:cNvPr>
            <p:cNvSpPr/>
            <p:nvPr>
              <p:custDataLst>
                <p:tags r:id="rId24"/>
              </p:custDataLst>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21" name="btfpColumnGapBlocker154813">
              <a:extLst>
                <a:ext uri="{FF2B5EF4-FFF2-40B4-BE49-F238E27FC236}">
                  <a16:creationId xmlns:a16="http://schemas.microsoft.com/office/drawing/2014/main" id="{36682D43-BCD9-468C-8AAF-D58CE13F3A7C}"/>
                </a:ext>
              </a:extLst>
            </p:cNvPr>
            <p:cNvSpPr/>
            <p:nvPr>
              <p:custDataLst>
                <p:tags r:id="rId25"/>
              </p:custDataLst>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8" name="btfpColumnIndicator365582">
              <a:extLst>
                <a:ext uri="{FF2B5EF4-FFF2-40B4-BE49-F238E27FC236}">
                  <a16:creationId xmlns:a16="http://schemas.microsoft.com/office/drawing/2014/main" id="{965DEDF0-88E1-4970-BDE9-7C8B2E56CB35}"/>
                </a:ext>
              </a:extLst>
            </p:cNvPr>
            <p:cNvCxnSpPr/>
            <p:nvPr>
              <p:custDataLst>
                <p:tags r:id="rId26"/>
              </p:custDataLst>
            </p:nvPr>
          </p:nvCxnSpPr>
          <p:spPr>
            <a:xfrm flipH="1"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btfpColumnIndicator530171">
              <a:extLst>
                <a:ext uri="{FF2B5EF4-FFF2-40B4-BE49-F238E27FC236}">
                  <a16:creationId xmlns:a16="http://schemas.microsoft.com/office/drawing/2014/main" id="{A62168A2-3930-4C66-8698-3752EDF2CBEC}"/>
                </a:ext>
              </a:extLst>
            </p:cNvPr>
            <p:cNvCxnSpPr/>
            <p:nvPr>
              <p:custDataLst>
                <p:tags r:id="rId27"/>
              </p:custDataLst>
            </p:nvPr>
          </p:nvCxnSpPr>
          <p:spPr>
            <a:xfrm flipH="1"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981D2CE1-858E-4B11-9D35-DA34733E92C0}"/>
              </a:ext>
            </a:extLst>
          </p:cNvPr>
          <p:cNvGrpSpPr/>
          <p:nvPr>
            <p:custDataLst>
              <p:tags r:id="rId3"/>
            </p:custDataLst>
          </p:nvPr>
        </p:nvGrpSpPr>
        <p:grpSpPr>
          <a:xfrm>
            <a:off x="0" y="-205740"/>
            <a:ext cx="12192000" cy="137160"/>
            <a:chOff x="0" y="-205740"/>
            <a:chExt cx="12192000" cy="137160"/>
          </a:xfrm>
        </p:grpSpPr>
        <p:sp>
          <p:nvSpPr>
            <p:cNvPr id="22" name="btfpColumnGapBlocker517902">
              <a:extLst>
                <a:ext uri="{FF2B5EF4-FFF2-40B4-BE49-F238E27FC236}">
                  <a16:creationId xmlns:a16="http://schemas.microsoft.com/office/drawing/2014/main" id="{135BAD3C-45C4-46B6-94F1-65C2EF35AC51}"/>
                </a:ext>
              </a:extLst>
            </p:cNvPr>
            <p:cNvSpPr/>
            <p:nvPr>
              <p:custDataLst>
                <p:tags r:id="rId20"/>
              </p:custDataLst>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20" name="btfpColumnGapBlocker345056">
              <a:extLst>
                <a:ext uri="{FF2B5EF4-FFF2-40B4-BE49-F238E27FC236}">
                  <a16:creationId xmlns:a16="http://schemas.microsoft.com/office/drawing/2014/main" id="{E9558F05-8B71-4312-9867-FB11D566679A}"/>
                </a:ext>
              </a:extLst>
            </p:cNvPr>
            <p:cNvSpPr/>
            <p:nvPr>
              <p:custDataLst>
                <p:tags r:id="rId21"/>
              </p:custDataLst>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7" name="btfpColumnIndicator639643">
              <a:extLst>
                <a:ext uri="{FF2B5EF4-FFF2-40B4-BE49-F238E27FC236}">
                  <a16:creationId xmlns:a16="http://schemas.microsoft.com/office/drawing/2014/main" id="{96527C75-9363-416D-86D1-5F39B2B5FC5D}"/>
                </a:ext>
              </a:extLst>
            </p:cNvPr>
            <p:cNvCxnSpPr/>
            <p:nvPr>
              <p:custDataLst>
                <p:tags r:id="rId22"/>
              </p:custDataLst>
            </p:nvPr>
          </p:nvCxnSpPr>
          <p:spPr>
            <a:xfrm flipH="1"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btfpColumnIndicator698322">
              <a:extLst>
                <a:ext uri="{FF2B5EF4-FFF2-40B4-BE49-F238E27FC236}">
                  <a16:creationId xmlns:a16="http://schemas.microsoft.com/office/drawing/2014/main" id="{65D5B91D-27C0-4A43-B793-AD25D1A9FE7B}"/>
                </a:ext>
              </a:extLst>
            </p:cNvPr>
            <p:cNvCxnSpPr/>
            <p:nvPr>
              <p:custDataLst>
                <p:tags r:id="rId23"/>
              </p:custDataLst>
            </p:nvPr>
          </p:nvCxnSpPr>
          <p:spPr>
            <a:xfrm flipH="1"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btfpLayoutConfig" hidden="1"/>
          <p:cNvSpPr txBox="1"/>
          <p:nvPr>
            <p:custDataLst>
              <p:tags r:id="rId4"/>
            </p:custDataLst>
          </p:nvPr>
        </p:nvSpPr>
        <p:spPr bwMode="gray">
          <a:xfrm>
            <a:off x="12700" y="12700"/>
            <a:ext cx="426967" cy="88092"/>
          </a:xfrm>
          <a:prstGeom prst="rect">
            <a:avLst/>
          </a:prstGeom>
          <a:noFill/>
        </p:spPr>
        <p:txBody>
          <a:bodyPr vert="horz" wrap="none" lIns="36000" tIns="36000" rIns="36000" bIns="36000" rtlCol="0">
            <a:spAutoFit/>
          </a:bodyPr>
          <a:lstStyle/>
          <a:p>
            <a:pPr marL="0" indent="0" algn="l">
              <a:spcBef>
                <a:spcPts val="1200"/>
              </a:spcBef>
              <a:buNone/>
            </a:pPr>
            <a:r>
              <a:rPr lang="en-US" sz="100">
                <a:solidFill>
                  <a:srgbClr val="FFFFFF">
                    <a:alpha val="0"/>
                  </a:srgbClr>
                </a:solidFill>
              </a:rPr>
              <a:t>overall_0_132890683543515110 columns_1_132890673013020096 </a:t>
            </a:r>
          </a:p>
        </p:txBody>
      </p:sp>
      <p:pic>
        <p:nvPicPr>
          <p:cNvPr id="204" name="Picture 203"/>
          <p:cNvPicPr>
            <a:picLocks noChangeAspect="1"/>
          </p:cNvPicPr>
          <p:nvPr>
            <p:custDataLst>
              <p:tags r:id="rId5"/>
            </p:custDataLst>
          </p:nvPr>
        </p:nvPicPr>
        <p:blipFill>
          <a:blip r:embed="rId30" cstate="print">
            <a:extLst>
              <a:ext uri="{28A0092B-C50C-407E-A947-70E740481C1C}">
                <a14:useLocalDpi xmlns:a14="http://schemas.microsoft.com/office/drawing/2010/main" val="0"/>
              </a:ext>
            </a:extLst>
          </a:blip>
          <a:stretch>
            <a:fillRect/>
          </a:stretch>
        </p:blipFill>
        <p:spPr>
          <a:xfrm>
            <a:off x="184174" y="5881616"/>
            <a:ext cx="1785737" cy="796214"/>
          </a:xfrm>
          <a:prstGeom prst="rect">
            <a:avLst/>
          </a:prstGeom>
        </p:spPr>
      </p:pic>
      <p:pic>
        <p:nvPicPr>
          <p:cNvPr id="64" name="Picture 63"/>
          <p:cNvPicPr>
            <a:picLocks noChangeAspect="1"/>
          </p:cNvPicPr>
          <p:nvPr>
            <p:custDataLst>
              <p:tags r:id="rId6"/>
            </p:custDataLst>
          </p:nvPr>
        </p:nvPicPr>
        <p:blipFill>
          <a:blip r:embed="rId31">
            <a:extLst>
              <a:ext uri="{28A0092B-C50C-407E-A947-70E740481C1C}">
                <a14:useLocalDpi xmlns:a14="http://schemas.microsoft.com/office/drawing/2010/main" val="0"/>
              </a:ext>
            </a:extLst>
          </a:blip>
          <a:stretch>
            <a:fillRect/>
          </a:stretch>
        </p:blipFill>
        <p:spPr>
          <a:xfrm rot="5400000">
            <a:off x="-1555474" y="1555474"/>
            <a:ext cx="6858000" cy="3747051"/>
          </a:xfrm>
          <a:prstGeom prst="rect">
            <a:avLst/>
          </a:prstGeom>
        </p:spPr>
      </p:pic>
      <p:grpSp>
        <p:nvGrpSpPr>
          <p:cNvPr id="4" name="Group 3"/>
          <p:cNvGrpSpPr/>
          <p:nvPr>
            <p:custDataLst>
              <p:tags r:id="rId7"/>
            </p:custDataLst>
          </p:nvPr>
        </p:nvGrpSpPr>
        <p:grpSpPr>
          <a:xfrm>
            <a:off x="4431901" y="1808254"/>
            <a:ext cx="7027371" cy="3241489"/>
            <a:chOff x="4569897" y="1904815"/>
            <a:chExt cx="7027371" cy="3241489"/>
          </a:xfrm>
        </p:grpSpPr>
        <p:sp>
          <p:nvSpPr>
            <p:cNvPr id="19" name="btfpBulletedList524527"/>
            <p:cNvSpPr txBox="1"/>
            <p:nvPr>
              <p:custDataLst>
                <p:tags r:id="rId9"/>
              </p:custDataLst>
            </p:nvPr>
          </p:nvSpPr>
          <p:spPr>
            <a:xfrm>
              <a:off x="5324447" y="2817568"/>
              <a:ext cx="6272821" cy="2328736"/>
            </a:xfrm>
            <a:prstGeom prst="rect">
              <a:avLst/>
            </a:prstGeom>
          </p:spPr>
          <p:txBody>
            <a:bodyPr wrap="square"/>
            <a:lstStyle>
              <a:lvl1pPr marL="177417" indent="-177417" algn="l" defTabSz="89638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1pPr>
              <a:lvl2pPr marL="354835" indent="-177417" algn="l" defTabSz="89638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2pPr>
              <a:lvl3pPr marL="524471" indent="-169636" algn="l" defTabSz="896380" rtl="0" eaLnBrk="1" latinLnBrk="0" hangingPunct="1">
                <a:lnSpc>
                  <a:spcPct val="100000"/>
                </a:lnSpc>
                <a:spcBef>
                  <a:spcPts val="600"/>
                </a:spcBef>
                <a:buFont typeface="Arial" panose="020B0604020202020204" pitchFamily="34" charset="0"/>
                <a:buChar char="&gt;"/>
                <a:defRPr sz="1600" kern="1200">
                  <a:solidFill>
                    <a:schemeClr val="tx1"/>
                  </a:solidFill>
                  <a:latin typeface="+mn-lt"/>
                  <a:ea typeface="+mn-ea"/>
                  <a:cs typeface="+mn-cs"/>
                </a:defRPr>
              </a:lvl3pPr>
              <a:lvl4pPr marL="701888" indent="-177417" algn="l" defTabSz="89638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880862" indent="-178974" algn="l" defTabSz="896380" rtl="0" eaLnBrk="1" latinLnBrk="0" hangingPunct="1">
                <a:lnSpc>
                  <a:spcPct val="100000"/>
                </a:lnSpc>
                <a:spcBef>
                  <a:spcPts val="600"/>
                </a:spcBef>
                <a:buFont typeface="Arial" panose="020B0604020202020204" pitchFamily="34" charset="0"/>
                <a:buChar char="&gt;"/>
                <a:defRPr sz="1600" kern="1200">
                  <a:solidFill>
                    <a:schemeClr val="tx1"/>
                  </a:solidFill>
                  <a:latin typeface="+mn-lt"/>
                  <a:ea typeface="+mn-ea"/>
                  <a:cs typeface="+mn-cs"/>
                </a:defRPr>
              </a:lvl5pPr>
              <a:lvl6pPr marL="2465045"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13235"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361424"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3809615" indent="-224096" algn="l" defTabSz="89638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marL="0" indent="0" defTabSz="846587">
                <a:spcBef>
                  <a:spcPts val="3600"/>
                </a:spcBef>
                <a:buNone/>
              </a:pPr>
              <a:r>
                <a:rPr lang="en-US" sz="2800">
                  <a:solidFill>
                    <a:srgbClr val="00A9E0"/>
                  </a:solidFill>
                  <a:latin typeface="Calibri" panose="020F0502020204030204" pitchFamily="34" charset="0"/>
                  <a:cs typeface="Calibri" panose="020F0502020204030204" pitchFamily="34" charset="0"/>
                </a:rPr>
                <a:t>Publications@Bridgespan.org </a:t>
              </a:r>
            </a:p>
            <a:p>
              <a:pPr marL="0" indent="0" defTabSz="846587">
                <a:spcBef>
                  <a:spcPts val="3600"/>
                </a:spcBef>
                <a:buNone/>
              </a:pPr>
              <a:r>
                <a:rPr lang="en-US" sz="2800">
                  <a:solidFill>
                    <a:srgbClr val="00A9E0"/>
                  </a:solidFill>
                  <a:latin typeface="Calibri" panose="020F0502020204030204" pitchFamily="34" charset="0"/>
                  <a:cs typeface="Calibri" panose="020F0502020204030204" pitchFamily="34" charset="0"/>
                </a:rPr>
                <a:t>Bspan.org/leadersmatter</a:t>
              </a:r>
              <a:endParaRPr lang="en-US" sz="2800">
                <a:solidFill>
                  <a:srgbClr val="464547"/>
                </a:solidFill>
                <a:latin typeface="Calibri" panose="020F0502020204030204" pitchFamily="34" charset="0"/>
                <a:cs typeface="Calibri" panose="020F0502020204030204" pitchFamily="34" charset="0"/>
              </a:endParaRPr>
            </a:p>
            <a:p>
              <a:pPr marL="0" indent="0" defTabSz="846587">
                <a:spcBef>
                  <a:spcPts val="3600"/>
                </a:spcBef>
                <a:buNone/>
              </a:pPr>
              <a:r>
                <a:rPr lang="en-US" sz="2800">
                  <a:solidFill>
                    <a:srgbClr val="00A9E0"/>
                  </a:solidFill>
                  <a:latin typeface="Calibri" panose="020F0502020204030204" pitchFamily="34" charset="0"/>
                  <a:cs typeface="Calibri" panose="020F0502020204030204" pitchFamily="34" charset="0"/>
                </a:rPr>
                <a:t>@BridgespanGroup</a:t>
              </a:r>
            </a:p>
            <a:p>
              <a:pPr marL="0" indent="0" defTabSz="846587">
                <a:spcBef>
                  <a:spcPct val="0"/>
                </a:spcBef>
                <a:buNone/>
              </a:pPr>
              <a:endParaRPr lang="en-US" sz="2800">
                <a:solidFill>
                  <a:srgbClr val="00A9E0"/>
                </a:solidFill>
                <a:latin typeface="Calibri" panose="020F0502020204030204" pitchFamily="34" charset="0"/>
                <a:cs typeface="Calibri" panose="020F0502020204030204" pitchFamily="34" charset="0"/>
              </a:endParaRPr>
            </a:p>
          </p:txBody>
        </p:sp>
        <p:grpSp>
          <p:nvGrpSpPr>
            <p:cNvPr id="25" name="btfpIcon527659"/>
            <p:cNvGrpSpPr/>
            <p:nvPr>
              <p:custDataLst>
                <p:tags r:id="rId10"/>
              </p:custDataLst>
            </p:nvPr>
          </p:nvGrpSpPr>
          <p:grpSpPr>
            <a:xfrm>
              <a:off x="4569897" y="2861133"/>
              <a:ext cx="540544" cy="540544"/>
              <a:chOff x="4348209" y="6704663"/>
              <a:chExt cx="1081088" cy="1081088"/>
            </a:xfrm>
          </p:grpSpPr>
          <p:sp>
            <p:nvSpPr>
              <p:cNvPr id="26" name="btfpIconCircle527659"/>
              <p:cNvSpPr/>
              <p:nvPr>
                <p:custDataLst>
                  <p:tags r:id="rId18"/>
                </p:custDataLst>
              </p:nvPr>
            </p:nvSpPr>
            <p:spPr bwMode="gray">
              <a:xfrm>
                <a:off x="4348209" y="6704663"/>
                <a:ext cx="1081088" cy="1081088"/>
              </a:xfrm>
              <a:prstGeom prst="ellipse">
                <a:avLst/>
              </a:prstGeom>
              <a:solidFill>
                <a:srgbClr val="A5A6A9"/>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pic>
            <p:nvPicPr>
              <p:cNvPr id="27" name="btfpIconLines527659"/>
              <p:cNvPicPr/>
              <p:nvPr>
                <p:custDataLst>
                  <p:tags r:id="rId19"/>
                </p:custDataLst>
              </p:nvPr>
            </p:nvPicPr>
            <p:blipFill>
              <a:blip r:embed="rId32" cstate="print">
                <a:extLst>
                  <a:ext uri="{28A0092B-C50C-407E-A947-70E740481C1C}">
                    <a14:useLocalDpi xmlns:a14="http://schemas.microsoft.com/office/drawing/2010/main" val="0"/>
                  </a:ext>
                </a:extLst>
              </a:blip>
              <a:stretch>
                <a:fillRect/>
              </a:stretch>
            </p:blipFill>
            <p:spPr>
              <a:xfrm>
                <a:off x="4348209" y="6704663"/>
                <a:ext cx="1081088" cy="1081088"/>
              </a:xfrm>
              <a:prstGeom prst="rect">
                <a:avLst/>
              </a:prstGeom>
            </p:spPr>
          </p:pic>
        </p:grpSp>
        <p:grpSp>
          <p:nvGrpSpPr>
            <p:cNvPr id="28" name="btfpIcon461651"/>
            <p:cNvGrpSpPr/>
            <p:nvPr>
              <p:custDataLst>
                <p:tags r:id="rId11"/>
              </p:custDataLst>
            </p:nvPr>
          </p:nvGrpSpPr>
          <p:grpSpPr>
            <a:xfrm>
              <a:off x="4569897" y="4562195"/>
              <a:ext cx="540544" cy="540544"/>
              <a:chOff x="4185896" y="4823251"/>
              <a:chExt cx="1081088" cy="1081088"/>
            </a:xfrm>
          </p:grpSpPr>
          <p:sp>
            <p:nvSpPr>
              <p:cNvPr id="29" name="btfpIconCircle461651"/>
              <p:cNvSpPr/>
              <p:nvPr>
                <p:custDataLst>
                  <p:tags r:id="rId16"/>
                </p:custDataLst>
              </p:nvPr>
            </p:nvSpPr>
            <p:spPr bwMode="gray">
              <a:xfrm>
                <a:off x="4185896" y="4823251"/>
                <a:ext cx="1081088" cy="1081088"/>
              </a:xfrm>
              <a:prstGeom prst="ellipse">
                <a:avLst/>
              </a:prstGeom>
              <a:solidFill>
                <a:srgbClr val="A5A6A9"/>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pic>
            <p:nvPicPr>
              <p:cNvPr id="30" name="btfpIconLines461651"/>
              <p:cNvPicPr/>
              <p:nvPr>
                <p:custDataLst>
                  <p:tags r:id="rId17"/>
                </p:custDataLst>
              </p:nvPr>
            </p:nvPicPr>
            <p:blipFill>
              <a:blip r:embed="rId33" cstate="print">
                <a:extLst>
                  <a:ext uri="{28A0092B-C50C-407E-A947-70E740481C1C}">
                    <a14:useLocalDpi xmlns:a14="http://schemas.microsoft.com/office/drawing/2010/main" val="0"/>
                  </a:ext>
                </a:extLst>
              </a:blip>
              <a:stretch>
                <a:fillRect/>
              </a:stretch>
            </p:blipFill>
            <p:spPr>
              <a:xfrm>
                <a:off x="4185896" y="4823251"/>
                <a:ext cx="1081088" cy="1081088"/>
              </a:xfrm>
              <a:prstGeom prst="rect">
                <a:avLst/>
              </a:prstGeom>
            </p:spPr>
          </p:pic>
        </p:grpSp>
        <p:grpSp>
          <p:nvGrpSpPr>
            <p:cNvPr id="31" name="btfpIcon618086"/>
            <p:cNvGrpSpPr/>
            <p:nvPr>
              <p:custDataLst>
                <p:tags r:id="rId12"/>
              </p:custDataLst>
            </p:nvPr>
          </p:nvGrpSpPr>
          <p:grpSpPr>
            <a:xfrm>
              <a:off x="4569897" y="3711664"/>
              <a:ext cx="540544" cy="540544"/>
              <a:chOff x="3558525" y="5089055"/>
              <a:chExt cx="1081088" cy="1081088"/>
            </a:xfrm>
          </p:grpSpPr>
          <p:sp>
            <p:nvSpPr>
              <p:cNvPr id="32" name="btfpIconCircle618086"/>
              <p:cNvSpPr/>
              <p:nvPr>
                <p:custDataLst>
                  <p:tags r:id="rId14"/>
                </p:custDataLst>
              </p:nvPr>
            </p:nvSpPr>
            <p:spPr bwMode="gray">
              <a:xfrm>
                <a:off x="3558525" y="5089055"/>
                <a:ext cx="1081088" cy="1081088"/>
              </a:xfrm>
              <a:prstGeom prst="ellipse">
                <a:avLst/>
              </a:prstGeom>
              <a:solidFill>
                <a:srgbClr val="A5A6A9"/>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pic>
            <p:nvPicPr>
              <p:cNvPr id="33" name="btfpIconLines618086"/>
              <p:cNvPicPr/>
              <p:nvPr>
                <p:custDataLst>
                  <p:tags r:id="rId15"/>
                </p:custDataLst>
              </p:nvPr>
            </p:nvPicPr>
            <p:blipFill>
              <a:blip r:embed="rId34" cstate="print">
                <a:extLst>
                  <a:ext uri="{28A0092B-C50C-407E-A947-70E740481C1C}">
                    <a14:useLocalDpi xmlns:a14="http://schemas.microsoft.com/office/drawing/2010/main" val="0"/>
                  </a:ext>
                </a:extLst>
              </a:blip>
              <a:stretch>
                <a:fillRect/>
              </a:stretch>
            </p:blipFill>
            <p:spPr>
              <a:xfrm>
                <a:off x="3558525" y="5089055"/>
                <a:ext cx="1081088" cy="1081088"/>
              </a:xfrm>
              <a:prstGeom prst="rect">
                <a:avLst/>
              </a:prstGeom>
            </p:spPr>
          </p:pic>
        </p:grpSp>
        <p:sp>
          <p:nvSpPr>
            <p:cNvPr id="3" name="Rectangle 2"/>
            <p:cNvSpPr/>
            <p:nvPr>
              <p:custDataLst>
                <p:tags r:id="rId13"/>
              </p:custDataLst>
            </p:nvPr>
          </p:nvSpPr>
          <p:spPr>
            <a:xfrm>
              <a:off x="4569897" y="1904815"/>
              <a:ext cx="3381824" cy="646331"/>
            </a:xfrm>
            <a:prstGeom prst="rect">
              <a:avLst/>
            </a:prstGeom>
          </p:spPr>
          <p:txBody>
            <a:bodyPr wrap="none">
              <a:spAutoFit/>
            </a:bodyPr>
            <a:lstStyle/>
            <a:p>
              <a:pPr marL="0" indent="0" algn="ctr">
                <a:spcBef>
                  <a:spcPct val="0"/>
                </a:spcBef>
                <a:buNone/>
              </a:pPr>
              <a:r>
                <a:rPr lang="en-US" sz="3600" b="1">
                  <a:solidFill>
                    <a:srgbClr val="747678"/>
                  </a:solidFill>
                  <a:latin typeface="Calibri" panose="020F0502020204030204" pitchFamily="34" charset="0"/>
                  <a:cs typeface="Calibri" panose="020F0502020204030204" pitchFamily="34" charset="0"/>
                </a:rPr>
                <a:t>Stay Connected: </a:t>
              </a:r>
            </a:p>
          </p:txBody>
        </p:sp>
      </p:grpSp>
      <p:pic>
        <p:nvPicPr>
          <p:cNvPr id="8" name="Picture 7">
            <a:extLst>
              <a:ext uri="{FF2B5EF4-FFF2-40B4-BE49-F238E27FC236}">
                <a16:creationId xmlns:a16="http://schemas.microsoft.com/office/drawing/2014/main" id="{32600CAC-25BD-1C1B-CB0D-A209C64973D1}"/>
              </a:ext>
            </a:extLst>
          </p:cNvPr>
          <p:cNvPicPr>
            <a:picLocks noChangeAspect="1"/>
          </p:cNvPicPr>
          <p:nvPr>
            <p:custDataLst>
              <p:tags r:id="rId8"/>
            </p:custDataLst>
          </p:nvPr>
        </p:nvPicPr>
        <p:blipFill>
          <a:blip r:embed="rId30" cstate="print">
            <a:extLst>
              <a:ext uri="{28A0092B-C50C-407E-A947-70E740481C1C}">
                <a14:useLocalDpi xmlns:a14="http://schemas.microsoft.com/office/drawing/2010/main" val="0"/>
              </a:ext>
            </a:extLst>
          </a:blip>
          <a:stretch>
            <a:fillRect/>
          </a:stretch>
        </p:blipFill>
        <p:spPr>
          <a:xfrm>
            <a:off x="169391" y="5469575"/>
            <a:ext cx="2320031" cy="1034442"/>
          </a:xfrm>
          <a:prstGeom prst="rect">
            <a:avLst/>
          </a:prstGeom>
        </p:spPr>
      </p:pic>
    </p:spTree>
    <p:custDataLst>
      <p:tags r:id="rId1"/>
    </p:custDataLst>
    <p:extLst>
      <p:ext uri="{BB962C8B-B14F-4D97-AF65-F5344CB8AC3E}">
        <p14:creationId xmlns:p14="http://schemas.microsoft.com/office/powerpoint/2010/main" val="416710340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btfpColumnIndicatorGroup2">
            <a:extLst>
              <a:ext uri="{FF2B5EF4-FFF2-40B4-BE49-F238E27FC236}">
                <a16:creationId xmlns:a16="http://schemas.microsoft.com/office/drawing/2014/main" id="{41C7CFD9-9D09-44E0-A778-72B681E8B8D5}"/>
              </a:ext>
            </a:extLst>
          </p:cNvPr>
          <p:cNvGrpSpPr/>
          <p:nvPr>
            <p:custDataLst>
              <p:tags r:id="rId2"/>
            </p:custDataLst>
          </p:nvPr>
        </p:nvGrpSpPr>
        <p:grpSpPr>
          <a:xfrm>
            <a:off x="0" y="6926580"/>
            <a:ext cx="12192000" cy="137160"/>
            <a:chOff x="0" y="6926580"/>
            <a:chExt cx="12192000" cy="137160"/>
          </a:xfrm>
        </p:grpSpPr>
        <p:sp>
          <p:nvSpPr>
            <p:cNvPr id="23" name="btfpColumnGapBlocker892198">
              <a:extLst>
                <a:ext uri="{FF2B5EF4-FFF2-40B4-BE49-F238E27FC236}">
                  <a16:creationId xmlns:a16="http://schemas.microsoft.com/office/drawing/2014/main" id="{F18DED66-70EB-45BB-AA27-68A248B80E66}"/>
                </a:ext>
              </a:extLst>
            </p:cNvPr>
            <p:cNvSpPr/>
            <p:nvPr>
              <p:custDataLst>
                <p:tags r:id="rId12"/>
              </p:custDataLst>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21" name="btfpColumnGapBlocker154813">
              <a:extLst>
                <a:ext uri="{FF2B5EF4-FFF2-40B4-BE49-F238E27FC236}">
                  <a16:creationId xmlns:a16="http://schemas.microsoft.com/office/drawing/2014/main" id="{36682D43-BCD9-468C-8AAF-D58CE13F3A7C}"/>
                </a:ext>
              </a:extLst>
            </p:cNvPr>
            <p:cNvSpPr/>
            <p:nvPr>
              <p:custDataLst>
                <p:tags r:id="rId13"/>
              </p:custDataLst>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8" name="btfpColumnIndicator365582">
              <a:extLst>
                <a:ext uri="{FF2B5EF4-FFF2-40B4-BE49-F238E27FC236}">
                  <a16:creationId xmlns:a16="http://schemas.microsoft.com/office/drawing/2014/main" id="{965DEDF0-88E1-4970-BDE9-7C8B2E56CB35}"/>
                </a:ext>
              </a:extLst>
            </p:cNvPr>
            <p:cNvCxnSpPr/>
            <p:nvPr>
              <p:custDataLst>
                <p:tags r:id="rId14"/>
              </p:custDataLst>
            </p:nvPr>
          </p:nvCxnSpPr>
          <p:spPr>
            <a:xfrm flipH="1"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btfpColumnIndicator530171">
              <a:extLst>
                <a:ext uri="{FF2B5EF4-FFF2-40B4-BE49-F238E27FC236}">
                  <a16:creationId xmlns:a16="http://schemas.microsoft.com/office/drawing/2014/main" id="{A62168A2-3930-4C66-8698-3752EDF2CBEC}"/>
                </a:ext>
              </a:extLst>
            </p:cNvPr>
            <p:cNvCxnSpPr/>
            <p:nvPr>
              <p:custDataLst>
                <p:tags r:id="rId15"/>
              </p:custDataLst>
            </p:nvPr>
          </p:nvCxnSpPr>
          <p:spPr>
            <a:xfrm flipH="1"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981D2CE1-858E-4B11-9D35-DA34733E92C0}"/>
              </a:ext>
            </a:extLst>
          </p:cNvPr>
          <p:cNvGrpSpPr/>
          <p:nvPr>
            <p:custDataLst>
              <p:tags r:id="rId3"/>
            </p:custDataLst>
          </p:nvPr>
        </p:nvGrpSpPr>
        <p:grpSpPr>
          <a:xfrm>
            <a:off x="0" y="-205740"/>
            <a:ext cx="12192000" cy="137160"/>
            <a:chOff x="0" y="-205740"/>
            <a:chExt cx="12192000" cy="137160"/>
          </a:xfrm>
        </p:grpSpPr>
        <p:sp>
          <p:nvSpPr>
            <p:cNvPr id="22" name="btfpColumnGapBlocker517902">
              <a:extLst>
                <a:ext uri="{FF2B5EF4-FFF2-40B4-BE49-F238E27FC236}">
                  <a16:creationId xmlns:a16="http://schemas.microsoft.com/office/drawing/2014/main" id="{135BAD3C-45C4-46B6-94F1-65C2EF35AC51}"/>
                </a:ext>
              </a:extLst>
            </p:cNvPr>
            <p:cNvSpPr/>
            <p:nvPr>
              <p:custDataLst>
                <p:tags r:id="rId8"/>
              </p:custDataLst>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20" name="btfpColumnGapBlocker345056">
              <a:extLst>
                <a:ext uri="{FF2B5EF4-FFF2-40B4-BE49-F238E27FC236}">
                  <a16:creationId xmlns:a16="http://schemas.microsoft.com/office/drawing/2014/main" id="{E9558F05-8B71-4312-9867-FB11D566679A}"/>
                </a:ext>
              </a:extLst>
            </p:cNvPr>
            <p:cNvSpPr/>
            <p:nvPr>
              <p:custDataLst>
                <p:tags r:id="rId9"/>
              </p:custDataLst>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7" name="btfpColumnIndicator639643">
              <a:extLst>
                <a:ext uri="{FF2B5EF4-FFF2-40B4-BE49-F238E27FC236}">
                  <a16:creationId xmlns:a16="http://schemas.microsoft.com/office/drawing/2014/main" id="{96527C75-9363-416D-86D1-5F39B2B5FC5D}"/>
                </a:ext>
              </a:extLst>
            </p:cNvPr>
            <p:cNvCxnSpPr/>
            <p:nvPr>
              <p:custDataLst>
                <p:tags r:id="rId10"/>
              </p:custDataLst>
            </p:nvPr>
          </p:nvCxnSpPr>
          <p:spPr>
            <a:xfrm flipH="1"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btfpColumnIndicator698322">
              <a:extLst>
                <a:ext uri="{FF2B5EF4-FFF2-40B4-BE49-F238E27FC236}">
                  <a16:creationId xmlns:a16="http://schemas.microsoft.com/office/drawing/2014/main" id="{65D5B91D-27C0-4A43-B793-AD25D1A9FE7B}"/>
                </a:ext>
              </a:extLst>
            </p:cNvPr>
            <p:cNvCxnSpPr/>
            <p:nvPr>
              <p:custDataLst>
                <p:tags r:id="rId11"/>
              </p:custDataLst>
            </p:nvPr>
          </p:nvCxnSpPr>
          <p:spPr>
            <a:xfrm flipH="1"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btfpLayoutConfig" hidden="1"/>
          <p:cNvSpPr txBox="1"/>
          <p:nvPr>
            <p:custDataLst>
              <p:tags r:id="rId4"/>
            </p:custDataLst>
          </p:nvPr>
        </p:nvSpPr>
        <p:spPr bwMode="gray">
          <a:xfrm>
            <a:off x="12700" y="12700"/>
            <a:ext cx="426967" cy="88092"/>
          </a:xfrm>
          <a:prstGeom prst="rect">
            <a:avLst/>
          </a:prstGeom>
          <a:noFill/>
        </p:spPr>
        <p:txBody>
          <a:bodyPr vert="horz" wrap="none" lIns="36000" tIns="36000" rIns="36000" bIns="36000" rtlCol="0">
            <a:spAutoFit/>
          </a:bodyPr>
          <a:lstStyle/>
          <a:p>
            <a:pPr marL="0" indent="0" algn="l">
              <a:spcBef>
                <a:spcPts val="1200"/>
              </a:spcBef>
              <a:buNone/>
            </a:pPr>
            <a:r>
              <a:rPr lang="en-US" sz="100">
                <a:solidFill>
                  <a:srgbClr val="FFFFFF">
                    <a:alpha val="0"/>
                  </a:srgbClr>
                </a:solidFill>
              </a:rPr>
              <a:t>overall_0_132890683543515110 columns_1_132890673013020096 </a:t>
            </a:r>
          </a:p>
        </p:txBody>
      </p:sp>
      <p:pic>
        <p:nvPicPr>
          <p:cNvPr id="204" name="Picture 203"/>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184174" y="5881616"/>
            <a:ext cx="1785737" cy="796214"/>
          </a:xfrm>
          <a:prstGeom prst="rect">
            <a:avLst/>
          </a:prstGeom>
        </p:spPr>
      </p:pic>
      <p:pic>
        <p:nvPicPr>
          <p:cNvPr id="64" name="Picture 63"/>
          <p:cNvPicPr>
            <a:picLocks noChangeAspect="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rot="5400000">
            <a:off x="-1555474" y="1555474"/>
            <a:ext cx="6858000" cy="3747051"/>
          </a:xfrm>
          <a:prstGeom prst="rect">
            <a:avLst/>
          </a:prstGeom>
        </p:spPr>
      </p:pic>
      <p:pic>
        <p:nvPicPr>
          <p:cNvPr id="73" name="Picture 72"/>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169391" y="5469575"/>
            <a:ext cx="2320031" cy="1034442"/>
          </a:xfrm>
          <a:prstGeom prst="rect">
            <a:avLst/>
          </a:prstGeom>
        </p:spPr>
      </p:pic>
      <p:grpSp>
        <p:nvGrpSpPr>
          <p:cNvPr id="44" name="Group 43">
            <a:extLst>
              <a:ext uri="{FF2B5EF4-FFF2-40B4-BE49-F238E27FC236}">
                <a16:creationId xmlns:a16="http://schemas.microsoft.com/office/drawing/2014/main" id="{B79A3CCC-F16B-C1CA-6CF3-64B40207B801}"/>
              </a:ext>
            </a:extLst>
          </p:cNvPr>
          <p:cNvGrpSpPr/>
          <p:nvPr/>
        </p:nvGrpSpPr>
        <p:grpSpPr>
          <a:xfrm>
            <a:off x="3622281" y="1298886"/>
            <a:ext cx="8169917" cy="4260227"/>
            <a:chOff x="3622281" y="1214298"/>
            <a:chExt cx="8169917" cy="4260227"/>
          </a:xfrm>
        </p:grpSpPr>
        <p:sp>
          <p:nvSpPr>
            <p:cNvPr id="7" name="Rectangle: Rounded Corners 6">
              <a:extLst>
                <a:ext uri="{FF2B5EF4-FFF2-40B4-BE49-F238E27FC236}">
                  <a16:creationId xmlns:a16="http://schemas.microsoft.com/office/drawing/2014/main" id="{2D7D7545-17EB-7646-89F2-5AF951C2D0FA}"/>
                </a:ext>
              </a:extLst>
            </p:cNvPr>
            <p:cNvSpPr/>
            <p:nvPr/>
          </p:nvSpPr>
          <p:spPr bwMode="gray">
            <a:xfrm>
              <a:off x="3622281" y="1214298"/>
              <a:ext cx="8169917" cy="4260227"/>
            </a:xfrm>
            <a:prstGeom prst="roundRect">
              <a:avLst>
                <a:gd name="adj" fmla="val 3124"/>
              </a:avLst>
            </a:prstGeom>
            <a:noFill/>
            <a:ln w="19050" cap="flat" cmpd="sng" algn="ctr">
              <a:solidFill>
                <a:srgbClr val="D0D1D3"/>
              </a:solidFill>
              <a:prstDash val="solid"/>
              <a:miter lim="800000"/>
              <a:headEnd type="none" w="med" len="med"/>
              <a:tailEnd type="none" w="med" len="med"/>
            </a:ln>
            <a:extLst>
              <a:ext uri="{909E8E84-426E-40DD-AFC4-6F175D3DCCD1}">
                <a14:hiddenFill xmlns:a14="http://schemas.microsoft.com/office/drawing/2010/main">
                  <a:solidFill>
                    <a:srgbClr val="00A9E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dirty="0">
                <a:solidFill>
                  <a:schemeClr val="tx2"/>
                </a:solidFill>
              </a:endParaRPr>
            </a:p>
          </p:txBody>
        </p:sp>
        <p:grpSp>
          <p:nvGrpSpPr>
            <p:cNvPr id="43" name="Group 42">
              <a:extLst>
                <a:ext uri="{FF2B5EF4-FFF2-40B4-BE49-F238E27FC236}">
                  <a16:creationId xmlns:a16="http://schemas.microsoft.com/office/drawing/2014/main" id="{60996DF1-9143-2D05-0343-85B77571BF86}"/>
                </a:ext>
              </a:extLst>
            </p:cNvPr>
            <p:cNvGrpSpPr/>
            <p:nvPr/>
          </p:nvGrpSpPr>
          <p:grpSpPr>
            <a:xfrm>
              <a:off x="4117139" y="1652765"/>
              <a:ext cx="7180201" cy="3383293"/>
              <a:chOff x="4111202" y="1703400"/>
              <a:chExt cx="7180201" cy="3383293"/>
            </a:xfrm>
          </p:grpSpPr>
          <p:sp>
            <p:nvSpPr>
              <p:cNvPr id="9" name="TextBox 8">
                <a:extLst>
                  <a:ext uri="{FF2B5EF4-FFF2-40B4-BE49-F238E27FC236}">
                    <a16:creationId xmlns:a16="http://schemas.microsoft.com/office/drawing/2014/main" id="{8481C14A-F278-A636-1C77-B3759F9FCEAC}"/>
                  </a:ext>
                </a:extLst>
              </p:cNvPr>
              <p:cNvSpPr txBox="1"/>
              <p:nvPr/>
            </p:nvSpPr>
            <p:spPr bwMode="gray">
              <a:xfrm>
                <a:off x="8099210" y="3905994"/>
                <a:ext cx="3192193" cy="1180699"/>
              </a:xfrm>
              <a:prstGeom prst="rect">
                <a:avLst/>
              </a:prstGeom>
              <a:noFill/>
            </p:spPr>
            <p:txBody>
              <a:bodyPr wrap="square" lIns="36000" tIns="36000" rIns="36000" bIns="36000" rtlCol="0">
                <a:spAutoFit/>
              </a:bodyPr>
              <a:lstStyle/>
              <a:p>
                <a:pPr marL="0" indent="0" algn="ctr">
                  <a:spcBef>
                    <a:spcPts val="0"/>
                  </a:spcBef>
                  <a:buNone/>
                </a:pPr>
                <a:r>
                  <a:rPr lang="en-US" sz="2400" b="1" dirty="0">
                    <a:solidFill>
                      <a:schemeClr val="bg2"/>
                    </a:solidFill>
                  </a:rPr>
                  <a:t>WILLA SELDON</a:t>
                </a:r>
              </a:p>
              <a:p>
                <a:pPr marL="0" indent="0" algn="ctr">
                  <a:spcBef>
                    <a:spcPts val="0"/>
                  </a:spcBef>
                  <a:buNone/>
                </a:pPr>
                <a:r>
                  <a:rPr lang="en-US" sz="1600" dirty="0">
                    <a:solidFill>
                      <a:srgbClr val="747678"/>
                    </a:solidFill>
                  </a:rPr>
                  <a:t>Partner </a:t>
                </a:r>
              </a:p>
              <a:p>
                <a:pPr marL="0" indent="0" algn="ctr">
                  <a:spcBef>
                    <a:spcPts val="0"/>
                  </a:spcBef>
                  <a:buNone/>
                </a:pPr>
                <a:r>
                  <a:rPr lang="en-US" sz="1600" dirty="0">
                    <a:solidFill>
                      <a:srgbClr val="747678"/>
                    </a:solidFill>
                  </a:rPr>
                  <a:t>The Bridgespan Group </a:t>
                </a:r>
              </a:p>
              <a:p>
                <a:pPr marL="0" indent="0" algn="ctr">
                  <a:spcBef>
                    <a:spcPts val="0"/>
                  </a:spcBef>
                  <a:buNone/>
                </a:pPr>
                <a:r>
                  <a:rPr lang="en-US" sz="1600" dirty="0">
                    <a:solidFill>
                      <a:srgbClr val="747678"/>
                    </a:solidFill>
                  </a:rPr>
                  <a:t>Willa.Seldon@bridgespan.org</a:t>
                </a:r>
              </a:p>
            </p:txBody>
          </p:sp>
          <p:sp>
            <p:nvSpPr>
              <p:cNvPr id="10" name="TextBox 9">
                <a:extLst>
                  <a:ext uri="{FF2B5EF4-FFF2-40B4-BE49-F238E27FC236}">
                    <a16:creationId xmlns:a16="http://schemas.microsoft.com/office/drawing/2014/main" id="{176AE637-01DB-84F2-85A9-8380C47C096D}"/>
                  </a:ext>
                </a:extLst>
              </p:cNvPr>
              <p:cNvSpPr txBox="1"/>
              <p:nvPr/>
            </p:nvSpPr>
            <p:spPr bwMode="gray">
              <a:xfrm>
                <a:off x="4111202" y="3905994"/>
                <a:ext cx="3192193" cy="1180699"/>
              </a:xfrm>
              <a:prstGeom prst="rect">
                <a:avLst/>
              </a:prstGeom>
              <a:noFill/>
            </p:spPr>
            <p:txBody>
              <a:bodyPr wrap="square" lIns="36000" tIns="36000" rIns="36000" bIns="36000" rtlCol="0">
                <a:spAutoFit/>
              </a:bodyPr>
              <a:lstStyle/>
              <a:p>
                <a:pPr marL="0" indent="0" algn="ctr">
                  <a:spcBef>
                    <a:spcPts val="0"/>
                  </a:spcBef>
                  <a:buNone/>
                </a:pPr>
                <a:r>
                  <a:rPr lang="en-US" sz="2400" b="1" dirty="0">
                    <a:solidFill>
                      <a:schemeClr val="bg2"/>
                    </a:solidFill>
                  </a:rPr>
                  <a:t>LAURA LANZEROTTI</a:t>
                </a:r>
              </a:p>
              <a:p>
                <a:pPr marL="0" indent="0" algn="ctr">
                  <a:spcBef>
                    <a:spcPts val="0"/>
                  </a:spcBef>
                  <a:buNone/>
                </a:pPr>
                <a:r>
                  <a:rPr lang="en-US" sz="1600" dirty="0">
                    <a:solidFill>
                      <a:srgbClr val="747678"/>
                    </a:solidFill>
                  </a:rPr>
                  <a:t>Partner</a:t>
                </a:r>
              </a:p>
              <a:p>
                <a:pPr marL="0" indent="0" algn="ctr">
                  <a:spcBef>
                    <a:spcPts val="0"/>
                  </a:spcBef>
                  <a:buNone/>
                </a:pPr>
                <a:r>
                  <a:rPr lang="en-US" sz="1600" dirty="0">
                    <a:solidFill>
                      <a:srgbClr val="747678"/>
                    </a:solidFill>
                  </a:rPr>
                  <a:t>The Bridgespan Group</a:t>
                </a:r>
              </a:p>
              <a:p>
                <a:pPr marL="0" indent="0" algn="ctr">
                  <a:spcBef>
                    <a:spcPts val="0"/>
                  </a:spcBef>
                  <a:buNone/>
                </a:pPr>
                <a:r>
                  <a:rPr lang="en-US" sz="1600" dirty="0">
                    <a:solidFill>
                      <a:srgbClr val="747678"/>
                    </a:solidFill>
                  </a:rPr>
                  <a:t>Laura.Lanzerotti@bridgespan.org</a:t>
                </a:r>
              </a:p>
            </p:txBody>
          </p:sp>
          <p:pic>
            <p:nvPicPr>
              <p:cNvPr id="11" name="Google Shape;51;p5">
                <a:extLst>
                  <a:ext uri="{FF2B5EF4-FFF2-40B4-BE49-F238E27FC236}">
                    <a16:creationId xmlns:a16="http://schemas.microsoft.com/office/drawing/2014/main" id="{4F5AA5C8-3D68-29DE-75D9-8D67DA291CC2}"/>
                  </a:ext>
                </a:extLst>
              </p:cNvPr>
              <p:cNvPicPr preferRelativeResize="0"/>
              <p:nvPr/>
            </p:nvPicPr>
            <p:blipFill rotWithShape="1">
              <a:blip r:embed="rId20">
                <a:alphaModFix/>
              </a:blip>
              <a:srcRect l="3525" t="5348" r="3525" b="5348"/>
              <a:stretch/>
            </p:blipFill>
            <p:spPr>
              <a:xfrm>
                <a:off x="4740318" y="1703400"/>
                <a:ext cx="1981463" cy="1981463"/>
              </a:xfrm>
              <a:prstGeom prst="ellipse">
                <a:avLst/>
              </a:prstGeom>
              <a:noFill/>
              <a:ln>
                <a:noFill/>
              </a:ln>
            </p:spPr>
          </p:pic>
          <p:pic>
            <p:nvPicPr>
              <p:cNvPr id="12" name="Google Shape;56;p5">
                <a:extLst>
                  <a:ext uri="{FF2B5EF4-FFF2-40B4-BE49-F238E27FC236}">
                    <a16:creationId xmlns:a16="http://schemas.microsoft.com/office/drawing/2014/main" id="{5A1A6C75-D9E2-7EF1-6FB8-6A4509659235}"/>
                  </a:ext>
                </a:extLst>
              </p:cNvPr>
              <p:cNvPicPr preferRelativeResize="0"/>
              <p:nvPr/>
            </p:nvPicPr>
            <p:blipFill rotWithShape="1">
              <a:blip r:embed="rId21">
                <a:alphaModFix/>
              </a:blip>
              <a:srcRect l="3525" t="5348" r="3525" b="5348"/>
              <a:stretch/>
            </p:blipFill>
            <p:spPr>
              <a:xfrm>
                <a:off x="8704575" y="1703400"/>
                <a:ext cx="1981463" cy="1981463"/>
              </a:xfrm>
              <a:prstGeom prst="ellipse">
                <a:avLst/>
              </a:prstGeom>
              <a:noFill/>
              <a:ln>
                <a:noFill/>
              </a:ln>
            </p:spPr>
          </p:pic>
        </p:grpSp>
      </p:grpSp>
    </p:spTree>
    <p:custDataLst>
      <p:tags r:id="rId1"/>
    </p:custDataLst>
    <p:extLst>
      <p:ext uri="{BB962C8B-B14F-4D97-AF65-F5344CB8AC3E}">
        <p14:creationId xmlns:p14="http://schemas.microsoft.com/office/powerpoint/2010/main" val="316343508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btfpColumnIndicatorGroup2">
            <a:extLst>
              <a:ext uri="{FF2B5EF4-FFF2-40B4-BE49-F238E27FC236}">
                <a16:creationId xmlns:a16="http://schemas.microsoft.com/office/drawing/2014/main" id="{A385DB15-83AD-98BF-4688-024510580DBE}"/>
              </a:ext>
            </a:extLst>
          </p:cNvPr>
          <p:cNvGrpSpPr/>
          <p:nvPr/>
        </p:nvGrpSpPr>
        <p:grpSpPr>
          <a:xfrm>
            <a:off x="0" y="6926580"/>
            <a:ext cx="12192000" cy="137160"/>
            <a:chOff x="0" y="6926580"/>
            <a:chExt cx="12192000" cy="137160"/>
          </a:xfrm>
        </p:grpSpPr>
        <p:sp>
          <p:nvSpPr>
            <p:cNvPr id="9" name="btfpColumnGapBlocker288789">
              <a:extLst>
                <a:ext uri="{FF2B5EF4-FFF2-40B4-BE49-F238E27FC236}">
                  <a16:creationId xmlns:a16="http://schemas.microsoft.com/office/drawing/2014/main" id="{CC6F6476-23B9-F4A0-DFD7-61DFBB981405}"/>
                </a:ext>
              </a:extLst>
            </p:cNvPr>
            <p:cNvSpPr/>
            <p:nvPr/>
          </p:nvSpPr>
          <p:spPr bwMode="gray">
            <a:xfrm>
              <a:off x="12014200" y="692658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7" name="btfpColumnGapBlocker764981">
              <a:extLst>
                <a:ext uri="{FF2B5EF4-FFF2-40B4-BE49-F238E27FC236}">
                  <a16:creationId xmlns:a16="http://schemas.microsoft.com/office/drawing/2014/main" id="{F84CB306-566F-0B1E-A5FA-4833405B8885}"/>
                </a:ext>
              </a:extLst>
            </p:cNvPr>
            <p:cNvSpPr/>
            <p:nvPr/>
          </p:nvSpPr>
          <p:spPr bwMode="gray">
            <a:xfrm>
              <a:off x="0" y="692658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5" name="btfpColumnIndicator281776">
              <a:extLst>
                <a:ext uri="{FF2B5EF4-FFF2-40B4-BE49-F238E27FC236}">
                  <a16:creationId xmlns:a16="http://schemas.microsoft.com/office/drawing/2014/main" id="{B331ADAC-2E55-18C3-EC4E-D656CD955976}"/>
                </a:ext>
              </a:extLst>
            </p:cNvPr>
            <p:cNvCxnSpPr/>
            <p:nvPr/>
          </p:nvCxnSpPr>
          <p:spPr>
            <a:xfrm flipV="1">
              <a:off x="120142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659706">
              <a:extLst>
                <a:ext uri="{FF2B5EF4-FFF2-40B4-BE49-F238E27FC236}">
                  <a16:creationId xmlns:a16="http://schemas.microsoft.com/office/drawing/2014/main" id="{8DC0B294-86EB-D604-91CE-656131C7A53E}"/>
                </a:ext>
              </a:extLst>
            </p:cNvPr>
            <p:cNvCxnSpPr/>
            <p:nvPr/>
          </p:nvCxnSpPr>
          <p:spPr>
            <a:xfrm flipV="1">
              <a:off x="4699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btfpColumnIndicatorGroup1">
            <a:extLst>
              <a:ext uri="{FF2B5EF4-FFF2-40B4-BE49-F238E27FC236}">
                <a16:creationId xmlns:a16="http://schemas.microsoft.com/office/drawing/2014/main" id="{CAE1D6E0-AC36-2A35-65F0-0867129A76D7}"/>
              </a:ext>
            </a:extLst>
          </p:cNvPr>
          <p:cNvGrpSpPr/>
          <p:nvPr/>
        </p:nvGrpSpPr>
        <p:grpSpPr>
          <a:xfrm>
            <a:off x="0" y="-205740"/>
            <a:ext cx="12192000" cy="137160"/>
            <a:chOff x="0" y="-205740"/>
            <a:chExt cx="12192000" cy="137160"/>
          </a:xfrm>
        </p:grpSpPr>
        <p:sp>
          <p:nvSpPr>
            <p:cNvPr id="8" name="btfpColumnGapBlocker418484">
              <a:extLst>
                <a:ext uri="{FF2B5EF4-FFF2-40B4-BE49-F238E27FC236}">
                  <a16:creationId xmlns:a16="http://schemas.microsoft.com/office/drawing/2014/main" id="{EE8576BA-B093-01FC-3614-6D05ABBFC4A3}"/>
                </a:ext>
              </a:extLst>
            </p:cNvPr>
            <p:cNvSpPr/>
            <p:nvPr/>
          </p:nvSpPr>
          <p:spPr bwMode="gray">
            <a:xfrm>
              <a:off x="12014200" y="-20574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6" name="btfpColumnGapBlocker349464">
              <a:extLst>
                <a:ext uri="{FF2B5EF4-FFF2-40B4-BE49-F238E27FC236}">
                  <a16:creationId xmlns:a16="http://schemas.microsoft.com/office/drawing/2014/main" id="{3DFAB35A-3790-C11C-87EE-59A84ED05508}"/>
                </a:ext>
              </a:extLst>
            </p:cNvPr>
            <p:cNvSpPr/>
            <p:nvPr/>
          </p:nvSpPr>
          <p:spPr bwMode="gray">
            <a:xfrm>
              <a:off x="0" y="-20574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4" name="btfpColumnIndicator765101">
              <a:extLst>
                <a:ext uri="{FF2B5EF4-FFF2-40B4-BE49-F238E27FC236}">
                  <a16:creationId xmlns:a16="http://schemas.microsoft.com/office/drawing/2014/main" id="{FB53C39A-84CE-E880-6514-085D24D6D1A3}"/>
                </a:ext>
              </a:extLst>
            </p:cNvPr>
            <p:cNvCxnSpPr/>
            <p:nvPr/>
          </p:nvCxnSpPr>
          <p:spPr>
            <a:xfrm flipV="1">
              <a:off x="120142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btfpColumnIndicator336994">
              <a:extLst>
                <a:ext uri="{FF2B5EF4-FFF2-40B4-BE49-F238E27FC236}">
                  <a16:creationId xmlns:a16="http://schemas.microsoft.com/office/drawing/2014/main" id="{F665A42C-51E1-13BE-BA77-DD4680A488C1}"/>
                </a:ext>
              </a:extLst>
            </p:cNvPr>
            <p:cNvCxnSpPr/>
            <p:nvPr/>
          </p:nvCxnSpPr>
          <p:spPr>
            <a:xfrm flipV="1">
              <a:off x="4699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598907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grpSp>
        <p:nvGrpSpPr>
          <p:cNvPr id="11" name="btfpColumnIndicatorGroup2">
            <a:extLst>
              <a:ext uri="{FF2B5EF4-FFF2-40B4-BE49-F238E27FC236}">
                <a16:creationId xmlns:a16="http://schemas.microsoft.com/office/drawing/2014/main" id="{114EC554-93C6-DE30-C61C-49C302E657FD}"/>
              </a:ext>
            </a:extLst>
          </p:cNvPr>
          <p:cNvGrpSpPr/>
          <p:nvPr/>
        </p:nvGrpSpPr>
        <p:grpSpPr>
          <a:xfrm>
            <a:off x="0" y="6926580"/>
            <a:ext cx="12192000" cy="137160"/>
            <a:chOff x="0" y="6926580"/>
            <a:chExt cx="12192000" cy="137160"/>
          </a:xfrm>
        </p:grpSpPr>
        <p:sp>
          <p:nvSpPr>
            <p:cNvPr id="9" name="btfpColumnGapBlocker547995">
              <a:extLst>
                <a:ext uri="{FF2B5EF4-FFF2-40B4-BE49-F238E27FC236}">
                  <a16:creationId xmlns:a16="http://schemas.microsoft.com/office/drawing/2014/main" id="{797D41B1-1009-F696-492E-22DA193AE31D}"/>
                </a:ext>
              </a:extLst>
            </p:cNvPr>
            <p:cNvSpPr/>
            <p:nvPr/>
          </p:nvSpPr>
          <p:spPr bwMode="gray">
            <a:xfrm>
              <a:off x="12014200" y="692658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a:solidFill>
                  <a:schemeClr val="tx2"/>
                </a:solidFill>
              </a:endParaRPr>
            </a:p>
          </p:txBody>
        </p:sp>
        <p:sp>
          <p:nvSpPr>
            <p:cNvPr id="7" name="btfpColumnGapBlocker715156">
              <a:extLst>
                <a:ext uri="{FF2B5EF4-FFF2-40B4-BE49-F238E27FC236}">
                  <a16:creationId xmlns:a16="http://schemas.microsoft.com/office/drawing/2014/main" id="{F73FFE36-C7B5-CFD1-898D-CC20421B9CF9}"/>
                </a:ext>
              </a:extLst>
            </p:cNvPr>
            <p:cNvSpPr/>
            <p:nvPr/>
          </p:nvSpPr>
          <p:spPr bwMode="gray">
            <a:xfrm>
              <a:off x="0" y="692658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a:solidFill>
                  <a:schemeClr val="tx2"/>
                </a:solidFill>
              </a:endParaRPr>
            </a:p>
          </p:txBody>
        </p:sp>
        <p:cxnSp>
          <p:nvCxnSpPr>
            <p:cNvPr id="5" name="btfpColumnIndicator900090">
              <a:extLst>
                <a:ext uri="{FF2B5EF4-FFF2-40B4-BE49-F238E27FC236}">
                  <a16:creationId xmlns:a16="http://schemas.microsoft.com/office/drawing/2014/main" id="{8D5E0EDE-348F-5D1F-E11A-5ABADE84A3D4}"/>
                </a:ext>
              </a:extLst>
            </p:cNvPr>
            <p:cNvCxnSpPr/>
            <p:nvPr/>
          </p:nvCxnSpPr>
          <p:spPr>
            <a:xfrm flipV="1">
              <a:off x="120142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224514">
              <a:extLst>
                <a:ext uri="{FF2B5EF4-FFF2-40B4-BE49-F238E27FC236}">
                  <a16:creationId xmlns:a16="http://schemas.microsoft.com/office/drawing/2014/main" id="{8C856A6A-1C35-26E5-BB4F-7AF3EB15D3F9}"/>
                </a:ext>
              </a:extLst>
            </p:cNvPr>
            <p:cNvCxnSpPr/>
            <p:nvPr/>
          </p:nvCxnSpPr>
          <p:spPr>
            <a:xfrm flipV="1">
              <a:off x="4699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btfpColumnIndicatorGroup1">
            <a:extLst>
              <a:ext uri="{FF2B5EF4-FFF2-40B4-BE49-F238E27FC236}">
                <a16:creationId xmlns:a16="http://schemas.microsoft.com/office/drawing/2014/main" id="{7132EB6B-C0DB-5A39-D4D0-E57B169BE0D5}"/>
              </a:ext>
            </a:extLst>
          </p:cNvPr>
          <p:cNvGrpSpPr/>
          <p:nvPr/>
        </p:nvGrpSpPr>
        <p:grpSpPr>
          <a:xfrm>
            <a:off x="0" y="-205740"/>
            <a:ext cx="12192000" cy="137160"/>
            <a:chOff x="0" y="-205740"/>
            <a:chExt cx="12192000" cy="137160"/>
          </a:xfrm>
        </p:grpSpPr>
        <p:sp>
          <p:nvSpPr>
            <p:cNvPr id="8" name="btfpColumnGapBlocker478230">
              <a:extLst>
                <a:ext uri="{FF2B5EF4-FFF2-40B4-BE49-F238E27FC236}">
                  <a16:creationId xmlns:a16="http://schemas.microsoft.com/office/drawing/2014/main" id="{03B80728-C278-3F61-FA76-685B0B874D38}"/>
                </a:ext>
              </a:extLst>
            </p:cNvPr>
            <p:cNvSpPr/>
            <p:nvPr/>
          </p:nvSpPr>
          <p:spPr bwMode="gray">
            <a:xfrm>
              <a:off x="12014200" y="-20574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a:solidFill>
                  <a:schemeClr val="tx2"/>
                </a:solidFill>
              </a:endParaRPr>
            </a:p>
          </p:txBody>
        </p:sp>
        <p:sp>
          <p:nvSpPr>
            <p:cNvPr id="6" name="btfpColumnGapBlocker575290">
              <a:extLst>
                <a:ext uri="{FF2B5EF4-FFF2-40B4-BE49-F238E27FC236}">
                  <a16:creationId xmlns:a16="http://schemas.microsoft.com/office/drawing/2014/main" id="{4E677488-2552-1995-C2B1-627968188FD8}"/>
                </a:ext>
              </a:extLst>
            </p:cNvPr>
            <p:cNvSpPr/>
            <p:nvPr/>
          </p:nvSpPr>
          <p:spPr bwMode="gray">
            <a:xfrm>
              <a:off x="0" y="-20574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a:solidFill>
                  <a:schemeClr val="tx2"/>
                </a:solidFill>
              </a:endParaRPr>
            </a:p>
          </p:txBody>
        </p:sp>
        <p:cxnSp>
          <p:nvCxnSpPr>
            <p:cNvPr id="4" name="btfpColumnIndicator492912">
              <a:extLst>
                <a:ext uri="{FF2B5EF4-FFF2-40B4-BE49-F238E27FC236}">
                  <a16:creationId xmlns:a16="http://schemas.microsoft.com/office/drawing/2014/main" id="{B834F746-0868-3F9F-C33B-86D2D8F48AC4}"/>
                </a:ext>
              </a:extLst>
            </p:cNvPr>
            <p:cNvCxnSpPr/>
            <p:nvPr/>
          </p:nvCxnSpPr>
          <p:spPr>
            <a:xfrm flipV="1">
              <a:off x="120142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btfpColumnIndicator714233">
              <a:extLst>
                <a:ext uri="{FF2B5EF4-FFF2-40B4-BE49-F238E27FC236}">
                  <a16:creationId xmlns:a16="http://schemas.microsoft.com/office/drawing/2014/main" id="{B5D9BB19-9C9A-ECB9-B938-18BC703230B3}"/>
                </a:ext>
              </a:extLst>
            </p:cNvPr>
            <p:cNvCxnSpPr/>
            <p:nvPr/>
          </p:nvCxnSpPr>
          <p:spPr>
            <a:xfrm flipV="1">
              <a:off x="4699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65629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btfpColumnIndicatorGroup2">
            <a:extLst>
              <a:ext uri="{FF2B5EF4-FFF2-40B4-BE49-F238E27FC236}">
                <a16:creationId xmlns:a16="http://schemas.microsoft.com/office/drawing/2014/main" id="{632A7EDF-3AEA-36D0-15D3-DD51A51E05A4}"/>
              </a:ext>
            </a:extLst>
          </p:cNvPr>
          <p:cNvGrpSpPr/>
          <p:nvPr>
            <p:custDataLst>
              <p:tags r:id="rId2"/>
            </p:custDataLst>
          </p:nvPr>
        </p:nvGrpSpPr>
        <p:grpSpPr>
          <a:xfrm>
            <a:off x="0" y="6926580"/>
            <a:ext cx="12192000" cy="137160"/>
            <a:chOff x="0" y="6926580"/>
            <a:chExt cx="12192000" cy="137160"/>
          </a:xfrm>
        </p:grpSpPr>
        <p:sp>
          <p:nvSpPr>
            <p:cNvPr id="27" name="btfpColumnGapBlocker883319">
              <a:extLst>
                <a:ext uri="{FF2B5EF4-FFF2-40B4-BE49-F238E27FC236}">
                  <a16:creationId xmlns:a16="http://schemas.microsoft.com/office/drawing/2014/main" id="{1E5140E4-CB48-A7F3-7A0B-2423B8595373}"/>
                </a:ext>
              </a:extLst>
            </p:cNvPr>
            <p:cNvSpPr/>
            <p:nvPr>
              <p:custDataLst>
                <p:tags r:id="rId29"/>
              </p:custDataLst>
            </p:nvPr>
          </p:nvSpPr>
          <p:spPr bwMode="gray">
            <a:xfrm>
              <a:off x="12014200" y="692658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25" name="btfpColumnGapBlocker615338">
              <a:extLst>
                <a:ext uri="{FF2B5EF4-FFF2-40B4-BE49-F238E27FC236}">
                  <a16:creationId xmlns:a16="http://schemas.microsoft.com/office/drawing/2014/main" id="{CB2C0923-6D39-9CBE-1EDA-F69495966649}"/>
                </a:ext>
              </a:extLst>
            </p:cNvPr>
            <p:cNvSpPr/>
            <p:nvPr>
              <p:custDataLst>
                <p:tags r:id="rId30"/>
              </p:custDataLst>
            </p:nvPr>
          </p:nvSpPr>
          <p:spPr bwMode="gray">
            <a:xfrm>
              <a:off x="7988300" y="6926580"/>
              <a:ext cx="5334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23" name="btfpColumnIndicator879883">
              <a:extLst>
                <a:ext uri="{FF2B5EF4-FFF2-40B4-BE49-F238E27FC236}">
                  <a16:creationId xmlns:a16="http://schemas.microsoft.com/office/drawing/2014/main" id="{1CDE240F-DEC0-BA81-8722-973E86BE6063}"/>
                </a:ext>
              </a:extLst>
            </p:cNvPr>
            <p:cNvCxnSpPr/>
            <p:nvPr>
              <p:custDataLst>
                <p:tags r:id="rId31"/>
              </p:custDataLst>
            </p:nvPr>
          </p:nvCxnSpPr>
          <p:spPr>
            <a:xfrm flipH="1" flipV="1">
              <a:off x="120142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btfpColumnIndicator289006">
              <a:extLst>
                <a:ext uri="{FF2B5EF4-FFF2-40B4-BE49-F238E27FC236}">
                  <a16:creationId xmlns:a16="http://schemas.microsoft.com/office/drawing/2014/main" id="{5CF2A67C-4807-2B7F-FB29-0BA81219956A}"/>
                </a:ext>
              </a:extLst>
            </p:cNvPr>
            <p:cNvCxnSpPr/>
            <p:nvPr>
              <p:custDataLst>
                <p:tags r:id="rId32"/>
              </p:custDataLst>
            </p:nvPr>
          </p:nvCxnSpPr>
          <p:spPr>
            <a:xfrm flipH="1" flipV="1">
              <a:off x="85217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btfpColumnGapBlocker479728">
              <a:extLst>
                <a:ext uri="{FF2B5EF4-FFF2-40B4-BE49-F238E27FC236}">
                  <a16:creationId xmlns:a16="http://schemas.microsoft.com/office/drawing/2014/main" id="{33A9BE7D-6BF8-AF7C-3464-B2C3EA35BEF4}"/>
                </a:ext>
              </a:extLst>
            </p:cNvPr>
            <p:cNvSpPr/>
            <p:nvPr>
              <p:custDataLst>
                <p:tags r:id="rId33"/>
              </p:custDataLst>
            </p:nvPr>
          </p:nvSpPr>
          <p:spPr bwMode="gray">
            <a:xfrm>
              <a:off x="3962400" y="6926580"/>
              <a:ext cx="5334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6" name="btfpColumnIndicator361762">
              <a:extLst>
                <a:ext uri="{FF2B5EF4-FFF2-40B4-BE49-F238E27FC236}">
                  <a16:creationId xmlns:a16="http://schemas.microsoft.com/office/drawing/2014/main" id="{8AD10A81-4C28-A1D3-3491-0868240B5384}"/>
                </a:ext>
              </a:extLst>
            </p:cNvPr>
            <p:cNvCxnSpPr/>
            <p:nvPr>
              <p:custDataLst>
                <p:tags r:id="rId34"/>
              </p:custDataLst>
            </p:nvPr>
          </p:nvCxnSpPr>
          <p:spPr>
            <a:xfrm flipH="1" flipV="1">
              <a:off x="79883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btfpColumnIndicator741429">
              <a:extLst>
                <a:ext uri="{FF2B5EF4-FFF2-40B4-BE49-F238E27FC236}">
                  <a16:creationId xmlns:a16="http://schemas.microsoft.com/office/drawing/2014/main" id="{3C294A0B-429A-8CD4-A1FE-AE253ECA93DA}"/>
                </a:ext>
              </a:extLst>
            </p:cNvPr>
            <p:cNvCxnSpPr/>
            <p:nvPr>
              <p:custDataLst>
                <p:tags r:id="rId35"/>
              </p:custDataLst>
            </p:nvPr>
          </p:nvCxnSpPr>
          <p:spPr>
            <a:xfrm flipH="1" flipV="1">
              <a:off x="44958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btfpColumnGapBlocker340657">
              <a:extLst>
                <a:ext uri="{FF2B5EF4-FFF2-40B4-BE49-F238E27FC236}">
                  <a16:creationId xmlns:a16="http://schemas.microsoft.com/office/drawing/2014/main" id="{2EC4168B-A7C2-5FDC-FD91-C7541443A63B}"/>
                </a:ext>
              </a:extLst>
            </p:cNvPr>
            <p:cNvSpPr/>
            <p:nvPr>
              <p:custDataLst>
                <p:tags r:id="rId36"/>
              </p:custDataLst>
            </p:nvPr>
          </p:nvSpPr>
          <p:spPr bwMode="gray">
            <a:xfrm>
              <a:off x="0" y="692658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9" name="btfpColumnIndicator922762">
              <a:extLst>
                <a:ext uri="{FF2B5EF4-FFF2-40B4-BE49-F238E27FC236}">
                  <a16:creationId xmlns:a16="http://schemas.microsoft.com/office/drawing/2014/main" id="{99942B12-5646-3885-D4A7-BBAF91890BE8}"/>
                </a:ext>
              </a:extLst>
            </p:cNvPr>
            <p:cNvCxnSpPr/>
            <p:nvPr>
              <p:custDataLst>
                <p:tags r:id="rId37"/>
              </p:custDataLst>
            </p:nvPr>
          </p:nvCxnSpPr>
          <p:spPr>
            <a:xfrm flipH="1" flipV="1">
              <a:off x="39624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btfpColumnIndicator271299">
              <a:extLst>
                <a:ext uri="{FF2B5EF4-FFF2-40B4-BE49-F238E27FC236}">
                  <a16:creationId xmlns:a16="http://schemas.microsoft.com/office/drawing/2014/main" id="{E347CEDB-FFB5-DD72-C5E0-86FFCA73D6D4}"/>
                </a:ext>
              </a:extLst>
            </p:cNvPr>
            <p:cNvCxnSpPr/>
            <p:nvPr>
              <p:custDataLst>
                <p:tags r:id="rId38"/>
              </p:custDataLst>
            </p:nvPr>
          </p:nvCxnSpPr>
          <p:spPr>
            <a:xfrm flipH="1" flipV="1">
              <a:off x="4699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 name="btfpColumnIndicatorGroup1">
            <a:extLst>
              <a:ext uri="{FF2B5EF4-FFF2-40B4-BE49-F238E27FC236}">
                <a16:creationId xmlns:a16="http://schemas.microsoft.com/office/drawing/2014/main" id="{34EC7D02-07FE-D7C1-79C6-B62420506ECB}"/>
              </a:ext>
            </a:extLst>
          </p:cNvPr>
          <p:cNvGrpSpPr/>
          <p:nvPr>
            <p:custDataLst>
              <p:tags r:id="rId3"/>
            </p:custDataLst>
          </p:nvPr>
        </p:nvGrpSpPr>
        <p:grpSpPr>
          <a:xfrm>
            <a:off x="0" y="-205740"/>
            <a:ext cx="12192000" cy="137160"/>
            <a:chOff x="0" y="-205740"/>
            <a:chExt cx="12192000" cy="137160"/>
          </a:xfrm>
        </p:grpSpPr>
        <p:sp>
          <p:nvSpPr>
            <p:cNvPr id="26" name="btfpColumnGapBlocker641636">
              <a:extLst>
                <a:ext uri="{FF2B5EF4-FFF2-40B4-BE49-F238E27FC236}">
                  <a16:creationId xmlns:a16="http://schemas.microsoft.com/office/drawing/2014/main" id="{D27E981B-57E1-5781-6FCC-8A2E371B8BDA}"/>
                </a:ext>
              </a:extLst>
            </p:cNvPr>
            <p:cNvSpPr/>
            <p:nvPr>
              <p:custDataLst>
                <p:tags r:id="rId19"/>
              </p:custDataLst>
            </p:nvPr>
          </p:nvSpPr>
          <p:spPr bwMode="gray">
            <a:xfrm>
              <a:off x="12014200" y="-20574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24" name="btfpColumnGapBlocker494778">
              <a:extLst>
                <a:ext uri="{FF2B5EF4-FFF2-40B4-BE49-F238E27FC236}">
                  <a16:creationId xmlns:a16="http://schemas.microsoft.com/office/drawing/2014/main" id="{87CEA9D7-2AB8-4AEE-2486-4969865E77EE}"/>
                </a:ext>
              </a:extLst>
            </p:cNvPr>
            <p:cNvSpPr/>
            <p:nvPr>
              <p:custDataLst>
                <p:tags r:id="rId20"/>
              </p:custDataLst>
            </p:nvPr>
          </p:nvSpPr>
          <p:spPr bwMode="gray">
            <a:xfrm>
              <a:off x="7988300" y="-205740"/>
              <a:ext cx="5334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22" name="btfpColumnIndicator689944">
              <a:extLst>
                <a:ext uri="{FF2B5EF4-FFF2-40B4-BE49-F238E27FC236}">
                  <a16:creationId xmlns:a16="http://schemas.microsoft.com/office/drawing/2014/main" id="{F5D80B1B-A180-DC53-6238-E20ABA15C0D4}"/>
                </a:ext>
              </a:extLst>
            </p:cNvPr>
            <p:cNvCxnSpPr/>
            <p:nvPr>
              <p:custDataLst>
                <p:tags r:id="rId21"/>
              </p:custDataLst>
            </p:nvPr>
          </p:nvCxnSpPr>
          <p:spPr>
            <a:xfrm flipH="1" flipV="1">
              <a:off x="120142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btfpColumnIndicator167409">
              <a:extLst>
                <a:ext uri="{FF2B5EF4-FFF2-40B4-BE49-F238E27FC236}">
                  <a16:creationId xmlns:a16="http://schemas.microsoft.com/office/drawing/2014/main" id="{BCD89073-200D-D760-58E5-5C271B8D624E}"/>
                </a:ext>
              </a:extLst>
            </p:cNvPr>
            <p:cNvCxnSpPr/>
            <p:nvPr>
              <p:custDataLst>
                <p:tags r:id="rId22"/>
              </p:custDataLst>
            </p:nvPr>
          </p:nvCxnSpPr>
          <p:spPr>
            <a:xfrm flipH="1" flipV="1">
              <a:off x="85217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btfpColumnGapBlocker586779">
              <a:extLst>
                <a:ext uri="{FF2B5EF4-FFF2-40B4-BE49-F238E27FC236}">
                  <a16:creationId xmlns:a16="http://schemas.microsoft.com/office/drawing/2014/main" id="{CFE265DE-B05F-CEB1-1586-6DAD400282DA}"/>
                </a:ext>
              </a:extLst>
            </p:cNvPr>
            <p:cNvSpPr/>
            <p:nvPr>
              <p:custDataLst>
                <p:tags r:id="rId23"/>
              </p:custDataLst>
            </p:nvPr>
          </p:nvSpPr>
          <p:spPr bwMode="gray">
            <a:xfrm>
              <a:off x="3962400" y="-205740"/>
              <a:ext cx="5334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5" name="btfpColumnIndicator610731">
              <a:extLst>
                <a:ext uri="{FF2B5EF4-FFF2-40B4-BE49-F238E27FC236}">
                  <a16:creationId xmlns:a16="http://schemas.microsoft.com/office/drawing/2014/main" id="{989C7725-F477-19C8-43DE-B45C65DAAA56}"/>
                </a:ext>
              </a:extLst>
            </p:cNvPr>
            <p:cNvCxnSpPr/>
            <p:nvPr>
              <p:custDataLst>
                <p:tags r:id="rId24"/>
              </p:custDataLst>
            </p:nvPr>
          </p:nvCxnSpPr>
          <p:spPr>
            <a:xfrm flipH="1" flipV="1">
              <a:off x="79883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btfpColumnIndicator599481">
              <a:extLst>
                <a:ext uri="{FF2B5EF4-FFF2-40B4-BE49-F238E27FC236}">
                  <a16:creationId xmlns:a16="http://schemas.microsoft.com/office/drawing/2014/main" id="{36DEC0A2-B29B-AC3F-4274-E046E1A34B6D}"/>
                </a:ext>
              </a:extLst>
            </p:cNvPr>
            <p:cNvCxnSpPr/>
            <p:nvPr>
              <p:custDataLst>
                <p:tags r:id="rId25"/>
              </p:custDataLst>
            </p:nvPr>
          </p:nvCxnSpPr>
          <p:spPr>
            <a:xfrm flipH="1" flipV="1">
              <a:off x="44958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btfpColumnGapBlocker896736">
              <a:extLst>
                <a:ext uri="{FF2B5EF4-FFF2-40B4-BE49-F238E27FC236}">
                  <a16:creationId xmlns:a16="http://schemas.microsoft.com/office/drawing/2014/main" id="{0A13F519-E94E-4527-8B85-006A80CA0AFF}"/>
                </a:ext>
              </a:extLst>
            </p:cNvPr>
            <p:cNvSpPr/>
            <p:nvPr>
              <p:custDataLst>
                <p:tags r:id="rId26"/>
              </p:custDataLst>
            </p:nvPr>
          </p:nvSpPr>
          <p:spPr bwMode="gray">
            <a:xfrm>
              <a:off x="0" y="-20574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8" name="btfpColumnIndicator863842">
              <a:extLst>
                <a:ext uri="{FF2B5EF4-FFF2-40B4-BE49-F238E27FC236}">
                  <a16:creationId xmlns:a16="http://schemas.microsoft.com/office/drawing/2014/main" id="{F42A8EAF-4EC6-7FF9-8EFA-179E1FA222D4}"/>
                </a:ext>
              </a:extLst>
            </p:cNvPr>
            <p:cNvCxnSpPr/>
            <p:nvPr>
              <p:custDataLst>
                <p:tags r:id="rId27"/>
              </p:custDataLst>
            </p:nvPr>
          </p:nvCxnSpPr>
          <p:spPr>
            <a:xfrm flipH="1" flipV="1">
              <a:off x="39624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btfpColumnIndicator193432">
              <a:extLst>
                <a:ext uri="{FF2B5EF4-FFF2-40B4-BE49-F238E27FC236}">
                  <a16:creationId xmlns:a16="http://schemas.microsoft.com/office/drawing/2014/main" id="{DA975372-9740-5AA9-BF73-B9D197B90978}"/>
                </a:ext>
              </a:extLst>
            </p:cNvPr>
            <p:cNvCxnSpPr/>
            <p:nvPr>
              <p:custDataLst>
                <p:tags r:id="rId28"/>
              </p:custDataLst>
            </p:nvPr>
          </p:nvCxnSpPr>
          <p:spPr>
            <a:xfrm flipH="1" flipV="1">
              <a:off x="4699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custDataLst>
              <p:tags r:id="rId4"/>
            </p:custDataLst>
          </p:nvPr>
        </p:nvSpPr>
        <p:spPr>
          <a:xfrm rot="5400000">
            <a:off x="1202452" y="1316767"/>
            <a:ext cx="4119976" cy="4119975"/>
          </a:xfrm>
          <a:prstGeom prst="rect">
            <a:avLst/>
          </a:prstGeom>
          <a:noFill/>
          <a:ln>
            <a:noFill/>
          </a:ln>
        </p:spPr>
        <p:txBody>
          <a:bodyPr vert="horz" wrap="square" lIns="0" tIns="0" rIns="0" bIns="0" rtlCol="0" anchor="b">
            <a:prstTxWarp prst="textCircle">
              <a:avLst>
                <a:gd name="adj" fmla="val 8224059"/>
              </a:avLst>
            </a:prstTxWarp>
            <a:spAutoFit/>
          </a:bodyPr>
          <a:lstStyle/>
          <a:p>
            <a:pPr marL="0" indent="0" algn="ctr">
              <a:spcBef>
                <a:spcPct val="0"/>
              </a:spcBef>
              <a:buNone/>
            </a:pPr>
            <a:r>
              <a:rPr lang="en-US" sz="2400">
                <a:solidFill>
                  <a:srgbClr val="464547"/>
                </a:solidFill>
                <a:latin typeface="Calibri" panose="020F0502020204030204" pitchFamily="34" charset="0"/>
                <a:cs typeface="Calibri" panose="020F0502020204030204" pitchFamily="34" charset="0"/>
              </a:rPr>
              <a:t>Our Services</a:t>
            </a:r>
          </a:p>
        </p:txBody>
      </p:sp>
      <p:sp>
        <p:nvSpPr>
          <p:cNvPr id="5" name="Oval 4"/>
          <p:cNvSpPr/>
          <p:nvPr>
            <p:custDataLst>
              <p:tags r:id="rId5"/>
            </p:custDataLst>
          </p:nvPr>
        </p:nvSpPr>
        <p:spPr bwMode="gray">
          <a:xfrm>
            <a:off x="978638" y="1487095"/>
            <a:ext cx="4547872" cy="4547873"/>
          </a:xfrm>
          <a:prstGeom prst="ellipse">
            <a:avLst/>
          </a:prstGeom>
          <a:noFill/>
          <a:ln w="22225" cap="flat" cmpd="sng" algn="ctr">
            <a:solidFill>
              <a:schemeClr val="tx2">
                <a:lumMod val="9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400">
              <a:solidFill>
                <a:schemeClr val="tx2"/>
              </a:solidFill>
            </a:endParaRPr>
          </a:p>
        </p:txBody>
      </p:sp>
      <p:grpSp>
        <p:nvGrpSpPr>
          <p:cNvPr id="4" name="Group 3"/>
          <p:cNvGrpSpPr/>
          <p:nvPr>
            <p:custDataLst>
              <p:tags r:id="rId6"/>
            </p:custDataLst>
          </p:nvPr>
        </p:nvGrpSpPr>
        <p:grpSpPr>
          <a:xfrm>
            <a:off x="1272604" y="1756139"/>
            <a:ext cx="4005669" cy="4069484"/>
            <a:chOff x="3834886" y="1903873"/>
            <a:chExt cx="4882820" cy="4960606"/>
          </a:xfrm>
        </p:grpSpPr>
        <p:sp>
          <p:nvSpPr>
            <p:cNvPr id="44" name="Oval 43"/>
            <p:cNvSpPr>
              <a:spLocks noChangeArrowheads="1"/>
            </p:cNvSpPr>
            <p:nvPr>
              <p:custDataLst>
                <p:tags r:id="rId15"/>
              </p:custDataLst>
            </p:nvPr>
          </p:nvSpPr>
          <p:spPr bwMode="gray">
            <a:xfrm>
              <a:off x="5155354" y="1903873"/>
              <a:ext cx="2210197" cy="2180311"/>
            </a:xfrm>
            <a:prstGeom prst="ellipse">
              <a:avLst/>
            </a:prstGeom>
            <a:solidFill>
              <a:schemeClr val="accent1">
                <a:alpha val="86000"/>
              </a:schemeClr>
            </a:solidFill>
            <a:ln w="3175">
              <a:noFill/>
              <a:round/>
            </a:ln>
          </p:spPr>
          <p:txBody>
            <a:bodyPr wrap="none" lIns="90363" tIns="45182" rIns="90363" bIns="45182" anchor="ctr"/>
            <a:lstStyle/>
            <a:p>
              <a:pPr marL="0" indent="0" algn="ctr" defTabSz="811723">
                <a:spcBef>
                  <a:spcPct val="0"/>
                </a:spcBef>
                <a:buNone/>
              </a:pPr>
              <a:r>
                <a:rPr lang="en-US" sz="1600" b="1">
                  <a:solidFill>
                    <a:schemeClr val="tx2"/>
                  </a:solidFill>
                  <a:latin typeface="Calibri" panose="020F0502020204030204" pitchFamily="34" charset="0"/>
                  <a:cs typeface="Calibri" panose="020F0502020204030204" pitchFamily="34" charset="0"/>
                </a:rPr>
                <a:t>Developing &amp;</a:t>
              </a:r>
              <a:br>
                <a:rPr lang="en-US" sz="1600" b="1">
                  <a:solidFill>
                    <a:schemeClr val="tx2"/>
                  </a:solidFill>
                  <a:latin typeface="Calibri" panose="020F0502020204030204" pitchFamily="34" charset="0"/>
                  <a:cs typeface="Calibri" panose="020F0502020204030204" pitchFamily="34" charset="0"/>
                </a:rPr>
              </a:br>
              <a:r>
                <a:rPr lang="en-US" sz="1600" b="1">
                  <a:solidFill>
                    <a:schemeClr val="tx2"/>
                  </a:solidFill>
                  <a:latin typeface="Calibri" panose="020F0502020204030204" pitchFamily="34" charset="0"/>
                  <a:cs typeface="Calibri" panose="020F0502020204030204" pitchFamily="34" charset="0"/>
                </a:rPr>
                <a:t>Sharing Insights</a:t>
              </a:r>
            </a:p>
          </p:txBody>
        </p:sp>
        <p:sp>
          <p:nvSpPr>
            <p:cNvPr id="45" name="Oval 44"/>
            <p:cNvSpPr>
              <a:spLocks noChangeArrowheads="1"/>
            </p:cNvSpPr>
            <p:nvPr>
              <p:custDataLst>
                <p:tags r:id="rId16"/>
              </p:custDataLst>
            </p:nvPr>
          </p:nvSpPr>
          <p:spPr bwMode="gray">
            <a:xfrm>
              <a:off x="6506157" y="3256947"/>
              <a:ext cx="2211549" cy="2181689"/>
            </a:xfrm>
            <a:prstGeom prst="ellipse">
              <a:avLst/>
            </a:prstGeom>
            <a:solidFill>
              <a:srgbClr val="008542"/>
            </a:solidFill>
            <a:ln w="3175">
              <a:noFill/>
              <a:round/>
            </a:ln>
          </p:spPr>
          <p:txBody>
            <a:bodyPr wrap="none" lIns="90363" tIns="45182" rIns="90363" bIns="45182" anchor="ctr"/>
            <a:lstStyle/>
            <a:p>
              <a:pPr marL="0" indent="0" algn="ctr" defTabSz="811723">
                <a:spcBef>
                  <a:spcPct val="0"/>
                </a:spcBef>
                <a:buNone/>
              </a:pPr>
              <a:r>
                <a:rPr lang="en-US" sz="1600" b="1">
                  <a:solidFill>
                    <a:schemeClr val="tx2"/>
                  </a:solidFill>
                  <a:latin typeface="Calibri" panose="020F0502020204030204" pitchFamily="34" charset="0"/>
                  <a:cs typeface="Calibri" panose="020F0502020204030204" pitchFamily="34" charset="0"/>
                </a:rPr>
                <a:t>Leadership</a:t>
              </a:r>
            </a:p>
            <a:p>
              <a:pPr marL="0" indent="0" algn="ctr" defTabSz="811723">
                <a:spcBef>
                  <a:spcPct val="0"/>
                </a:spcBef>
                <a:buNone/>
              </a:pPr>
              <a:r>
                <a:rPr lang="en-US" sz="1600" b="1">
                  <a:solidFill>
                    <a:schemeClr val="tx2"/>
                  </a:solidFill>
                  <a:latin typeface="Calibri" panose="020F0502020204030204" pitchFamily="34" charset="0"/>
                  <a:cs typeface="Calibri" panose="020F0502020204030204" pitchFamily="34" charset="0"/>
                </a:rPr>
                <a:t>Development</a:t>
              </a:r>
            </a:p>
          </p:txBody>
        </p:sp>
        <p:sp>
          <p:nvSpPr>
            <p:cNvPr id="46" name="Oval 45"/>
            <p:cNvSpPr>
              <a:spLocks noChangeArrowheads="1"/>
            </p:cNvSpPr>
            <p:nvPr>
              <p:custDataLst>
                <p:tags r:id="rId17"/>
              </p:custDataLst>
            </p:nvPr>
          </p:nvSpPr>
          <p:spPr bwMode="gray">
            <a:xfrm>
              <a:off x="3834886" y="3256947"/>
              <a:ext cx="2210197" cy="2181689"/>
            </a:xfrm>
            <a:prstGeom prst="ellipse">
              <a:avLst/>
            </a:prstGeom>
            <a:solidFill>
              <a:schemeClr val="accent3">
                <a:alpha val="86000"/>
              </a:schemeClr>
            </a:solidFill>
            <a:ln w="3175">
              <a:noFill/>
              <a:round/>
            </a:ln>
          </p:spPr>
          <p:txBody>
            <a:bodyPr wrap="none" lIns="90363" tIns="45182" rIns="90363" bIns="45182" anchor="ctr" anchorCtr="1"/>
            <a:lstStyle/>
            <a:p>
              <a:pPr marL="0" indent="0" algn="ctr" defTabSz="811723">
                <a:spcBef>
                  <a:spcPct val="0"/>
                </a:spcBef>
                <a:buNone/>
              </a:pPr>
              <a:r>
                <a:rPr lang="en-US" sz="1600" b="1">
                  <a:solidFill>
                    <a:schemeClr val="tx2"/>
                  </a:solidFill>
                  <a:latin typeface="Calibri" panose="020F0502020204030204" pitchFamily="34" charset="0"/>
                  <a:cs typeface="Calibri" panose="020F0502020204030204" pitchFamily="34" charset="0"/>
                </a:rPr>
                <a:t>Philanthropy </a:t>
              </a:r>
            </a:p>
            <a:p>
              <a:pPr marL="0" indent="0" algn="ctr" defTabSz="811723">
                <a:spcBef>
                  <a:spcPct val="0"/>
                </a:spcBef>
                <a:buNone/>
              </a:pPr>
              <a:r>
                <a:rPr lang="en-US" sz="1600" b="1">
                  <a:solidFill>
                    <a:schemeClr val="tx2"/>
                  </a:solidFill>
                  <a:latin typeface="Calibri" panose="020F0502020204030204" pitchFamily="34" charset="0"/>
                  <a:cs typeface="Calibri" panose="020F0502020204030204" pitchFamily="34" charset="0"/>
                </a:rPr>
                <a:t>Consulting</a:t>
              </a:r>
            </a:p>
          </p:txBody>
        </p:sp>
        <p:sp>
          <p:nvSpPr>
            <p:cNvPr id="47" name="Oval 2"/>
            <p:cNvSpPr>
              <a:spLocks noChangeArrowheads="1"/>
            </p:cNvSpPr>
            <p:nvPr>
              <p:custDataLst>
                <p:tags r:id="rId18"/>
              </p:custDataLst>
            </p:nvPr>
          </p:nvSpPr>
          <p:spPr bwMode="gray">
            <a:xfrm>
              <a:off x="5155354" y="4685543"/>
              <a:ext cx="2210197" cy="2178936"/>
            </a:xfrm>
            <a:prstGeom prst="ellipse">
              <a:avLst/>
            </a:prstGeom>
            <a:solidFill>
              <a:schemeClr val="bg2">
                <a:alpha val="86000"/>
              </a:schemeClr>
            </a:solidFill>
            <a:ln w="3175">
              <a:noFill/>
              <a:round/>
            </a:ln>
          </p:spPr>
          <p:txBody>
            <a:bodyPr wrap="none" lIns="90363" tIns="45182" rIns="90363" bIns="45182" anchor="ctr" anchorCtr="1"/>
            <a:lstStyle/>
            <a:p>
              <a:pPr marL="0" indent="0" algn="ctr" defTabSz="811723">
                <a:spcBef>
                  <a:spcPct val="0"/>
                </a:spcBef>
                <a:buNone/>
              </a:pPr>
              <a:endParaRPr lang="en-US" sz="1600">
                <a:solidFill>
                  <a:schemeClr val="tx2"/>
                </a:solidFill>
                <a:latin typeface="Calibri" panose="020F0502020204030204" pitchFamily="34" charset="0"/>
                <a:cs typeface="Calibri" panose="020F0502020204030204" pitchFamily="34" charset="0"/>
              </a:endParaRPr>
            </a:p>
            <a:p>
              <a:pPr marL="0" indent="0" algn="ctr" defTabSz="811723">
                <a:spcBef>
                  <a:spcPct val="0"/>
                </a:spcBef>
                <a:buNone/>
              </a:pPr>
              <a:r>
                <a:rPr lang="en-US" sz="1600" b="1">
                  <a:solidFill>
                    <a:schemeClr val="tx2"/>
                  </a:solidFill>
                  <a:latin typeface="Calibri" panose="020F0502020204030204" pitchFamily="34" charset="0"/>
                  <a:cs typeface="Calibri" panose="020F0502020204030204" pitchFamily="34" charset="0"/>
                </a:rPr>
                <a:t>Nonprofit &amp; NGO</a:t>
              </a:r>
            </a:p>
            <a:p>
              <a:pPr marL="0" indent="0" algn="ctr" defTabSz="811723">
                <a:spcBef>
                  <a:spcPct val="0"/>
                </a:spcBef>
                <a:buNone/>
              </a:pPr>
              <a:r>
                <a:rPr lang="en-US" sz="1600" b="1">
                  <a:solidFill>
                    <a:schemeClr val="tx2"/>
                  </a:solidFill>
                  <a:latin typeface="Calibri" panose="020F0502020204030204" pitchFamily="34" charset="0"/>
                  <a:cs typeface="Calibri" panose="020F0502020204030204" pitchFamily="34" charset="0"/>
                </a:rPr>
                <a:t>Strategy Consulting</a:t>
              </a:r>
            </a:p>
            <a:p>
              <a:pPr marL="0" indent="0" algn="ctr" defTabSz="811723">
                <a:spcBef>
                  <a:spcPct val="0"/>
                </a:spcBef>
                <a:buNone/>
              </a:pPr>
              <a:endParaRPr lang="en-US" sz="1600">
                <a:solidFill>
                  <a:schemeClr val="tx2"/>
                </a:solidFill>
                <a:latin typeface="Calibri" panose="020F0502020204030204" pitchFamily="34" charset="0"/>
                <a:cs typeface="Calibri" panose="020F0502020204030204" pitchFamily="34" charset="0"/>
              </a:endParaRPr>
            </a:p>
          </p:txBody>
        </p:sp>
      </p:grpSp>
      <p:sp>
        <p:nvSpPr>
          <p:cNvPr id="3" name="btfpLayoutConfig" hidden="1"/>
          <p:cNvSpPr txBox="1"/>
          <p:nvPr>
            <p:custDataLst>
              <p:tags r:id="rId7"/>
            </p:custDataLst>
          </p:nvPr>
        </p:nvSpPr>
        <p:spPr bwMode="gray">
          <a:xfrm>
            <a:off x="1625649" y="11700"/>
            <a:ext cx="8190403" cy="82371"/>
          </a:xfrm>
          <a:prstGeom prst="rect">
            <a:avLst/>
          </a:prstGeom>
          <a:noFill/>
        </p:spPr>
        <p:txBody>
          <a:bodyPr vert="horz" wrap="square" lIns="33167" tIns="33167" rIns="33167" bIns="33167" rtlCol="0">
            <a:spAutoFit/>
          </a:bodyPr>
          <a:lstStyle/>
          <a:p>
            <a:pPr marL="0" indent="0">
              <a:buNone/>
            </a:pPr>
            <a:r>
              <a:rPr lang="en-US" sz="100">
                <a:solidFill>
                  <a:srgbClr val="FFFFFF">
                    <a:alpha val="0"/>
                  </a:srgbClr>
                </a:solidFill>
              </a:rPr>
              <a:t>overall_1_132080351076114047 columns_3_132080351075985255 </a:t>
            </a:r>
          </a:p>
        </p:txBody>
      </p:sp>
      <p:sp>
        <p:nvSpPr>
          <p:cNvPr id="2" name="Title 1"/>
          <p:cNvSpPr>
            <a:spLocks noGrp="1"/>
          </p:cNvSpPr>
          <p:nvPr>
            <p:ph type="title"/>
            <p:custDataLst>
              <p:tags r:id="rId8"/>
            </p:custDataLst>
          </p:nvPr>
        </p:nvSpPr>
        <p:spPr/>
        <p:txBody>
          <a:bodyPr wrap="square"/>
          <a:lstStyle/>
          <a:p>
            <a:r>
              <a:rPr lang="en-US"/>
              <a:t>About The Bridgespan Group</a:t>
            </a:r>
          </a:p>
        </p:txBody>
      </p:sp>
      <p:sp>
        <p:nvSpPr>
          <p:cNvPr id="31" name="TextBox 30"/>
          <p:cNvSpPr txBox="1"/>
          <p:nvPr>
            <p:custDataLst>
              <p:tags r:id="rId9"/>
            </p:custDataLst>
          </p:nvPr>
        </p:nvSpPr>
        <p:spPr>
          <a:xfrm>
            <a:off x="6378187" y="2284673"/>
            <a:ext cx="5006989" cy="2677656"/>
          </a:xfrm>
          <a:prstGeom prst="rect">
            <a:avLst/>
          </a:prstGeom>
          <a:noFill/>
        </p:spPr>
        <p:txBody>
          <a:bodyPr wrap="square" lIns="42122" rIns="42122" rtlCol="0">
            <a:spAutoFit/>
          </a:bodyPr>
          <a:lstStyle/>
          <a:p>
            <a:pPr marL="0" indent="0">
              <a:spcBef>
                <a:spcPct val="0"/>
              </a:spcBef>
              <a:buNone/>
            </a:pPr>
            <a:r>
              <a:rPr lang="en-US" sz="2800">
                <a:solidFill>
                  <a:srgbClr val="464547"/>
                </a:solidFill>
                <a:cs typeface="Calibri" panose="020F0502020204030204" pitchFamily="34" charset="0"/>
              </a:rPr>
              <a:t>The Bridgespan Group is a global nonprofit organization that collaborates with mission-driven leaders, organizations, and philanthropists, to make the world more equitable and just. </a:t>
            </a:r>
          </a:p>
        </p:txBody>
      </p:sp>
      <p:cxnSp>
        <p:nvCxnSpPr>
          <p:cNvPr id="18" name="Straight Connector 17"/>
          <p:cNvCxnSpPr/>
          <p:nvPr>
            <p:custDataLst>
              <p:tags r:id="rId10"/>
            </p:custDataLst>
          </p:nvPr>
        </p:nvCxnSpPr>
        <p:spPr>
          <a:xfrm flipH="1">
            <a:off x="5952348" y="1337685"/>
            <a:ext cx="0" cy="4780991"/>
          </a:xfrm>
          <a:prstGeom prst="line">
            <a:avLst/>
          </a:prstGeom>
          <a:ln w="22225" cap="flat" cmpd="sng" algn="ctr">
            <a:solidFill>
              <a:srgbClr val="E9EAEB"/>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E3A0AE3D-FCD0-4484-80E9-A61090C6959E}"/>
              </a:ext>
            </a:extLst>
          </p:cNvPr>
          <p:cNvSpPr/>
          <p:nvPr>
            <p:custDataLst>
              <p:tags r:id="rId11"/>
            </p:custDataLst>
          </p:nvPr>
        </p:nvSpPr>
        <p:spPr bwMode="gray">
          <a:xfrm>
            <a:off x="469900" y="6318396"/>
            <a:ext cx="1792651" cy="310484"/>
          </a:xfrm>
          <a:prstGeom prst="rect">
            <a:avLst/>
          </a:prstGeom>
          <a:solidFill>
            <a:schemeClr val="tx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82" name="Rectangle 81">
            <a:extLst>
              <a:ext uri="{FF2B5EF4-FFF2-40B4-BE49-F238E27FC236}">
                <a16:creationId xmlns:a16="http://schemas.microsoft.com/office/drawing/2014/main" id="{DBF3D9B7-1223-426E-8EAE-A355D4550D92}"/>
              </a:ext>
            </a:extLst>
          </p:cNvPr>
          <p:cNvSpPr/>
          <p:nvPr>
            <p:custDataLst>
              <p:tags r:id="rId12"/>
            </p:custDataLst>
          </p:nvPr>
        </p:nvSpPr>
        <p:spPr bwMode="gray">
          <a:xfrm>
            <a:off x="9343767" y="5875560"/>
            <a:ext cx="2759333" cy="824147"/>
          </a:xfrm>
          <a:prstGeom prst="rect">
            <a:avLst/>
          </a:prstGeom>
          <a:solidFill>
            <a:schemeClr val="tx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pic>
        <p:nvPicPr>
          <p:cNvPr id="80" name="Picture 79">
            <a:extLst>
              <a:ext uri="{FF2B5EF4-FFF2-40B4-BE49-F238E27FC236}">
                <a16:creationId xmlns:a16="http://schemas.microsoft.com/office/drawing/2014/main" id="{7220997E-59DA-44A6-9422-F4F2B29E4F61}"/>
              </a:ext>
            </a:extLst>
          </p:cNvPr>
          <p:cNvPicPr>
            <a:picLocks noChangeAspect="1"/>
          </p:cNvPicPr>
          <p:nvPr>
            <p:custDataLst>
              <p:tags r:id="rId13"/>
            </p:custDataLst>
          </p:nvPr>
        </p:nvPicPr>
        <p:blipFill>
          <a:blip r:embed="rId41"/>
          <a:stretch>
            <a:fillRect/>
          </a:stretch>
        </p:blipFill>
        <p:spPr>
          <a:xfrm>
            <a:off x="1193774" y="6401084"/>
            <a:ext cx="10099884" cy="276709"/>
          </a:xfrm>
          <a:prstGeom prst="rect">
            <a:avLst/>
          </a:prstGeom>
        </p:spPr>
      </p:pic>
      <p:pic>
        <p:nvPicPr>
          <p:cNvPr id="84" name="Picture 83">
            <a:extLst>
              <a:ext uri="{FF2B5EF4-FFF2-40B4-BE49-F238E27FC236}">
                <a16:creationId xmlns:a16="http://schemas.microsoft.com/office/drawing/2014/main" id="{1C461F52-E11A-4091-B76B-542397EBD0B1}"/>
              </a:ext>
            </a:extLst>
          </p:cNvPr>
          <p:cNvPicPr>
            <a:picLocks noChangeAspect="1"/>
          </p:cNvPicPr>
          <p:nvPr>
            <p:custDataLst>
              <p:tags r:id="rId14"/>
            </p:custDataLst>
          </p:nvPr>
        </p:nvPicPr>
        <p:blipFill>
          <a:blip r:embed="rId42"/>
          <a:stretch>
            <a:fillRect/>
          </a:stretch>
        </p:blipFill>
        <p:spPr>
          <a:xfrm>
            <a:off x="10139796" y="121369"/>
            <a:ext cx="1888166" cy="679478"/>
          </a:xfrm>
          <a:prstGeom prst="rect">
            <a:avLst/>
          </a:prstGeom>
        </p:spPr>
      </p:pic>
    </p:spTree>
    <p:custDataLst>
      <p:tags r:id="rId1"/>
    </p:custDataLst>
    <p:extLst>
      <p:ext uri="{BB962C8B-B14F-4D97-AF65-F5344CB8AC3E}">
        <p14:creationId xmlns:p14="http://schemas.microsoft.com/office/powerpoint/2010/main" val="30318846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hink-cell data - do not delete" hidden="1">
            <a:extLst>
              <a:ext uri="{FF2B5EF4-FFF2-40B4-BE49-F238E27FC236}">
                <a16:creationId xmlns:a16="http://schemas.microsoft.com/office/drawing/2014/main" id="{86E64089-7D45-7072-FEBA-531D8FB4F80C}"/>
              </a:ext>
            </a:extLst>
          </p:cNvPr>
          <p:cNvGraphicFramePr>
            <a:graphicFrameLocks noChangeAspect="1"/>
          </p:cNvGraphicFramePr>
          <p:nvPr>
            <p:custDataLst>
              <p:tags r:id="rId2"/>
            </p:custDataLst>
            <p:extLst>
              <p:ext uri="{D42A27DB-BD31-4B8C-83A1-F6EECF244321}">
                <p14:modId xmlns:p14="http://schemas.microsoft.com/office/powerpoint/2010/main" val="1822499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60" imgH="360" progId="TCLayout.ActiveDocument.1">
                  <p:embed/>
                </p:oleObj>
              </mc:Choice>
              <mc:Fallback>
                <p:oleObj name="think-cell Slide" r:id="rId13" imgW="360" imgH="360" progId="TCLayout.ActiveDocument.1">
                  <p:embed/>
                  <p:pic>
                    <p:nvPicPr>
                      <p:cNvPr id="34" name="think-cell data - do not delete" hidden="1">
                        <a:extLst>
                          <a:ext uri="{FF2B5EF4-FFF2-40B4-BE49-F238E27FC236}">
                            <a16:creationId xmlns:a16="http://schemas.microsoft.com/office/drawing/2014/main" id="{86E64089-7D45-7072-FEBA-531D8FB4F80C}"/>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grpSp>
        <p:nvGrpSpPr>
          <p:cNvPr id="43" name="btfpColumnIndicatorGroup2">
            <a:extLst>
              <a:ext uri="{FF2B5EF4-FFF2-40B4-BE49-F238E27FC236}">
                <a16:creationId xmlns:a16="http://schemas.microsoft.com/office/drawing/2014/main" id="{7882D77E-CA1A-D7D8-B3B1-9DF1533BDA3D}"/>
              </a:ext>
            </a:extLst>
          </p:cNvPr>
          <p:cNvGrpSpPr/>
          <p:nvPr/>
        </p:nvGrpSpPr>
        <p:grpSpPr>
          <a:xfrm>
            <a:off x="0" y="6926580"/>
            <a:ext cx="12192000" cy="137160"/>
            <a:chOff x="0" y="6926580"/>
            <a:chExt cx="12192000" cy="137160"/>
          </a:xfrm>
        </p:grpSpPr>
        <p:sp>
          <p:nvSpPr>
            <p:cNvPr id="41" name="btfpColumnGapBlocker187656">
              <a:extLst>
                <a:ext uri="{FF2B5EF4-FFF2-40B4-BE49-F238E27FC236}">
                  <a16:creationId xmlns:a16="http://schemas.microsoft.com/office/drawing/2014/main" id="{C1BB5FB0-95B1-9350-AB72-4A0654F378BF}"/>
                </a:ext>
              </a:extLst>
            </p:cNvPr>
            <p:cNvSpPr/>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39" name="btfpColumnGapBlocker287192">
              <a:extLst>
                <a:ext uri="{FF2B5EF4-FFF2-40B4-BE49-F238E27FC236}">
                  <a16:creationId xmlns:a16="http://schemas.microsoft.com/office/drawing/2014/main" id="{49D32DFF-7A9F-5FB8-EF3A-E39C2A2F03F7}"/>
                </a:ext>
              </a:extLst>
            </p:cNvPr>
            <p:cNvSpPr/>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37" name="btfpColumnIndicator546836">
              <a:extLst>
                <a:ext uri="{FF2B5EF4-FFF2-40B4-BE49-F238E27FC236}">
                  <a16:creationId xmlns:a16="http://schemas.microsoft.com/office/drawing/2014/main" id="{A1973E6A-4DAB-973C-39C6-D39EB48AA46E}"/>
                </a:ext>
              </a:extLst>
            </p:cNvPr>
            <p:cNvCxnSpPr/>
            <p:nvPr/>
          </p:nvCxnSpPr>
          <p:spPr>
            <a:xfrm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btfpColumnIndicator456461">
              <a:extLst>
                <a:ext uri="{FF2B5EF4-FFF2-40B4-BE49-F238E27FC236}">
                  <a16:creationId xmlns:a16="http://schemas.microsoft.com/office/drawing/2014/main" id="{66DE270F-2C34-9A2F-1ACC-80EF71E275B5}"/>
                </a:ext>
              </a:extLst>
            </p:cNvPr>
            <p:cNvCxnSpPr/>
            <p:nvPr/>
          </p:nvCxnSpPr>
          <p:spPr>
            <a:xfrm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 name="btfpColumnIndicatorGroup1">
            <a:extLst>
              <a:ext uri="{FF2B5EF4-FFF2-40B4-BE49-F238E27FC236}">
                <a16:creationId xmlns:a16="http://schemas.microsoft.com/office/drawing/2014/main" id="{E0C30AFA-009E-61D5-4EBE-9F00DFB6E364}"/>
              </a:ext>
            </a:extLst>
          </p:cNvPr>
          <p:cNvGrpSpPr/>
          <p:nvPr/>
        </p:nvGrpSpPr>
        <p:grpSpPr>
          <a:xfrm>
            <a:off x="0" y="-205740"/>
            <a:ext cx="12192000" cy="137160"/>
            <a:chOff x="0" y="-205740"/>
            <a:chExt cx="12192000" cy="137160"/>
          </a:xfrm>
        </p:grpSpPr>
        <p:sp>
          <p:nvSpPr>
            <p:cNvPr id="40" name="btfpColumnGapBlocker245605">
              <a:extLst>
                <a:ext uri="{FF2B5EF4-FFF2-40B4-BE49-F238E27FC236}">
                  <a16:creationId xmlns:a16="http://schemas.microsoft.com/office/drawing/2014/main" id="{736289AE-7EE1-5158-867B-634EE9CE9F79}"/>
                </a:ext>
              </a:extLst>
            </p:cNvPr>
            <p:cNvSpPr/>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38" name="btfpColumnGapBlocker121249">
              <a:extLst>
                <a:ext uri="{FF2B5EF4-FFF2-40B4-BE49-F238E27FC236}">
                  <a16:creationId xmlns:a16="http://schemas.microsoft.com/office/drawing/2014/main" id="{6B5BC782-870F-7A21-F538-3A7658A5F37B}"/>
                </a:ext>
              </a:extLst>
            </p:cNvPr>
            <p:cNvSpPr/>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36" name="btfpColumnIndicator997204">
              <a:extLst>
                <a:ext uri="{FF2B5EF4-FFF2-40B4-BE49-F238E27FC236}">
                  <a16:creationId xmlns:a16="http://schemas.microsoft.com/office/drawing/2014/main" id="{97BB6BDE-2B38-23A0-0E61-A97FF825CEF3}"/>
                </a:ext>
              </a:extLst>
            </p:cNvPr>
            <p:cNvCxnSpPr/>
            <p:nvPr/>
          </p:nvCxnSpPr>
          <p:spPr>
            <a:xfrm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btfpColumnIndicator327712">
              <a:extLst>
                <a:ext uri="{FF2B5EF4-FFF2-40B4-BE49-F238E27FC236}">
                  <a16:creationId xmlns:a16="http://schemas.microsoft.com/office/drawing/2014/main" id="{5041CAF6-6590-08E9-CA6D-C73429FDDFE1}"/>
                </a:ext>
              </a:extLst>
            </p:cNvPr>
            <p:cNvCxnSpPr/>
            <p:nvPr/>
          </p:nvCxnSpPr>
          <p:spPr>
            <a:xfrm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custDataLst>
              <p:tags r:id="rId3"/>
            </p:custDataLst>
          </p:nvPr>
        </p:nvSpPr>
        <p:spPr>
          <a:xfrm>
            <a:off x="482679" y="5"/>
            <a:ext cx="11522074" cy="876687"/>
          </a:xfrm>
        </p:spPr>
        <p:txBody>
          <a:bodyPr vert="horz"/>
          <a:lstStyle/>
          <a:p>
            <a:r>
              <a:rPr lang="en-US" sz="2800" dirty="0"/>
              <a:t>Our goals for today</a:t>
            </a:r>
          </a:p>
        </p:txBody>
      </p:sp>
      <p:sp>
        <p:nvSpPr>
          <p:cNvPr id="3" name="btfpLayoutConfig" hidden="1"/>
          <p:cNvSpPr txBox="1"/>
          <p:nvPr>
            <p:custDataLst>
              <p:tags r:id="rId4"/>
            </p:custDataLst>
          </p:nvPr>
        </p:nvSpPr>
        <p:spPr bwMode="gray">
          <a:xfrm>
            <a:off x="1625649" y="11700"/>
            <a:ext cx="8190403" cy="82371"/>
          </a:xfrm>
          <a:prstGeom prst="rect">
            <a:avLst/>
          </a:prstGeom>
          <a:noFill/>
        </p:spPr>
        <p:txBody>
          <a:bodyPr vert="horz" wrap="square" lIns="33167" tIns="33167" rIns="33167" bIns="33167" rtlCol="0">
            <a:spAutoFit/>
          </a:bodyPr>
          <a:lstStyle/>
          <a:p>
            <a:pPr marL="0" indent="0">
              <a:buNone/>
            </a:pPr>
            <a:r>
              <a:rPr lang="en-US" sz="100">
                <a:solidFill>
                  <a:srgbClr val="FFFFFF">
                    <a:alpha val="0"/>
                  </a:srgbClr>
                </a:solidFill>
              </a:rPr>
              <a:t>overall_0_132300490715482287 columns_1_132291312101978277 4_1_132291312300874868 5_1_132300491364960371 8_1_132300490455746895 11_1_132300491383820132 14_1_132300491401596195 25_1_132307397407243695 34_1_132307397431098772 </a:t>
            </a:r>
          </a:p>
        </p:txBody>
      </p:sp>
      <p:grpSp>
        <p:nvGrpSpPr>
          <p:cNvPr id="13" name="Group 12">
            <a:extLst>
              <a:ext uri="{FF2B5EF4-FFF2-40B4-BE49-F238E27FC236}">
                <a16:creationId xmlns:a16="http://schemas.microsoft.com/office/drawing/2014/main" id="{A562FABF-7C40-408C-9C4E-5B75F2853369}"/>
              </a:ext>
            </a:extLst>
          </p:cNvPr>
          <p:cNvGrpSpPr/>
          <p:nvPr>
            <p:custDataLst>
              <p:tags r:id="rId5"/>
            </p:custDataLst>
          </p:nvPr>
        </p:nvGrpSpPr>
        <p:grpSpPr>
          <a:xfrm>
            <a:off x="482679" y="5876585"/>
            <a:ext cx="11522075" cy="726861"/>
            <a:chOff x="482679" y="5876585"/>
            <a:chExt cx="11522075" cy="726861"/>
          </a:xfrm>
        </p:grpSpPr>
        <p:pic>
          <p:nvPicPr>
            <p:cNvPr id="18" name="Picture 17">
              <a:extLst>
                <a:ext uri="{FF2B5EF4-FFF2-40B4-BE49-F238E27FC236}">
                  <a16:creationId xmlns:a16="http://schemas.microsoft.com/office/drawing/2014/main" id="{1BAFBAAB-B917-3F82-AD43-E48537C2AEF9}"/>
                </a:ext>
              </a:extLst>
            </p:cNvPr>
            <p:cNvPicPr>
              <a:picLocks noChangeAspect="1"/>
            </p:cNvPicPr>
            <p:nvPr userDrawn="1">
              <p:custDataLst>
                <p:tags r:id="rId9"/>
              </p:custDataLst>
            </p:nvPr>
          </p:nvPicPr>
          <p:blipFill>
            <a:blip r:embed="rId15">
              <a:extLst>
                <a:ext uri="{28A0092B-C50C-407E-A947-70E740481C1C}">
                  <a14:useLocalDpi xmlns:a14="http://schemas.microsoft.com/office/drawing/2010/main" val="0"/>
                </a:ext>
              </a:extLst>
            </a:blip>
            <a:stretch>
              <a:fillRect/>
            </a:stretch>
          </p:blipFill>
          <p:spPr>
            <a:xfrm>
              <a:off x="9763477" y="5876585"/>
              <a:ext cx="2241277" cy="726861"/>
            </a:xfrm>
            <a:prstGeom prst="rect">
              <a:avLst/>
            </a:prstGeom>
          </p:spPr>
        </p:pic>
        <p:sp>
          <p:nvSpPr>
            <p:cNvPr id="19" name="TextBox 18">
              <a:extLst>
                <a:ext uri="{FF2B5EF4-FFF2-40B4-BE49-F238E27FC236}">
                  <a16:creationId xmlns:a16="http://schemas.microsoft.com/office/drawing/2014/main" id="{BF339FC7-0638-BE9E-7302-6CA66757BA03}"/>
                </a:ext>
              </a:extLst>
            </p:cNvPr>
            <p:cNvSpPr txBox="1"/>
            <p:nvPr userDrawn="1">
              <p:custDataLst>
                <p:tags r:id="rId10"/>
              </p:custDataLst>
            </p:nvPr>
          </p:nvSpPr>
          <p:spPr bwMode="gray">
            <a:xfrm>
              <a:off x="482679" y="6284522"/>
              <a:ext cx="1916349" cy="318924"/>
            </a:xfrm>
            <a:prstGeom prst="rect">
              <a:avLst/>
            </a:prstGeom>
            <a:noFill/>
          </p:spPr>
          <p:txBody>
            <a:bodyPr wrap="square" lIns="36000" tIns="36000" rIns="36000" bIns="36000" rtlCol="0">
              <a:spAutoFit/>
            </a:bodyPr>
            <a:lstStyle/>
            <a:p>
              <a:pPr marL="0" indent="0" algn="l">
                <a:spcBef>
                  <a:spcPts val="1200"/>
                </a:spcBef>
                <a:buNone/>
              </a:pPr>
              <a:r>
                <a:rPr lang="en-US" sz="1600">
                  <a:solidFill>
                    <a:srgbClr val="A5A6A9"/>
                  </a:solidFill>
                </a:rPr>
                <a:t>@BridgespanGroup</a:t>
              </a:r>
            </a:p>
          </p:txBody>
        </p:sp>
      </p:grpSp>
      <p:grpSp>
        <p:nvGrpSpPr>
          <p:cNvPr id="48" name="Group 47">
            <a:extLst>
              <a:ext uri="{FF2B5EF4-FFF2-40B4-BE49-F238E27FC236}">
                <a16:creationId xmlns:a16="http://schemas.microsoft.com/office/drawing/2014/main" id="{954668E4-D74E-1430-D629-5C734F54478E}"/>
              </a:ext>
            </a:extLst>
          </p:cNvPr>
          <p:cNvGrpSpPr/>
          <p:nvPr/>
        </p:nvGrpSpPr>
        <p:grpSpPr>
          <a:xfrm>
            <a:off x="1620088" y="1407885"/>
            <a:ext cx="9334343" cy="4194629"/>
            <a:chOff x="1074058" y="1219200"/>
            <a:chExt cx="10464800" cy="4702629"/>
          </a:xfrm>
        </p:grpSpPr>
        <p:sp>
          <p:nvSpPr>
            <p:cNvPr id="47" name="Rectangle: Rounded Corners 46">
              <a:extLst>
                <a:ext uri="{FF2B5EF4-FFF2-40B4-BE49-F238E27FC236}">
                  <a16:creationId xmlns:a16="http://schemas.microsoft.com/office/drawing/2014/main" id="{759FFD37-B318-51AC-A496-8BA587B7601B}"/>
                </a:ext>
              </a:extLst>
            </p:cNvPr>
            <p:cNvSpPr/>
            <p:nvPr/>
          </p:nvSpPr>
          <p:spPr bwMode="gray">
            <a:xfrm>
              <a:off x="1074058" y="1219200"/>
              <a:ext cx="10464800" cy="4702629"/>
            </a:xfrm>
            <a:prstGeom prst="roundRect">
              <a:avLst>
                <a:gd name="adj" fmla="val 4630"/>
              </a:avLst>
            </a:prstGeom>
            <a:solidFill>
              <a:srgbClr val="E9EAEB">
                <a:alpha val="50000"/>
              </a:srgbClr>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400">
                <a:solidFill>
                  <a:schemeClr val="tx2"/>
                </a:solidFill>
              </a:endParaRPr>
            </a:p>
          </p:txBody>
        </p:sp>
        <p:grpSp>
          <p:nvGrpSpPr>
            <p:cNvPr id="46" name="Group 45">
              <a:extLst>
                <a:ext uri="{FF2B5EF4-FFF2-40B4-BE49-F238E27FC236}">
                  <a16:creationId xmlns:a16="http://schemas.microsoft.com/office/drawing/2014/main" id="{7A256DC6-D323-20C2-7F7E-F2198F738D0E}"/>
                </a:ext>
              </a:extLst>
            </p:cNvPr>
            <p:cNvGrpSpPr/>
            <p:nvPr/>
          </p:nvGrpSpPr>
          <p:grpSpPr>
            <a:xfrm>
              <a:off x="1581857" y="1559969"/>
              <a:ext cx="9449203" cy="4021090"/>
              <a:chOff x="1500065" y="1461384"/>
              <a:chExt cx="9449203" cy="4021090"/>
            </a:xfrm>
          </p:grpSpPr>
          <p:cxnSp>
            <p:nvCxnSpPr>
              <p:cNvPr id="23" name="Straight Connector 22">
                <a:extLst>
                  <a:ext uri="{FF2B5EF4-FFF2-40B4-BE49-F238E27FC236}">
                    <a16:creationId xmlns:a16="http://schemas.microsoft.com/office/drawing/2014/main" id="{348FBC0E-89E2-8F8C-71FA-292A6A26FBDE}"/>
                  </a:ext>
                </a:extLst>
              </p:cNvPr>
              <p:cNvCxnSpPr/>
              <p:nvPr/>
            </p:nvCxnSpPr>
            <p:spPr>
              <a:xfrm flipH="1">
                <a:off x="2256757" y="1602037"/>
                <a:ext cx="4262" cy="3880437"/>
              </a:xfrm>
              <a:prstGeom prst="line">
                <a:avLst/>
              </a:prstGeom>
              <a:ln w="22225" cap="flat">
                <a:solidFill>
                  <a:schemeClr val="bg1"/>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btfpBulletedList903165"/>
              <p:cNvSpPr txBox="1"/>
              <p:nvPr>
                <p:custDataLst>
                  <p:tags r:id="rId6"/>
                </p:custDataLst>
              </p:nvPr>
            </p:nvSpPr>
            <p:spPr bwMode="gray">
              <a:xfrm>
                <a:off x="3498745" y="1461384"/>
                <a:ext cx="7402898" cy="1041235"/>
              </a:xfrm>
              <a:prstGeom prst="rect">
                <a:avLst/>
              </a:prstGeom>
              <a:noFill/>
            </p:spPr>
            <p:txBody>
              <a:bodyPr vert="horz" wrap="square" lIns="33167" tIns="33167" rIns="33167" bIns="33167" rtlCol="0">
                <a:spAutoFit/>
              </a:bodyPr>
              <a:lstStyle/>
              <a:p>
                <a:pPr marL="0" indent="0">
                  <a:buNone/>
                </a:pPr>
                <a:r>
                  <a:rPr lang="en-US" sz="2800" b="1" dirty="0">
                    <a:solidFill>
                      <a:srgbClr val="008542"/>
                    </a:solidFill>
                  </a:rPr>
                  <a:t>Share strategies and tactics for scenario planning this election year</a:t>
                </a:r>
              </a:p>
            </p:txBody>
          </p:sp>
          <p:sp>
            <p:nvSpPr>
              <p:cNvPr id="6" name="TextBox 5">
                <a:extLst>
                  <a:ext uri="{FF2B5EF4-FFF2-40B4-BE49-F238E27FC236}">
                    <a16:creationId xmlns:a16="http://schemas.microsoft.com/office/drawing/2014/main" id="{7A1AF1DF-66A1-E67A-6339-F12767E2634C}"/>
                  </a:ext>
                </a:extLst>
              </p:cNvPr>
              <p:cNvSpPr txBox="1"/>
              <p:nvPr/>
            </p:nvSpPr>
            <p:spPr bwMode="gray">
              <a:xfrm>
                <a:off x="3498745" y="4226921"/>
                <a:ext cx="7450523" cy="1069656"/>
              </a:xfrm>
              <a:prstGeom prst="rect">
                <a:avLst/>
              </a:prstGeom>
              <a:noFill/>
            </p:spPr>
            <p:txBody>
              <a:bodyPr wrap="square">
                <a:spAutoFit/>
              </a:bodyPr>
              <a:lstStyle/>
              <a:p>
                <a:pPr marL="0" indent="0">
                  <a:buNone/>
                </a:pPr>
                <a:r>
                  <a:rPr lang="en-US" sz="2800" b="1" dirty="0">
                    <a:solidFill>
                      <a:srgbClr val="7AB800"/>
                    </a:solidFill>
                  </a:rPr>
                  <a:t>Help you begin to apply these tools as a leader of your organization </a:t>
                </a:r>
              </a:p>
            </p:txBody>
          </p:sp>
          <p:grpSp>
            <p:nvGrpSpPr>
              <p:cNvPr id="26" name="btfpIcon449077">
                <a:extLst>
                  <a:ext uri="{FF2B5EF4-FFF2-40B4-BE49-F238E27FC236}">
                    <a16:creationId xmlns:a16="http://schemas.microsoft.com/office/drawing/2014/main" id="{B45F72E7-8EDA-13EB-88DB-0AC3F727DC4F}"/>
                  </a:ext>
                </a:extLst>
              </p:cNvPr>
              <p:cNvGrpSpPr>
                <a:grpSpLocks noChangeAspect="1"/>
              </p:cNvGrpSpPr>
              <p:nvPr>
                <p:custDataLst>
                  <p:tags r:id="rId7"/>
                </p:custDataLst>
              </p:nvPr>
            </p:nvGrpSpPr>
            <p:grpSpPr>
              <a:xfrm>
                <a:off x="1500065" y="1461384"/>
                <a:ext cx="1441449" cy="1482877"/>
                <a:chOff x="3995729" y="3116768"/>
                <a:chExt cx="1081088" cy="1112159"/>
              </a:xfrm>
            </p:grpSpPr>
            <p:sp>
              <p:nvSpPr>
                <p:cNvPr id="27" name="btfpIconCircle449077">
                  <a:extLst>
                    <a:ext uri="{FF2B5EF4-FFF2-40B4-BE49-F238E27FC236}">
                      <a16:creationId xmlns:a16="http://schemas.microsoft.com/office/drawing/2014/main" id="{77194DC6-BBF7-352D-0EE7-A90000235A01}"/>
                    </a:ext>
                  </a:extLst>
                </p:cNvPr>
                <p:cNvSpPr>
                  <a:spLocks/>
                </p:cNvSpPr>
                <p:nvPr/>
              </p:nvSpPr>
              <p:spPr bwMode="gray">
                <a:xfrm>
                  <a:off x="3995729" y="3116768"/>
                  <a:ext cx="1081088" cy="1081088"/>
                </a:xfrm>
                <a:prstGeom prst="ellipse">
                  <a:avLst/>
                </a:prstGeom>
                <a:solidFill>
                  <a:srgbClr val="00854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400">
                    <a:solidFill>
                      <a:schemeClr val="tx2"/>
                    </a:solidFill>
                  </a:endParaRPr>
                </a:p>
              </p:txBody>
            </p:sp>
            <p:pic>
              <p:nvPicPr>
                <p:cNvPr id="28" name="btfpIconLines449077">
                  <a:extLst>
                    <a:ext uri="{FF2B5EF4-FFF2-40B4-BE49-F238E27FC236}">
                      <a16:creationId xmlns:a16="http://schemas.microsoft.com/office/drawing/2014/main" id="{D45C2BB8-31E8-6505-EBEA-65EE27198595}"/>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3995729" y="3147839"/>
                  <a:ext cx="1081088" cy="1081088"/>
                </a:xfrm>
                <a:prstGeom prst="rect">
                  <a:avLst/>
                </a:prstGeom>
              </p:spPr>
            </p:pic>
          </p:grpSp>
          <p:grpSp>
            <p:nvGrpSpPr>
              <p:cNvPr id="29" name="btfpIcon265676">
                <a:extLst>
                  <a:ext uri="{FF2B5EF4-FFF2-40B4-BE49-F238E27FC236}">
                    <a16:creationId xmlns:a16="http://schemas.microsoft.com/office/drawing/2014/main" id="{4E33FF70-530E-4F69-0F73-DC96004A139C}"/>
                  </a:ext>
                </a:extLst>
              </p:cNvPr>
              <p:cNvGrpSpPr>
                <a:grpSpLocks noChangeAspect="1"/>
              </p:cNvGrpSpPr>
              <p:nvPr>
                <p:custDataLst>
                  <p:tags r:id="rId8"/>
                </p:custDataLst>
              </p:nvPr>
            </p:nvGrpSpPr>
            <p:grpSpPr>
              <a:xfrm>
                <a:off x="1538164" y="4041025"/>
                <a:ext cx="1441449" cy="1441449"/>
                <a:chOff x="4221544" y="3115116"/>
                <a:chExt cx="1081088" cy="1081088"/>
              </a:xfrm>
            </p:grpSpPr>
            <p:sp>
              <p:nvSpPr>
                <p:cNvPr id="30" name="btfpIconCircle265676">
                  <a:extLst>
                    <a:ext uri="{FF2B5EF4-FFF2-40B4-BE49-F238E27FC236}">
                      <a16:creationId xmlns:a16="http://schemas.microsoft.com/office/drawing/2014/main" id="{9FA70547-E8E4-ADB3-BD5B-F1DE6E80FA43}"/>
                    </a:ext>
                  </a:extLst>
                </p:cNvPr>
                <p:cNvSpPr>
                  <a:spLocks/>
                </p:cNvSpPr>
                <p:nvPr/>
              </p:nvSpPr>
              <p:spPr bwMode="gray">
                <a:xfrm>
                  <a:off x="4221544" y="3115116"/>
                  <a:ext cx="1081088" cy="1081088"/>
                </a:xfrm>
                <a:prstGeom prst="ellipse">
                  <a:avLst/>
                </a:prstGeom>
                <a:solidFill>
                  <a:srgbClr val="7AB800"/>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400">
                    <a:solidFill>
                      <a:schemeClr val="tx2"/>
                    </a:solidFill>
                  </a:endParaRPr>
                </a:p>
              </p:txBody>
            </p:sp>
            <p:pic>
              <p:nvPicPr>
                <p:cNvPr id="31" name="btfpIconLines265676">
                  <a:extLst>
                    <a:ext uri="{FF2B5EF4-FFF2-40B4-BE49-F238E27FC236}">
                      <a16:creationId xmlns:a16="http://schemas.microsoft.com/office/drawing/2014/main" id="{7D161909-7906-D32F-1AC3-3E42A48CC8D9}"/>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4221544" y="3115116"/>
                  <a:ext cx="1081088" cy="1081088"/>
                </a:xfrm>
                <a:prstGeom prst="rect">
                  <a:avLst/>
                </a:prstGeom>
              </p:spPr>
            </p:pic>
          </p:grpSp>
        </p:grpSp>
      </p:grpSp>
    </p:spTree>
    <p:custDataLst>
      <p:tags r:id="rId1"/>
    </p:custDataLst>
    <p:extLst>
      <p:ext uri="{BB962C8B-B14F-4D97-AF65-F5344CB8AC3E}">
        <p14:creationId xmlns:p14="http://schemas.microsoft.com/office/powerpoint/2010/main" val="29008670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btfpColumnIndicatorGroup2">
            <a:extLst>
              <a:ext uri="{FF2B5EF4-FFF2-40B4-BE49-F238E27FC236}">
                <a16:creationId xmlns:a16="http://schemas.microsoft.com/office/drawing/2014/main" id="{5EBE8ABF-08B8-DB8B-9FA2-D46B0A783103}"/>
              </a:ext>
            </a:extLst>
          </p:cNvPr>
          <p:cNvGrpSpPr/>
          <p:nvPr/>
        </p:nvGrpSpPr>
        <p:grpSpPr>
          <a:xfrm>
            <a:off x="0" y="6926580"/>
            <a:ext cx="12192000" cy="137160"/>
            <a:chOff x="0" y="6926580"/>
            <a:chExt cx="12192000" cy="137160"/>
          </a:xfrm>
        </p:grpSpPr>
        <p:sp>
          <p:nvSpPr>
            <p:cNvPr id="10" name="btfpColumnGapBlocker756082">
              <a:extLst>
                <a:ext uri="{FF2B5EF4-FFF2-40B4-BE49-F238E27FC236}">
                  <a16:creationId xmlns:a16="http://schemas.microsoft.com/office/drawing/2014/main" id="{3F9130CF-040F-E6C2-7774-04E552E8F73D}"/>
                </a:ext>
              </a:extLst>
            </p:cNvPr>
            <p:cNvSpPr/>
            <p:nvPr/>
          </p:nvSpPr>
          <p:spPr bwMode="gray">
            <a:xfrm>
              <a:off x="12014200" y="692658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a:solidFill>
                  <a:schemeClr val="tx2"/>
                </a:solidFill>
              </a:endParaRPr>
            </a:p>
          </p:txBody>
        </p:sp>
        <p:sp>
          <p:nvSpPr>
            <p:cNvPr id="8" name="btfpColumnGapBlocker894162">
              <a:extLst>
                <a:ext uri="{FF2B5EF4-FFF2-40B4-BE49-F238E27FC236}">
                  <a16:creationId xmlns:a16="http://schemas.microsoft.com/office/drawing/2014/main" id="{F0F05EEF-69C2-6058-F6B4-CB57B51E50D2}"/>
                </a:ext>
              </a:extLst>
            </p:cNvPr>
            <p:cNvSpPr/>
            <p:nvPr/>
          </p:nvSpPr>
          <p:spPr bwMode="gray">
            <a:xfrm>
              <a:off x="0" y="692658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a:solidFill>
                  <a:schemeClr val="tx2"/>
                </a:solidFill>
              </a:endParaRPr>
            </a:p>
          </p:txBody>
        </p:sp>
        <p:cxnSp>
          <p:nvCxnSpPr>
            <p:cNvPr id="6" name="btfpColumnIndicator829405">
              <a:extLst>
                <a:ext uri="{FF2B5EF4-FFF2-40B4-BE49-F238E27FC236}">
                  <a16:creationId xmlns:a16="http://schemas.microsoft.com/office/drawing/2014/main" id="{7654FBF2-84DA-6D76-A7AE-7FC222310D80}"/>
                </a:ext>
              </a:extLst>
            </p:cNvPr>
            <p:cNvCxnSpPr/>
            <p:nvPr/>
          </p:nvCxnSpPr>
          <p:spPr>
            <a:xfrm flipV="1">
              <a:off x="120142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btfpColumnIndicator346351">
              <a:extLst>
                <a:ext uri="{FF2B5EF4-FFF2-40B4-BE49-F238E27FC236}">
                  <a16:creationId xmlns:a16="http://schemas.microsoft.com/office/drawing/2014/main" id="{133EF939-05EF-5D5E-6FFF-79DEBDCBE15C}"/>
                </a:ext>
              </a:extLst>
            </p:cNvPr>
            <p:cNvCxnSpPr/>
            <p:nvPr/>
          </p:nvCxnSpPr>
          <p:spPr>
            <a:xfrm flipV="1">
              <a:off x="4699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btfpColumnIndicatorGroup1">
            <a:extLst>
              <a:ext uri="{FF2B5EF4-FFF2-40B4-BE49-F238E27FC236}">
                <a16:creationId xmlns:a16="http://schemas.microsoft.com/office/drawing/2014/main" id="{21D9B0B9-B219-349D-BEE1-EA7BE4B2D0A1}"/>
              </a:ext>
            </a:extLst>
          </p:cNvPr>
          <p:cNvGrpSpPr/>
          <p:nvPr/>
        </p:nvGrpSpPr>
        <p:grpSpPr>
          <a:xfrm>
            <a:off x="0" y="-205740"/>
            <a:ext cx="12192000" cy="137160"/>
            <a:chOff x="0" y="-205740"/>
            <a:chExt cx="12192000" cy="137160"/>
          </a:xfrm>
        </p:grpSpPr>
        <p:sp>
          <p:nvSpPr>
            <p:cNvPr id="9" name="btfpColumnGapBlocker660543">
              <a:extLst>
                <a:ext uri="{FF2B5EF4-FFF2-40B4-BE49-F238E27FC236}">
                  <a16:creationId xmlns:a16="http://schemas.microsoft.com/office/drawing/2014/main" id="{0D1376F5-DD05-EDC9-823E-AA0C4FC468B5}"/>
                </a:ext>
              </a:extLst>
            </p:cNvPr>
            <p:cNvSpPr/>
            <p:nvPr/>
          </p:nvSpPr>
          <p:spPr bwMode="gray">
            <a:xfrm>
              <a:off x="12014200" y="-20574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a:solidFill>
                  <a:schemeClr val="tx2"/>
                </a:solidFill>
              </a:endParaRPr>
            </a:p>
          </p:txBody>
        </p:sp>
        <p:sp>
          <p:nvSpPr>
            <p:cNvPr id="7" name="btfpColumnGapBlocker459907">
              <a:extLst>
                <a:ext uri="{FF2B5EF4-FFF2-40B4-BE49-F238E27FC236}">
                  <a16:creationId xmlns:a16="http://schemas.microsoft.com/office/drawing/2014/main" id="{E700FAAF-B6AF-9548-7782-3BD165164C2F}"/>
                </a:ext>
              </a:extLst>
            </p:cNvPr>
            <p:cNvSpPr/>
            <p:nvPr/>
          </p:nvSpPr>
          <p:spPr bwMode="gray">
            <a:xfrm>
              <a:off x="0" y="-20574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a:solidFill>
                  <a:schemeClr val="tx2"/>
                </a:solidFill>
              </a:endParaRPr>
            </a:p>
          </p:txBody>
        </p:sp>
        <p:cxnSp>
          <p:nvCxnSpPr>
            <p:cNvPr id="5" name="btfpColumnIndicator459138">
              <a:extLst>
                <a:ext uri="{FF2B5EF4-FFF2-40B4-BE49-F238E27FC236}">
                  <a16:creationId xmlns:a16="http://schemas.microsoft.com/office/drawing/2014/main" id="{95811E77-5EC2-BDE6-8471-1F33FB5941AD}"/>
                </a:ext>
              </a:extLst>
            </p:cNvPr>
            <p:cNvCxnSpPr/>
            <p:nvPr/>
          </p:nvCxnSpPr>
          <p:spPr>
            <a:xfrm flipV="1">
              <a:off x="120142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168793">
              <a:extLst>
                <a:ext uri="{FF2B5EF4-FFF2-40B4-BE49-F238E27FC236}">
                  <a16:creationId xmlns:a16="http://schemas.microsoft.com/office/drawing/2014/main" id="{395B968A-F4F9-41B1-F8A5-3A4DD8A1BDDD}"/>
                </a:ext>
              </a:extLst>
            </p:cNvPr>
            <p:cNvCxnSpPr/>
            <p:nvPr/>
          </p:nvCxnSpPr>
          <p:spPr>
            <a:xfrm flipV="1">
              <a:off x="4699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4" name="Picture Placeholder 35" descr="A light bulb from a string&#10;&#10;Description automatically generated">
            <a:extLst>
              <a:ext uri="{FF2B5EF4-FFF2-40B4-BE49-F238E27FC236}">
                <a16:creationId xmlns:a16="http://schemas.microsoft.com/office/drawing/2014/main" id="{700C4B07-AC11-4AC0-0179-B5158BBA4EF7}"/>
              </a:ext>
            </a:extLst>
          </p:cNvPr>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rcRect l="21507" r="21507"/>
          <a:stretch>
            <a:fillRect/>
          </a:stretch>
        </p:blipFill>
        <p:spPr>
          <a:xfrm>
            <a:off x="214634" y="1"/>
            <a:ext cx="5862245" cy="6857999"/>
          </a:xfrm>
        </p:spPr>
      </p:pic>
      <p:grpSp>
        <p:nvGrpSpPr>
          <p:cNvPr id="15" name="Group 14">
            <a:extLst>
              <a:ext uri="{FF2B5EF4-FFF2-40B4-BE49-F238E27FC236}">
                <a16:creationId xmlns:a16="http://schemas.microsoft.com/office/drawing/2014/main" id="{5D43780D-D496-4591-3487-395FD90797D1}"/>
              </a:ext>
            </a:extLst>
          </p:cNvPr>
          <p:cNvGrpSpPr/>
          <p:nvPr/>
        </p:nvGrpSpPr>
        <p:grpSpPr>
          <a:xfrm>
            <a:off x="7040606" y="1057870"/>
            <a:ext cx="4314180" cy="3906016"/>
            <a:chOff x="7006963" y="1304613"/>
            <a:chExt cx="4314180" cy="3906016"/>
          </a:xfrm>
        </p:grpSpPr>
        <p:sp>
          <p:nvSpPr>
            <p:cNvPr id="16" name="Rounded Rectangular Callout 5">
              <a:extLst>
                <a:ext uri="{FF2B5EF4-FFF2-40B4-BE49-F238E27FC236}">
                  <a16:creationId xmlns:a16="http://schemas.microsoft.com/office/drawing/2014/main" id="{194D57B1-D132-690F-4B1B-FA0789496445}"/>
                </a:ext>
              </a:extLst>
            </p:cNvPr>
            <p:cNvSpPr/>
            <p:nvPr/>
          </p:nvSpPr>
          <p:spPr bwMode="gray">
            <a:xfrm>
              <a:off x="7006963" y="2249715"/>
              <a:ext cx="4314180" cy="2960914"/>
            </a:xfrm>
            <a:prstGeom prst="wedgeRoundRectCallout">
              <a:avLst>
                <a:gd name="adj1" fmla="val -34769"/>
                <a:gd name="adj2" fmla="val 72410"/>
                <a:gd name="adj3" fmla="val 16667"/>
              </a:avLst>
            </a:prstGeom>
            <a:solidFill>
              <a:srgbClr val="00437A"/>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20"/>
                </a:spcBef>
                <a:buNone/>
              </a:pPr>
              <a:endParaRPr lang="en-US" sz="2800" b="1" dirty="0">
                <a:solidFill>
                  <a:schemeClr val="tx2"/>
                </a:solidFill>
              </a:endParaRPr>
            </a:p>
            <a:p>
              <a:pPr marL="0" indent="0" algn="ctr">
                <a:spcBef>
                  <a:spcPts val="20"/>
                </a:spcBef>
                <a:buNone/>
              </a:pPr>
              <a:r>
                <a:rPr lang="en-US" sz="2800" b="1" dirty="0">
                  <a:solidFill>
                    <a:schemeClr val="tx2"/>
                  </a:solidFill>
                </a:rPr>
                <a:t>What are you hoping to get out of this session? What’s top of mind for your organization related to the upcoming election?</a:t>
              </a:r>
            </a:p>
          </p:txBody>
        </p:sp>
        <p:grpSp>
          <p:nvGrpSpPr>
            <p:cNvPr id="17" name="Group 16">
              <a:extLst>
                <a:ext uri="{FF2B5EF4-FFF2-40B4-BE49-F238E27FC236}">
                  <a16:creationId xmlns:a16="http://schemas.microsoft.com/office/drawing/2014/main" id="{ED707FE6-68BA-E48E-BA70-D41573FCE8DC}"/>
                </a:ext>
              </a:extLst>
            </p:cNvPr>
            <p:cNvGrpSpPr/>
            <p:nvPr/>
          </p:nvGrpSpPr>
          <p:grpSpPr>
            <a:xfrm>
              <a:off x="8452017" y="1304613"/>
              <a:ext cx="1424072" cy="1424072"/>
              <a:chOff x="5062162" y="1261070"/>
              <a:chExt cx="1645670" cy="1645670"/>
            </a:xfrm>
          </p:grpSpPr>
          <p:sp>
            <p:nvSpPr>
              <p:cNvPr id="18" name="Oval 17">
                <a:extLst>
                  <a:ext uri="{FF2B5EF4-FFF2-40B4-BE49-F238E27FC236}">
                    <a16:creationId xmlns:a16="http://schemas.microsoft.com/office/drawing/2014/main" id="{72F951FF-2768-DA44-27F0-AFD438CF5C4B}"/>
                  </a:ext>
                </a:extLst>
              </p:cNvPr>
              <p:cNvSpPr/>
              <p:nvPr/>
            </p:nvSpPr>
            <p:spPr bwMode="gray">
              <a:xfrm>
                <a:off x="5062162" y="1261070"/>
                <a:ext cx="1645670" cy="1645670"/>
              </a:xfrm>
              <a:prstGeom prst="ellipse">
                <a:avLst/>
              </a:prstGeom>
              <a:solidFill>
                <a:srgbClr val="FFFFFF"/>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grpSp>
            <p:nvGrpSpPr>
              <p:cNvPr id="19" name="btfpIcon237274">
                <a:extLst>
                  <a:ext uri="{FF2B5EF4-FFF2-40B4-BE49-F238E27FC236}">
                    <a16:creationId xmlns:a16="http://schemas.microsoft.com/office/drawing/2014/main" id="{1E61C59B-9FD4-2209-9333-C7CF8ABC82AC}"/>
                  </a:ext>
                </a:extLst>
              </p:cNvPr>
              <p:cNvGrpSpPr>
                <a:grpSpLocks noChangeAspect="1"/>
              </p:cNvGrpSpPr>
              <p:nvPr>
                <p:custDataLst>
                  <p:tags r:id="rId5"/>
                </p:custDataLst>
              </p:nvPr>
            </p:nvGrpSpPr>
            <p:grpSpPr>
              <a:xfrm>
                <a:off x="5164272" y="1363179"/>
                <a:ext cx="1441451" cy="1441452"/>
                <a:chOff x="4249919" y="2979919"/>
                <a:chExt cx="1006375" cy="1006375"/>
              </a:xfrm>
            </p:grpSpPr>
            <p:sp>
              <p:nvSpPr>
                <p:cNvPr id="20" name="btfpIconCircle237274">
                  <a:extLst>
                    <a:ext uri="{FF2B5EF4-FFF2-40B4-BE49-F238E27FC236}">
                      <a16:creationId xmlns:a16="http://schemas.microsoft.com/office/drawing/2014/main" id="{9056C3D7-22D8-66EC-6033-C13D718CF2A5}"/>
                    </a:ext>
                  </a:extLst>
                </p:cNvPr>
                <p:cNvSpPr>
                  <a:spLocks/>
                </p:cNvSpPr>
                <p:nvPr/>
              </p:nvSpPr>
              <p:spPr bwMode="gray">
                <a:xfrm>
                  <a:off x="4249919" y="2979920"/>
                  <a:ext cx="1006374" cy="1006374"/>
                </a:xfrm>
                <a:prstGeom prst="ellipse">
                  <a:avLst/>
                </a:prstGeom>
                <a:solidFill>
                  <a:srgbClr val="00A9E0"/>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pic>
              <p:nvPicPr>
                <p:cNvPr id="21" name="btfpIconLines237274">
                  <a:extLst>
                    <a:ext uri="{FF2B5EF4-FFF2-40B4-BE49-F238E27FC236}">
                      <a16:creationId xmlns:a16="http://schemas.microsoft.com/office/drawing/2014/main" id="{AA0EADBA-10A3-0FE6-F9D6-B83E622BF10D}"/>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249920" y="2979919"/>
                  <a:ext cx="1006374" cy="1006374"/>
                </a:xfrm>
                <a:prstGeom prst="rect">
                  <a:avLst/>
                </a:prstGeom>
              </p:spPr>
            </p:pic>
          </p:grpSp>
        </p:grpSp>
      </p:grpSp>
      <p:grpSp>
        <p:nvGrpSpPr>
          <p:cNvPr id="22" name="Group 21">
            <a:extLst>
              <a:ext uri="{FF2B5EF4-FFF2-40B4-BE49-F238E27FC236}">
                <a16:creationId xmlns:a16="http://schemas.microsoft.com/office/drawing/2014/main" id="{A95D4E2B-54A0-A45F-F3CA-D6322C014296}"/>
              </a:ext>
            </a:extLst>
          </p:cNvPr>
          <p:cNvGrpSpPr/>
          <p:nvPr>
            <p:custDataLst>
              <p:tags r:id="rId2"/>
            </p:custDataLst>
          </p:nvPr>
        </p:nvGrpSpPr>
        <p:grpSpPr>
          <a:xfrm>
            <a:off x="482679" y="5876585"/>
            <a:ext cx="11522075" cy="726861"/>
            <a:chOff x="482679" y="5876585"/>
            <a:chExt cx="11522075" cy="726861"/>
          </a:xfrm>
        </p:grpSpPr>
        <p:pic>
          <p:nvPicPr>
            <p:cNvPr id="23" name="Picture 22">
              <a:extLst>
                <a:ext uri="{FF2B5EF4-FFF2-40B4-BE49-F238E27FC236}">
                  <a16:creationId xmlns:a16="http://schemas.microsoft.com/office/drawing/2014/main" id="{296F8BE3-7FE5-980D-9C14-B9B579E1A7A5}"/>
                </a:ext>
              </a:extLst>
            </p:cNvPr>
            <p:cNvPicPr>
              <a:picLocks noChangeAspect="1"/>
            </p:cNvPicPr>
            <p:nvPr userDrawn="1">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9763477" y="5876585"/>
              <a:ext cx="2241277" cy="726861"/>
            </a:xfrm>
            <a:prstGeom prst="rect">
              <a:avLst/>
            </a:prstGeom>
          </p:spPr>
        </p:pic>
        <p:sp>
          <p:nvSpPr>
            <p:cNvPr id="24" name="TextBox 23">
              <a:extLst>
                <a:ext uri="{FF2B5EF4-FFF2-40B4-BE49-F238E27FC236}">
                  <a16:creationId xmlns:a16="http://schemas.microsoft.com/office/drawing/2014/main" id="{5DCB3811-1FB0-AA6F-B670-2E9A50931C44}"/>
                </a:ext>
              </a:extLst>
            </p:cNvPr>
            <p:cNvSpPr txBox="1"/>
            <p:nvPr userDrawn="1">
              <p:custDataLst>
                <p:tags r:id="rId4"/>
              </p:custDataLst>
            </p:nvPr>
          </p:nvSpPr>
          <p:spPr bwMode="gray">
            <a:xfrm>
              <a:off x="482679" y="6284522"/>
              <a:ext cx="1916349" cy="318924"/>
            </a:xfrm>
            <a:prstGeom prst="rect">
              <a:avLst/>
            </a:prstGeom>
            <a:noFill/>
          </p:spPr>
          <p:txBody>
            <a:bodyPr wrap="square" lIns="36000" tIns="36000" rIns="36000" bIns="36000" rtlCol="0">
              <a:spAutoFit/>
            </a:bodyPr>
            <a:lstStyle/>
            <a:p>
              <a:pPr marL="0" indent="0" algn="l">
                <a:spcBef>
                  <a:spcPts val="1200"/>
                </a:spcBef>
                <a:buNone/>
              </a:pPr>
              <a:r>
                <a:rPr lang="en-US" sz="1600" dirty="0">
                  <a:solidFill>
                    <a:schemeClr val="tx2"/>
                  </a:solidFill>
                </a:rPr>
                <a:t>@BridgespanGroup</a:t>
              </a:r>
            </a:p>
          </p:txBody>
        </p:sp>
      </p:grpSp>
    </p:spTree>
    <p:custDataLst>
      <p:tags r:id="rId1"/>
    </p:custDataLst>
    <p:extLst>
      <p:ext uri="{BB962C8B-B14F-4D97-AF65-F5344CB8AC3E}">
        <p14:creationId xmlns:p14="http://schemas.microsoft.com/office/powerpoint/2010/main" val="10936758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59A880B7-4D28-84A5-28EE-FE60AED0E3D8}"/>
              </a:ext>
            </a:extLst>
          </p:cNvPr>
          <p:cNvGrpSpPr/>
          <p:nvPr/>
        </p:nvGrpSpPr>
        <p:grpSpPr>
          <a:xfrm>
            <a:off x="0" y="6926580"/>
            <a:ext cx="12192000" cy="137160"/>
            <a:chOff x="0" y="6926580"/>
            <a:chExt cx="12192000" cy="137160"/>
          </a:xfrm>
        </p:grpSpPr>
        <p:sp>
          <p:nvSpPr>
            <p:cNvPr id="23" name="btfpColumnGapBlocker720888">
              <a:extLst>
                <a:ext uri="{FF2B5EF4-FFF2-40B4-BE49-F238E27FC236}">
                  <a16:creationId xmlns:a16="http://schemas.microsoft.com/office/drawing/2014/main" id="{DA97EE1B-F602-7F2D-C5FE-9AE3251CEFA9}"/>
                </a:ext>
              </a:extLst>
            </p:cNvPr>
            <p:cNvSpPr/>
            <p:nvPr/>
          </p:nvSpPr>
          <p:spPr bwMode="gray">
            <a:xfrm>
              <a:off x="12014200" y="692658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21" name="btfpColumnGapBlocker579152">
              <a:extLst>
                <a:ext uri="{FF2B5EF4-FFF2-40B4-BE49-F238E27FC236}">
                  <a16:creationId xmlns:a16="http://schemas.microsoft.com/office/drawing/2014/main" id="{6C9E8FD4-43D0-F3A4-66BC-4165D9D980BF}"/>
                </a:ext>
              </a:extLst>
            </p:cNvPr>
            <p:cNvSpPr/>
            <p:nvPr/>
          </p:nvSpPr>
          <p:spPr bwMode="gray">
            <a:xfrm>
              <a:off x="0" y="692658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9" name="btfpColumnIndicator702331">
              <a:extLst>
                <a:ext uri="{FF2B5EF4-FFF2-40B4-BE49-F238E27FC236}">
                  <a16:creationId xmlns:a16="http://schemas.microsoft.com/office/drawing/2014/main" id="{C68FEB7B-58DD-5864-CB45-DBD5A8384405}"/>
                </a:ext>
              </a:extLst>
            </p:cNvPr>
            <p:cNvCxnSpPr/>
            <p:nvPr/>
          </p:nvCxnSpPr>
          <p:spPr>
            <a:xfrm flipV="1">
              <a:off x="120142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btfpColumnIndicator450316">
              <a:extLst>
                <a:ext uri="{FF2B5EF4-FFF2-40B4-BE49-F238E27FC236}">
                  <a16:creationId xmlns:a16="http://schemas.microsoft.com/office/drawing/2014/main" id="{342B45FF-F913-6198-6C45-7702AD52EA02}"/>
                </a:ext>
              </a:extLst>
            </p:cNvPr>
            <p:cNvCxnSpPr/>
            <p:nvPr/>
          </p:nvCxnSpPr>
          <p:spPr>
            <a:xfrm flipV="1">
              <a:off x="469900" y="692658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578749AA-5207-BB67-A8E4-9B7EE32615CC}"/>
              </a:ext>
            </a:extLst>
          </p:cNvPr>
          <p:cNvGrpSpPr/>
          <p:nvPr/>
        </p:nvGrpSpPr>
        <p:grpSpPr>
          <a:xfrm>
            <a:off x="0" y="-205740"/>
            <a:ext cx="12192000" cy="137160"/>
            <a:chOff x="0" y="-205740"/>
            <a:chExt cx="12192000" cy="137160"/>
          </a:xfrm>
        </p:grpSpPr>
        <p:sp>
          <p:nvSpPr>
            <p:cNvPr id="22" name="btfpColumnGapBlocker220389">
              <a:extLst>
                <a:ext uri="{FF2B5EF4-FFF2-40B4-BE49-F238E27FC236}">
                  <a16:creationId xmlns:a16="http://schemas.microsoft.com/office/drawing/2014/main" id="{9D89BA48-EAC4-C00B-AA64-AF137484C0CD}"/>
                </a:ext>
              </a:extLst>
            </p:cNvPr>
            <p:cNvSpPr/>
            <p:nvPr/>
          </p:nvSpPr>
          <p:spPr bwMode="gray">
            <a:xfrm>
              <a:off x="12014200" y="-205740"/>
              <a:ext cx="1778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20" name="btfpColumnGapBlocker622712">
              <a:extLst>
                <a:ext uri="{FF2B5EF4-FFF2-40B4-BE49-F238E27FC236}">
                  <a16:creationId xmlns:a16="http://schemas.microsoft.com/office/drawing/2014/main" id="{FEA66FCE-9A4E-6492-C8B4-1DBCC4273CBD}"/>
                </a:ext>
              </a:extLst>
            </p:cNvPr>
            <p:cNvSpPr/>
            <p:nvPr/>
          </p:nvSpPr>
          <p:spPr bwMode="gray">
            <a:xfrm>
              <a:off x="0" y="-205740"/>
              <a:ext cx="469900" cy="137160"/>
            </a:xfrm>
            <a:prstGeom prst="rect">
              <a:avLst/>
            </a:prstGeom>
            <a:pattFill prst="ltUpDiag">
              <a:fgClr>
                <a:srgbClr val="BBCABA"/>
              </a:fgClr>
              <a:bgClr>
                <a:srgbClr val="FFFFFF"/>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8" name="btfpColumnIndicator558405">
              <a:extLst>
                <a:ext uri="{FF2B5EF4-FFF2-40B4-BE49-F238E27FC236}">
                  <a16:creationId xmlns:a16="http://schemas.microsoft.com/office/drawing/2014/main" id="{EE9379C6-2ACA-7F56-7CFF-BA6B3DAA733F}"/>
                </a:ext>
              </a:extLst>
            </p:cNvPr>
            <p:cNvCxnSpPr/>
            <p:nvPr/>
          </p:nvCxnSpPr>
          <p:spPr>
            <a:xfrm flipV="1">
              <a:off x="120142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btfpColumnIndicator571272">
              <a:extLst>
                <a:ext uri="{FF2B5EF4-FFF2-40B4-BE49-F238E27FC236}">
                  <a16:creationId xmlns:a16="http://schemas.microsoft.com/office/drawing/2014/main" id="{AAC0A8CB-CC63-0A78-C2C0-DD376B47A134}"/>
                </a:ext>
              </a:extLst>
            </p:cNvPr>
            <p:cNvCxnSpPr/>
            <p:nvPr/>
          </p:nvCxnSpPr>
          <p:spPr>
            <a:xfrm flipV="1">
              <a:off x="469900" y="-205740"/>
              <a:ext cx="0" cy="137160"/>
            </a:xfrm>
            <a:prstGeom prst="line">
              <a:avLst/>
            </a:prstGeom>
            <a:ln w="19050" cap="flat" cmpd="sng" algn="ctr">
              <a:solidFill>
                <a:srgbClr val="507867"/>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14" name="think-cell data - do not delete" hidden="1">
            <a:extLst>
              <a:ext uri="{FF2B5EF4-FFF2-40B4-BE49-F238E27FC236}">
                <a16:creationId xmlns:a16="http://schemas.microsoft.com/office/drawing/2014/main" id="{F5300D68-89A3-03D8-2EF5-83CBDF0E6F58}"/>
              </a:ext>
            </a:extLst>
          </p:cNvPr>
          <p:cNvGraphicFramePr>
            <a:graphicFrameLocks noChangeAspect="1"/>
          </p:cNvGraphicFramePr>
          <p:nvPr>
            <p:custDataLst>
              <p:tags r:id="rId2"/>
            </p:custDataLst>
            <p:extLst>
              <p:ext uri="{D42A27DB-BD31-4B8C-83A1-F6EECF244321}">
                <p14:modId xmlns:p14="http://schemas.microsoft.com/office/powerpoint/2010/main" val="2180555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4" name="think-cell data - do not delete" hidden="1">
                        <a:extLst>
                          <a:ext uri="{FF2B5EF4-FFF2-40B4-BE49-F238E27FC236}">
                            <a16:creationId xmlns:a16="http://schemas.microsoft.com/office/drawing/2014/main" id="{F5300D68-89A3-03D8-2EF5-83CBDF0E6F5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6DA7CF2-8846-D56C-4ED4-9A3DF8F5849C}"/>
              </a:ext>
            </a:extLst>
          </p:cNvPr>
          <p:cNvSpPr>
            <a:spLocks noGrp="1"/>
          </p:cNvSpPr>
          <p:nvPr>
            <p:ph type="title"/>
          </p:nvPr>
        </p:nvSpPr>
        <p:spPr>
          <a:xfrm>
            <a:off x="482679" y="6"/>
            <a:ext cx="11522075" cy="876687"/>
          </a:xfrm>
        </p:spPr>
        <p:txBody>
          <a:bodyPr vert="horz"/>
          <a:lstStyle/>
          <a:p>
            <a:r>
              <a:rPr lang="en-US" dirty="0"/>
              <a:t>Things you might feel or hear about scenario planning</a:t>
            </a:r>
          </a:p>
        </p:txBody>
      </p:sp>
      <p:sp>
        <p:nvSpPr>
          <p:cNvPr id="4" name="Rounded Rectangular Callout 5">
            <a:extLst>
              <a:ext uri="{FF2B5EF4-FFF2-40B4-BE49-F238E27FC236}">
                <a16:creationId xmlns:a16="http://schemas.microsoft.com/office/drawing/2014/main" id="{7ED30228-FF0A-FC3A-D5AB-7D74A560ED53}"/>
              </a:ext>
            </a:extLst>
          </p:cNvPr>
          <p:cNvSpPr/>
          <p:nvPr/>
        </p:nvSpPr>
        <p:spPr bwMode="gray">
          <a:xfrm>
            <a:off x="3883715" y="1283151"/>
            <a:ext cx="4643802" cy="1652363"/>
          </a:xfrm>
          <a:prstGeom prst="wedgeRoundRectCallout">
            <a:avLst>
              <a:gd name="adj1" fmla="val 6719"/>
              <a:gd name="adj2" fmla="val 80817"/>
              <a:gd name="adj3" fmla="val 16667"/>
            </a:avLst>
          </a:prstGeom>
          <a:solidFill>
            <a:srgbClr val="00854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2400" b="1" dirty="0">
                <a:solidFill>
                  <a:schemeClr val="tx2"/>
                </a:solidFill>
              </a:rPr>
              <a:t>   We can’t predict the future.                                   It’s not worth doing</a:t>
            </a:r>
            <a:endParaRPr lang="en-US" sz="2400" dirty="0">
              <a:solidFill>
                <a:schemeClr val="tx2"/>
              </a:solidFill>
            </a:endParaRPr>
          </a:p>
        </p:txBody>
      </p:sp>
      <p:sp>
        <p:nvSpPr>
          <p:cNvPr id="5" name="Rounded Rectangular Callout 5">
            <a:extLst>
              <a:ext uri="{FF2B5EF4-FFF2-40B4-BE49-F238E27FC236}">
                <a16:creationId xmlns:a16="http://schemas.microsoft.com/office/drawing/2014/main" id="{423FDA94-5A09-4F65-016E-36134A4C9F9B}"/>
              </a:ext>
            </a:extLst>
          </p:cNvPr>
          <p:cNvSpPr/>
          <p:nvPr/>
        </p:nvSpPr>
        <p:spPr bwMode="gray">
          <a:xfrm>
            <a:off x="6630307" y="3848100"/>
            <a:ext cx="4647293" cy="1789565"/>
          </a:xfrm>
          <a:prstGeom prst="wedgeRoundRectCallout">
            <a:avLst>
              <a:gd name="adj1" fmla="val -42526"/>
              <a:gd name="adj2" fmla="val 68141"/>
              <a:gd name="adj3" fmla="val 16667"/>
            </a:avLst>
          </a:prstGeom>
          <a:solidFill>
            <a:srgbClr val="9FC918"/>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2400" b="1" dirty="0">
                <a:solidFill>
                  <a:schemeClr val="tx2"/>
                </a:solidFill>
              </a:rPr>
              <a:t>      It’s too painful. I can’t deal with thinking about the possibility of [X] future happening</a:t>
            </a:r>
          </a:p>
        </p:txBody>
      </p:sp>
      <p:sp>
        <p:nvSpPr>
          <p:cNvPr id="6" name="Rounded Rectangular Callout 5">
            <a:extLst>
              <a:ext uri="{FF2B5EF4-FFF2-40B4-BE49-F238E27FC236}">
                <a16:creationId xmlns:a16="http://schemas.microsoft.com/office/drawing/2014/main" id="{25BAED7E-C327-CE4B-40E4-2EAC28B6C600}"/>
              </a:ext>
            </a:extLst>
          </p:cNvPr>
          <p:cNvSpPr/>
          <p:nvPr/>
        </p:nvSpPr>
        <p:spPr bwMode="gray">
          <a:xfrm>
            <a:off x="1219200" y="3746500"/>
            <a:ext cx="4085771" cy="1789565"/>
          </a:xfrm>
          <a:prstGeom prst="wedgeRoundRectCallout">
            <a:avLst>
              <a:gd name="adj1" fmla="val 61963"/>
              <a:gd name="adj2" fmla="val 36239"/>
              <a:gd name="adj3" fmla="val 16667"/>
            </a:avLst>
          </a:prstGeom>
          <a:solidFill>
            <a:srgbClr val="48A337"/>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20"/>
              </a:spcBef>
              <a:buNone/>
            </a:pPr>
            <a:r>
              <a:rPr lang="en-US" sz="2400" b="1" dirty="0">
                <a:solidFill>
                  <a:schemeClr val="tx2"/>
                </a:solidFill>
              </a:rPr>
              <a:t> It’s too complex, and we don’t have the time to do it </a:t>
            </a:r>
          </a:p>
        </p:txBody>
      </p:sp>
      <p:sp>
        <p:nvSpPr>
          <p:cNvPr id="10" name="Rectangle 9">
            <a:extLst>
              <a:ext uri="{FF2B5EF4-FFF2-40B4-BE49-F238E27FC236}">
                <a16:creationId xmlns:a16="http://schemas.microsoft.com/office/drawing/2014/main" id="{78A88CAE-9F9F-52ED-729D-5BAC02E08EE7}"/>
              </a:ext>
            </a:extLst>
          </p:cNvPr>
          <p:cNvSpPr/>
          <p:nvPr/>
        </p:nvSpPr>
        <p:spPr bwMode="gray">
          <a:xfrm>
            <a:off x="4089400" y="1803400"/>
            <a:ext cx="381000" cy="381000"/>
          </a:xfrm>
          <a:prstGeom prst="rect">
            <a:avLst/>
          </a:prstGeom>
          <a:noFill/>
          <a:ln w="22225" cap="flat" cmpd="sng" algn="ctr">
            <a:noFill/>
            <a:prstDash val="solid"/>
            <a:miter lim="800000"/>
            <a:headEnd type="none" w="med" len="med"/>
            <a:tailEnd type="none" w="med" len="med"/>
          </a:ln>
          <a:extLst>
            <a:ext uri="{909E8E84-426E-40DD-AFC4-6F175D3DCCD1}">
              <a14:hiddenFill xmlns:a14="http://schemas.microsoft.com/office/drawing/2010/main">
                <a:solidFill>
                  <a:srgbClr val="00A9E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6600" dirty="0">
                <a:solidFill>
                  <a:schemeClr val="tx2"/>
                </a:solidFill>
                <a:latin typeface="Amasis MT Pro Medium" panose="02040604050005020304" pitchFamily="18" charset="0"/>
              </a:rPr>
              <a:t>“</a:t>
            </a:r>
          </a:p>
        </p:txBody>
      </p:sp>
      <p:sp>
        <p:nvSpPr>
          <p:cNvPr id="11" name="Rectangle 10">
            <a:extLst>
              <a:ext uri="{FF2B5EF4-FFF2-40B4-BE49-F238E27FC236}">
                <a16:creationId xmlns:a16="http://schemas.microsoft.com/office/drawing/2014/main" id="{039A0C48-616C-462D-7F1B-60524AAA6FE7}"/>
              </a:ext>
            </a:extLst>
          </p:cNvPr>
          <p:cNvSpPr/>
          <p:nvPr/>
        </p:nvSpPr>
        <p:spPr bwMode="gray">
          <a:xfrm>
            <a:off x="1320800" y="4343400"/>
            <a:ext cx="381000" cy="381000"/>
          </a:xfrm>
          <a:prstGeom prst="rect">
            <a:avLst/>
          </a:prstGeom>
          <a:noFill/>
          <a:ln w="22225" cap="flat" cmpd="sng" algn="ctr">
            <a:noFill/>
            <a:prstDash val="solid"/>
            <a:miter lim="800000"/>
            <a:headEnd type="none" w="med" len="med"/>
            <a:tailEnd type="none" w="med" len="med"/>
          </a:ln>
          <a:extLst>
            <a:ext uri="{909E8E84-426E-40DD-AFC4-6F175D3DCCD1}">
              <a14:hiddenFill xmlns:a14="http://schemas.microsoft.com/office/drawing/2010/main">
                <a:solidFill>
                  <a:srgbClr val="00A9E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6600" dirty="0">
                <a:solidFill>
                  <a:schemeClr val="tx2"/>
                </a:solidFill>
                <a:latin typeface="Amasis MT Pro Medium" panose="02040604050005020304" pitchFamily="18" charset="0"/>
              </a:rPr>
              <a:t>“</a:t>
            </a:r>
          </a:p>
        </p:txBody>
      </p:sp>
      <p:sp>
        <p:nvSpPr>
          <p:cNvPr id="12" name="Rectangle 11">
            <a:extLst>
              <a:ext uri="{FF2B5EF4-FFF2-40B4-BE49-F238E27FC236}">
                <a16:creationId xmlns:a16="http://schemas.microsoft.com/office/drawing/2014/main" id="{E8432975-6512-535A-333A-3139C93D8446}"/>
              </a:ext>
            </a:extLst>
          </p:cNvPr>
          <p:cNvSpPr/>
          <p:nvPr/>
        </p:nvSpPr>
        <p:spPr bwMode="gray">
          <a:xfrm>
            <a:off x="6959600" y="4254500"/>
            <a:ext cx="381000" cy="381000"/>
          </a:xfrm>
          <a:prstGeom prst="rect">
            <a:avLst/>
          </a:prstGeom>
          <a:noFill/>
          <a:ln w="22225" cap="flat" cmpd="sng" algn="ctr">
            <a:noFill/>
            <a:prstDash val="solid"/>
            <a:miter lim="800000"/>
            <a:headEnd type="none" w="med" len="med"/>
            <a:tailEnd type="none" w="med" len="med"/>
          </a:ln>
          <a:extLst>
            <a:ext uri="{909E8E84-426E-40DD-AFC4-6F175D3DCCD1}">
              <a14:hiddenFill xmlns:a14="http://schemas.microsoft.com/office/drawing/2010/main">
                <a:solidFill>
                  <a:srgbClr val="00A9E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6600" dirty="0">
                <a:solidFill>
                  <a:schemeClr val="tx2"/>
                </a:solidFill>
                <a:latin typeface="Amasis MT Pro Medium" panose="02040604050005020304" pitchFamily="18" charset="0"/>
              </a:rPr>
              <a:t>“</a:t>
            </a:r>
          </a:p>
        </p:txBody>
      </p:sp>
    </p:spTree>
    <p:custDataLst>
      <p:tags r:id="rId1"/>
    </p:custDataLst>
    <p:extLst>
      <p:ext uri="{BB962C8B-B14F-4D97-AF65-F5344CB8AC3E}">
        <p14:creationId xmlns:p14="http://schemas.microsoft.com/office/powerpoint/2010/main" val="8521369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btfpColumnIndicatorGroup2">
            <a:extLst>
              <a:ext uri="{FF2B5EF4-FFF2-40B4-BE49-F238E27FC236}">
                <a16:creationId xmlns:a16="http://schemas.microsoft.com/office/drawing/2014/main" id="{D1022C14-B5B9-35FB-0AE8-388848E45D98}"/>
              </a:ext>
            </a:extLst>
          </p:cNvPr>
          <p:cNvGrpSpPr/>
          <p:nvPr/>
        </p:nvGrpSpPr>
        <p:grpSpPr>
          <a:xfrm>
            <a:off x="0" y="6926580"/>
            <a:ext cx="12192000" cy="137160"/>
            <a:chOff x="0" y="6926580"/>
            <a:chExt cx="12192000" cy="137160"/>
          </a:xfrm>
        </p:grpSpPr>
        <p:sp>
          <p:nvSpPr>
            <p:cNvPr id="27" name="btfpColumnGapBlocker930277">
              <a:extLst>
                <a:ext uri="{FF2B5EF4-FFF2-40B4-BE49-F238E27FC236}">
                  <a16:creationId xmlns:a16="http://schemas.microsoft.com/office/drawing/2014/main" id="{C866AB8B-FB19-A5E5-2AC9-E0B5B655EC93}"/>
                </a:ext>
              </a:extLst>
            </p:cNvPr>
            <p:cNvSpPr/>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25" name="btfpColumnGapBlocker454532">
              <a:extLst>
                <a:ext uri="{FF2B5EF4-FFF2-40B4-BE49-F238E27FC236}">
                  <a16:creationId xmlns:a16="http://schemas.microsoft.com/office/drawing/2014/main" id="{21A96657-8045-A951-3BEB-D5461F2DF258}"/>
                </a:ext>
              </a:extLst>
            </p:cNvPr>
            <p:cNvSpPr/>
            <p:nvPr/>
          </p:nvSpPr>
          <p:spPr bwMode="gray">
            <a:xfrm>
              <a:off x="7988300" y="6926580"/>
              <a:ext cx="5334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23" name="btfpColumnIndicator844374">
              <a:extLst>
                <a:ext uri="{FF2B5EF4-FFF2-40B4-BE49-F238E27FC236}">
                  <a16:creationId xmlns:a16="http://schemas.microsoft.com/office/drawing/2014/main" id="{3DFD08F4-41A3-55A5-22D8-6A6692694702}"/>
                </a:ext>
              </a:extLst>
            </p:cNvPr>
            <p:cNvCxnSpPr/>
            <p:nvPr/>
          </p:nvCxnSpPr>
          <p:spPr>
            <a:xfrm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btfpColumnIndicator726986">
              <a:extLst>
                <a:ext uri="{FF2B5EF4-FFF2-40B4-BE49-F238E27FC236}">
                  <a16:creationId xmlns:a16="http://schemas.microsoft.com/office/drawing/2014/main" id="{9534C0D3-0B7B-1C9E-7CB7-7334B16F5C8F}"/>
                </a:ext>
              </a:extLst>
            </p:cNvPr>
            <p:cNvCxnSpPr/>
            <p:nvPr/>
          </p:nvCxnSpPr>
          <p:spPr>
            <a:xfrm flipV="1">
              <a:off x="85217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btfpColumnGapBlocker784505">
              <a:extLst>
                <a:ext uri="{FF2B5EF4-FFF2-40B4-BE49-F238E27FC236}">
                  <a16:creationId xmlns:a16="http://schemas.microsoft.com/office/drawing/2014/main" id="{F5E76B75-659E-1054-24C9-426FC808242A}"/>
                </a:ext>
              </a:extLst>
            </p:cNvPr>
            <p:cNvSpPr/>
            <p:nvPr/>
          </p:nvSpPr>
          <p:spPr bwMode="gray">
            <a:xfrm>
              <a:off x="3962400" y="6926580"/>
              <a:ext cx="5334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7" name="btfpColumnIndicator201701">
              <a:extLst>
                <a:ext uri="{FF2B5EF4-FFF2-40B4-BE49-F238E27FC236}">
                  <a16:creationId xmlns:a16="http://schemas.microsoft.com/office/drawing/2014/main" id="{BCBB82C9-5EDF-8E1D-3D53-511B3D5ED437}"/>
                </a:ext>
              </a:extLst>
            </p:cNvPr>
            <p:cNvCxnSpPr/>
            <p:nvPr/>
          </p:nvCxnSpPr>
          <p:spPr>
            <a:xfrm flipV="1">
              <a:off x="79883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btfpColumnIndicator543889">
              <a:extLst>
                <a:ext uri="{FF2B5EF4-FFF2-40B4-BE49-F238E27FC236}">
                  <a16:creationId xmlns:a16="http://schemas.microsoft.com/office/drawing/2014/main" id="{515D8677-CFB7-A1B2-CA9A-0A2213353936}"/>
                </a:ext>
              </a:extLst>
            </p:cNvPr>
            <p:cNvCxnSpPr/>
            <p:nvPr/>
          </p:nvCxnSpPr>
          <p:spPr>
            <a:xfrm flipV="1">
              <a:off x="44958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btfpColumnGapBlocker533617">
              <a:extLst>
                <a:ext uri="{FF2B5EF4-FFF2-40B4-BE49-F238E27FC236}">
                  <a16:creationId xmlns:a16="http://schemas.microsoft.com/office/drawing/2014/main" id="{BECEB35D-E77A-B271-63AB-EEA1CBFC2543}"/>
                </a:ext>
              </a:extLst>
            </p:cNvPr>
            <p:cNvSpPr/>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9" name="btfpColumnIndicator710980">
              <a:extLst>
                <a:ext uri="{FF2B5EF4-FFF2-40B4-BE49-F238E27FC236}">
                  <a16:creationId xmlns:a16="http://schemas.microsoft.com/office/drawing/2014/main" id="{D2B720E8-58BF-A157-BD45-7DE12C41F664}"/>
                </a:ext>
              </a:extLst>
            </p:cNvPr>
            <p:cNvCxnSpPr/>
            <p:nvPr/>
          </p:nvCxnSpPr>
          <p:spPr>
            <a:xfrm flipV="1">
              <a:off x="39624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btfpColumnIndicator107543">
              <a:extLst>
                <a:ext uri="{FF2B5EF4-FFF2-40B4-BE49-F238E27FC236}">
                  <a16:creationId xmlns:a16="http://schemas.microsoft.com/office/drawing/2014/main" id="{0A755BB1-06D6-1646-F8CB-0B458EC989D8}"/>
                </a:ext>
              </a:extLst>
            </p:cNvPr>
            <p:cNvCxnSpPr/>
            <p:nvPr/>
          </p:nvCxnSpPr>
          <p:spPr>
            <a:xfrm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 name="btfpColumnIndicatorGroup1">
            <a:extLst>
              <a:ext uri="{FF2B5EF4-FFF2-40B4-BE49-F238E27FC236}">
                <a16:creationId xmlns:a16="http://schemas.microsoft.com/office/drawing/2014/main" id="{B95CBD42-8144-BCB8-E06C-6D1B481027CE}"/>
              </a:ext>
            </a:extLst>
          </p:cNvPr>
          <p:cNvGrpSpPr/>
          <p:nvPr/>
        </p:nvGrpSpPr>
        <p:grpSpPr>
          <a:xfrm>
            <a:off x="0" y="-205740"/>
            <a:ext cx="12192000" cy="137160"/>
            <a:chOff x="0" y="-205740"/>
            <a:chExt cx="12192000" cy="137160"/>
          </a:xfrm>
        </p:grpSpPr>
        <p:sp>
          <p:nvSpPr>
            <p:cNvPr id="26" name="btfpColumnGapBlocker885626">
              <a:extLst>
                <a:ext uri="{FF2B5EF4-FFF2-40B4-BE49-F238E27FC236}">
                  <a16:creationId xmlns:a16="http://schemas.microsoft.com/office/drawing/2014/main" id="{63462A4F-CB80-E547-7BC9-731A13C497E2}"/>
                </a:ext>
              </a:extLst>
            </p:cNvPr>
            <p:cNvSpPr/>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24" name="btfpColumnGapBlocker886942">
              <a:extLst>
                <a:ext uri="{FF2B5EF4-FFF2-40B4-BE49-F238E27FC236}">
                  <a16:creationId xmlns:a16="http://schemas.microsoft.com/office/drawing/2014/main" id="{580944C4-910D-93A2-D633-51EB6994F792}"/>
                </a:ext>
              </a:extLst>
            </p:cNvPr>
            <p:cNvSpPr/>
            <p:nvPr/>
          </p:nvSpPr>
          <p:spPr bwMode="gray">
            <a:xfrm>
              <a:off x="7988300" y="-205740"/>
              <a:ext cx="5334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22" name="btfpColumnIndicator370425">
              <a:extLst>
                <a:ext uri="{FF2B5EF4-FFF2-40B4-BE49-F238E27FC236}">
                  <a16:creationId xmlns:a16="http://schemas.microsoft.com/office/drawing/2014/main" id="{A051E25E-4B44-513D-3F37-6454A710A868}"/>
                </a:ext>
              </a:extLst>
            </p:cNvPr>
            <p:cNvCxnSpPr/>
            <p:nvPr/>
          </p:nvCxnSpPr>
          <p:spPr>
            <a:xfrm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btfpColumnIndicator711550">
              <a:extLst>
                <a:ext uri="{FF2B5EF4-FFF2-40B4-BE49-F238E27FC236}">
                  <a16:creationId xmlns:a16="http://schemas.microsoft.com/office/drawing/2014/main" id="{0BA215A4-6862-7408-E546-136EBC3327AC}"/>
                </a:ext>
              </a:extLst>
            </p:cNvPr>
            <p:cNvCxnSpPr/>
            <p:nvPr/>
          </p:nvCxnSpPr>
          <p:spPr>
            <a:xfrm flipV="1">
              <a:off x="85217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btfpColumnGapBlocker212850">
              <a:extLst>
                <a:ext uri="{FF2B5EF4-FFF2-40B4-BE49-F238E27FC236}">
                  <a16:creationId xmlns:a16="http://schemas.microsoft.com/office/drawing/2014/main" id="{3D2E5C7A-E059-5ACC-2EF2-5E1FC84505D5}"/>
                </a:ext>
              </a:extLst>
            </p:cNvPr>
            <p:cNvSpPr/>
            <p:nvPr/>
          </p:nvSpPr>
          <p:spPr bwMode="gray">
            <a:xfrm>
              <a:off x="3962400" y="-205740"/>
              <a:ext cx="5334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6" name="btfpColumnIndicator328922">
              <a:extLst>
                <a:ext uri="{FF2B5EF4-FFF2-40B4-BE49-F238E27FC236}">
                  <a16:creationId xmlns:a16="http://schemas.microsoft.com/office/drawing/2014/main" id="{68A56EAD-0F3C-37DC-D019-79B71A2BD953}"/>
                </a:ext>
              </a:extLst>
            </p:cNvPr>
            <p:cNvCxnSpPr/>
            <p:nvPr/>
          </p:nvCxnSpPr>
          <p:spPr>
            <a:xfrm flipV="1">
              <a:off x="79883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btfpColumnIndicator420823">
              <a:extLst>
                <a:ext uri="{FF2B5EF4-FFF2-40B4-BE49-F238E27FC236}">
                  <a16:creationId xmlns:a16="http://schemas.microsoft.com/office/drawing/2014/main" id="{076A24C9-CC99-8415-F676-494B4D55ED32}"/>
                </a:ext>
              </a:extLst>
            </p:cNvPr>
            <p:cNvCxnSpPr/>
            <p:nvPr/>
          </p:nvCxnSpPr>
          <p:spPr>
            <a:xfrm flipV="1">
              <a:off x="44958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btfpColumnGapBlocker330652">
              <a:extLst>
                <a:ext uri="{FF2B5EF4-FFF2-40B4-BE49-F238E27FC236}">
                  <a16:creationId xmlns:a16="http://schemas.microsoft.com/office/drawing/2014/main" id="{D279CA71-A120-606A-7215-077EEA624528}"/>
                </a:ext>
              </a:extLst>
            </p:cNvPr>
            <p:cNvSpPr/>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7" name="btfpColumnIndicator441939">
              <a:extLst>
                <a:ext uri="{FF2B5EF4-FFF2-40B4-BE49-F238E27FC236}">
                  <a16:creationId xmlns:a16="http://schemas.microsoft.com/office/drawing/2014/main" id="{5A899527-378E-B6C2-0FFC-0399FCF4AE59}"/>
                </a:ext>
              </a:extLst>
            </p:cNvPr>
            <p:cNvCxnSpPr/>
            <p:nvPr/>
          </p:nvCxnSpPr>
          <p:spPr>
            <a:xfrm flipV="1">
              <a:off x="39624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btfpColumnIndicator157966">
              <a:extLst>
                <a:ext uri="{FF2B5EF4-FFF2-40B4-BE49-F238E27FC236}">
                  <a16:creationId xmlns:a16="http://schemas.microsoft.com/office/drawing/2014/main" id="{CC3A09D6-8B2D-065F-D3B0-BCE57BE1F711}"/>
                </a:ext>
              </a:extLst>
            </p:cNvPr>
            <p:cNvCxnSpPr/>
            <p:nvPr/>
          </p:nvCxnSpPr>
          <p:spPr>
            <a:xfrm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4" name="think-cell data - do not delete" hidden="1">
            <a:extLst>
              <a:ext uri="{FF2B5EF4-FFF2-40B4-BE49-F238E27FC236}">
                <a16:creationId xmlns:a16="http://schemas.microsoft.com/office/drawing/2014/main" id="{2871601E-40C0-77C8-7281-30145ED59C10}"/>
              </a:ext>
            </a:extLst>
          </p:cNvPr>
          <p:cNvGraphicFramePr>
            <a:graphicFrameLocks noChangeAspect="1"/>
          </p:cNvGraphicFramePr>
          <p:nvPr>
            <p:custDataLst>
              <p:tags r:id="rId2"/>
            </p:custDataLst>
            <p:extLst>
              <p:ext uri="{D42A27DB-BD31-4B8C-83A1-F6EECF244321}">
                <p14:modId xmlns:p14="http://schemas.microsoft.com/office/powerpoint/2010/main" val="2320496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84" imgH="486" progId="TCLayout.ActiveDocument.1">
                  <p:embed/>
                </p:oleObj>
              </mc:Choice>
              <mc:Fallback>
                <p:oleObj name="think-cell Slide" r:id="rId41" imgW="484" imgH="486" progId="TCLayout.ActiveDocument.1">
                  <p:embed/>
                  <p:pic>
                    <p:nvPicPr>
                      <p:cNvPr id="4" name="think-cell data - do not delete" hidden="1">
                        <a:extLst>
                          <a:ext uri="{FF2B5EF4-FFF2-40B4-BE49-F238E27FC236}">
                            <a16:creationId xmlns:a16="http://schemas.microsoft.com/office/drawing/2014/main" id="{2871601E-40C0-77C8-7281-30145ED59C10}"/>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0CC5844-D859-E6C2-5EAA-683F1B794309}"/>
              </a:ext>
            </a:extLst>
          </p:cNvPr>
          <p:cNvSpPr>
            <a:spLocks noGrp="1"/>
          </p:cNvSpPr>
          <p:nvPr>
            <p:ph type="title"/>
            <p:custDataLst>
              <p:tags r:id="rId3"/>
            </p:custDataLst>
          </p:nvPr>
        </p:nvSpPr>
        <p:spPr/>
        <p:txBody>
          <a:bodyPr vert="horz" anchor="ctr"/>
          <a:lstStyle/>
          <a:p>
            <a:r>
              <a:rPr lang="en-US" sz="2800" dirty="0"/>
              <a:t>Now is a good time to clarify guiding principles for </a:t>
            </a:r>
            <a:r>
              <a:rPr lang="en-US" dirty="0"/>
              <a:t>decision-making</a:t>
            </a:r>
            <a:endParaRPr lang="en-US" sz="2800" dirty="0"/>
          </a:p>
        </p:txBody>
      </p:sp>
      <p:grpSp>
        <p:nvGrpSpPr>
          <p:cNvPr id="40" name="btfpColumnHeaderBox519838">
            <a:extLst>
              <a:ext uri="{FF2B5EF4-FFF2-40B4-BE49-F238E27FC236}">
                <a16:creationId xmlns:a16="http://schemas.microsoft.com/office/drawing/2014/main" id="{45DD3DCD-6E7D-7C98-13E7-2CC627AF8D96}"/>
              </a:ext>
            </a:extLst>
          </p:cNvPr>
          <p:cNvGrpSpPr/>
          <p:nvPr>
            <p:custDataLst>
              <p:tags r:id="rId4"/>
            </p:custDataLst>
          </p:nvPr>
        </p:nvGrpSpPr>
        <p:grpSpPr>
          <a:xfrm>
            <a:off x="4419603" y="1199438"/>
            <a:ext cx="7581897" cy="346393"/>
            <a:chOff x="4491567" y="1199438"/>
            <a:chExt cx="3488267" cy="346393"/>
          </a:xfrm>
        </p:grpSpPr>
        <p:sp>
          <p:nvSpPr>
            <p:cNvPr id="38" name="btfpColumnHeaderBoxText519838">
              <a:extLst>
                <a:ext uri="{FF2B5EF4-FFF2-40B4-BE49-F238E27FC236}">
                  <a16:creationId xmlns:a16="http://schemas.microsoft.com/office/drawing/2014/main" id="{E2D56B1E-160C-640D-8E5B-253B72BEC6D4}"/>
                </a:ext>
              </a:extLst>
            </p:cNvPr>
            <p:cNvSpPr txBox="1"/>
            <p:nvPr>
              <p:custDataLst>
                <p:tags r:id="rId37"/>
              </p:custDataLst>
            </p:nvPr>
          </p:nvSpPr>
          <p:spPr bwMode="gray">
            <a:xfrm>
              <a:off x="4491567" y="1199438"/>
              <a:ext cx="3488267" cy="346393"/>
            </a:xfrm>
            <a:prstGeom prst="rect">
              <a:avLst/>
            </a:prstGeom>
            <a:noFill/>
          </p:spPr>
          <p:txBody>
            <a:bodyPr vert="horz" wrap="square" lIns="36036" tIns="36036" rIns="36036" bIns="36036" rtlCol="0" anchor="b">
              <a:spAutoFit/>
            </a:bodyPr>
            <a:lstStyle/>
            <a:p>
              <a:pPr marL="0" indent="0">
                <a:spcBef>
                  <a:spcPct val="0"/>
                </a:spcBef>
                <a:buNone/>
              </a:pPr>
              <a:r>
                <a:rPr lang="en-US" b="1">
                  <a:solidFill>
                    <a:srgbClr val="464547"/>
                  </a:solidFill>
                </a:rPr>
                <a:t>Examples of guiding principles</a:t>
              </a:r>
            </a:p>
          </p:txBody>
        </p:sp>
        <p:cxnSp>
          <p:nvCxnSpPr>
            <p:cNvPr id="39" name="btfpColumnHeaderBoxLine519838">
              <a:extLst>
                <a:ext uri="{FF2B5EF4-FFF2-40B4-BE49-F238E27FC236}">
                  <a16:creationId xmlns:a16="http://schemas.microsoft.com/office/drawing/2014/main" id="{D5BF5350-A023-9798-B4B6-94BC0DA6E9FA}"/>
                </a:ext>
              </a:extLst>
            </p:cNvPr>
            <p:cNvCxnSpPr/>
            <p:nvPr>
              <p:custDataLst>
                <p:tags r:id="rId38"/>
              </p:custDataLst>
            </p:nvPr>
          </p:nvCxnSpPr>
          <p:spPr>
            <a:xfrm>
              <a:off x="4491567" y="1545831"/>
              <a:ext cx="3488267" cy="0"/>
            </a:xfrm>
            <a:prstGeom prst="line">
              <a:avLst/>
            </a:prstGeom>
            <a:ln w="22225" cap="flat">
              <a:solidFill>
                <a:srgbClr val="464547"/>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 name="btfpColumnHeaderBox742576">
            <a:extLst>
              <a:ext uri="{FF2B5EF4-FFF2-40B4-BE49-F238E27FC236}">
                <a16:creationId xmlns:a16="http://schemas.microsoft.com/office/drawing/2014/main" id="{6DC48550-603C-CA6E-4666-84EB9BA33B98}"/>
              </a:ext>
            </a:extLst>
          </p:cNvPr>
          <p:cNvGrpSpPr/>
          <p:nvPr>
            <p:custDataLst>
              <p:tags r:id="rId5"/>
            </p:custDataLst>
          </p:nvPr>
        </p:nvGrpSpPr>
        <p:grpSpPr>
          <a:xfrm>
            <a:off x="585736" y="1199438"/>
            <a:ext cx="3692523" cy="346393"/>
            <a:chOff x="469900" y="1199438"/>
            <a:chExt cx="3488267" cy="346393"/>
          </a:xfrm>
        </p:grpSpPr>
        <p:sp>
          <p:nvSpPr>
            <p:cNvPr id="41" name="btfpColumnHeaderBoxText742576">
              <a:extLst>
                <a:ext uri="{FF2B5EF4-FFF2-40B4-BE49-F238E27FC236}">
                  <a16:creationId xmlns:a16="http://schemas.microsoft.com/office/drawing/2014/main" id="{6E96C57B-0A05-CF3A-80CC-73B3281528E1}"/>
                </a:ext>
              </a:extLst>
            </p:cNvPr>
            <p:cNvSpPr txBox="1"/>
            <p:nvPr>
              <p:custDataLst>
                <p:tags r:id="rId35"/>
              </p:custDataLst>
            </p:nvPr>
          </p:nvSpPr>
          <p:spPr bwMode="gray">
            <a:xfrm>
              <a:off x="469900" y="1199438"/>
              <a:ext cx="3488267" cy="346393"/>
            </a:xfrm>
            <a:prstGeom prst="rect">
              <a:avLst/>
            </a:prstGeom>
            <a:noFill/>
          </p:spPr>
          <p:txBody>
            <a:bodyPr vert="horz" wrap="square" lIns="36036" tIns="36036" rIns="36036" bIns="36036" rtlCol="0" anchor="b">
              <a:spAutoFit/>
            </a:bodyPr>
            <a:lstStyle/>
            <a:p>
              <a:pPr marL="0" indent="0">
                <a:spcBef>
                  <a:spcPct val="0"/>
                </a:spcBef>
                <a:buNone/>
              </a:pPr>
              <a:r>
                <a:rPr lang="en-US" b="1">
                  <a:solidFill>
                    <a:srgbClr val="464547"/>
                  </a:solidFill>
                </a:rPr>
                <a:t>Categories of principles</a:t>
              </a:r>
            </a:p>
          </p:txBody>
        </p:sp>
        <p:cxnSp>
          <p:nvCxnSpPr>
            <p:cNvPr id="42" name="btfpColumnHeaderBoxLine742576">
              <a:extLst>
                <a:ext uri="{FF2B5EF4-FFF2-40B4-BE49-F238E27FC236}">
                  <a16:creationId xmlns:a16="http://schemas.microsoft.com/office/drawing/2014/main" id="{3BEF6045-A07E-91F2-0462-DA40EEF067B9}"/>
                </a:ext>
              </a:extLst>
            </p:cNvPr>
            <p:cNvCxnSpPr/>
            <p:nvPr>
              <p:custDataLst>
                <p:tags r:id="rId36"/>
              </p:custDataLst>
            </p:nvPr>
          </p:nvCxnSpPr>
          <p:spPr>
            <a:xfrm>
              <a:off x="469900" y="1545831"/>
              <a:ext cx="3488267" cy="0"/>
            </a:xfrm>
            <a:prstGeom prst="line">
              <a:avLst/>
            </a:prstGeom>
            <a:ln w="22225" cap="flat">
              <a:solidFill>
                <a:srgbClr val="464547"/>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4" name="btfpNotesBox647055">
            <a:extLst>
              <a:ext uri="{FF2B5EF4-FFF2-40B4-BE49-F238E27FC236}">
                <a16:creationId xmlns:a16="http://schemas.microsoft.com/office/drawing/2014/main" id="{EC4D75BE-72B7-5CC9-72F5-9E861E65F747}"/>
              </a:ext>
            </a:extLst>
          </p:cNvPr>
          <p:cNvSpPr txBox="1"/>
          <p:nvPr>
            <p:custDataLst>
              <p:tags r:id="rId6"/>
            </p:custDataLst>
          </p:nvPr>
        </p:nvSpPr>
        <p:spPr bwMode="gray">
          <a:xfrm>
            <a:off x="558879" y="6643311"/>
            <a:ext cx="11531600" cy="123111"/>
          </a:xfrm>
          <a:prstGeom prst="rect">
            <a:avLst/>
          </a:prstGeom>
          <a:noFill/>
        </p:spPr>
        <p:txBody>
          <a:bodyPr vert="horz" wrap="square" lIns="0" tIns="0" rIns="0" bIns="0" rtlCol="0" anchor="b">
            <a:spAutoFit/>
          </a:bodyPr>
          <a:lstStyle/>
          <a:p>
            <a:pPr marL="0" indent="0">
              <a:spcBef>
                <a:spcPct val="0"/>
              </a:spcBef>
              <a:buNone/>
            </a:pPr>
            <a:r>
              <a:rPr lang="en-US" sz="800" dirty="0">
                <a:solidFill>
                  <a:srgbClr val="464547"/>
                </a:solidFill>
              </a:rPr>
              <a:t>Source: </a:t>
            </a:r>
            <a:r>
              <a:rPr lang="en-US" sz="800" i="1" dirty="0">
                <a:solidFill>
                  <a:srgbClr val="464547"/>
                </a:solidFill>
              </a:rPr>
              <a:t>A Compass for the Crisis: Nonprofit Decision Making in the COVID-19 Pandemic</a:t>
            </a:r>
            <a:r>
              <a:rPr lang="en-US" sz="800" dirty="0">
                <a:solidFill>
                  <a:srgbClr val="464547"/>
                </a:solidFill>
              </a:rPr>
              <a:t>, Lindsey Waldron and Preeta Nayak, Bridgespan.org </a:t>
            </a:r>
          </a:p>
        </p:txBody>
      </p:sp>
      <p:grpSp>
        <p:nvGrpSpPr>
          <p:cNvPr id="45" name="btfpRowHeaderBox895437">
            <a:extLst>
              <a:ext uri="{FF2B5EF4-FFF2-40B4-BE49-F238E27FC236}">
                <a16:creationId xmlns:a16="http://schemas.microsoft.com/office/drawing/2014/main" id="{2C6F272D-DEE5-691F-ED43-92D39E809734}"/>
              </a:ext>
            </a:extLst>
          </p:cNvPr>
          <p:cNvGrpSpPr/>
          <p:nvPr>
            <p:custDataLst>
              <p:tags r:id="rId7"/>
            </p:custDataLst>
          </p:nvPr>
        </p:nvGrpSpPr>
        <p:grpSpPr>
          <a:xfrm>
            <a:off x="585736" y="1894522"/>
            <a:ext cx="2301875" cy="914400"/>
            <a:chOff x="368300" y="1781493"/>
            <a:chExt cx="2540000" cy="972979"/>
          </a:xfrm>
        </p:grpSpPr>
        <p:sp>
          <p:nvSpPr>
            <p:cNvPr id="46" name="btfpRowHeaderBoxText895437">
              <a:extLst>
                <a:ext uri="{FF2B5EF4-FFF2-40B4-BE49-F238E27FC236}">
                  <a16:creationId xmlns:a16="http://schemas.microsoft.com/office/drawing/2014/main" id="{3C7E90BC-3668-901A-844D-7A877AD81964}"/>
                </a:ext>
              </a:extLst>
            </p:cNvPr>
            <p:cNvSpPr txBox="1"/>
            <p:nvPr>
              <p:custDataLst>
                <p:tags r:id="rId33"/>
              </p:custDataLst>
            </p:nvPr>
          </p:nvSpPr>
          <p:spPr bwMode="gray">
            <a:xfrm>
              <a:off x="368300" y="1781493"/>
              <a:ext cx="2540000" cy="972979"/>
            </a:xfrm>
            <a:prstGeom prst="rect">
              <a:avLst/>
            </a:prstGeom>
            <a:noFill/>
          </p:spPr>
          <p:txBody>
            <a:bodyPr vert="horz" wrap="square" lIns="33200" tIns="33200" rIns="166002" bIns="33200" rtlCol="0" anchor="t">
              <a:noAutofit/>
            </a:bodyPr>
            <a:lstStyle/>
            <a:p>
              <a:pPr marL="0" indent="0" algn="r">
                <a:spcBef>
                  <a:spcPct val="0"/>
                </a:spcBef>
                <a:buNone/>
              </a:pPr>
              <a:r>
                <a:rPr lang="en-US" b="1">
                  <a:solidFill>
                    <a:srgbClr val="00437A"/>
                  </a:solidFill>
                </a:rPr>
                <a:t>Protect the mission</a:t>
              </a:r>
            </a:p>
          </p:txBody>
        </p:sp>
        <p:cxnSp>
          <p:nvCxnSpPr>
            <p:cNvPr id="47" name="btfpRowHeaderBoxLine895437">
              <a:extLst>
                <a:ext uri="{FF2B5EF4-FFF2-40B4-BE49-F238E27FC236}">
                  <a16:creationId xmlns:a16="http://schemas.microsoft.com/office/drawing/2014/main" id="{5AE19DD1-0EBF-B6C8-70EB-835856B8A9BA}"/>
                </a:ext>
              </a:extLst>
            </p:cNvPr>
            <p:cNvCxnSpPr/>
            <p:nvPr>
              <p:custDataLst>
                <p:tags r:id="rId34"/>
              </p:custDataLst>
            </p:nvPr>
          </p:nvCxnSpPr>
          <p:spPr>
            <a:xfrm flipH="1">
              <a:off x="2908300" y="1781493"/>
              <a:ext cx="0" cy="972979"/>
            </a:xfrm>
            <a:prstGeom prst="line">
              <a:avLst/>
            </a:prstGeom>
            <a:ln w="152400" cap="flat">
              <a:solidFill>
                <a:srgbClr val="00437A"/>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8" name="btfpRowHeaderBox895437">
            <a:extLst>
              <a:ext uri="{FF2B5EF4-FFF2-40B4-BE49-F238E27FC236}">
                <a16:creationId xmlns:a16="http://schemas.microsoft.com/office/drawing/2014/main" id="{B1705E7B-B9B6-9DEB-0370-2B904AED0506}"/>
              </a:ext>
            </a:extLst>
          </p:cNvPr>
          <p:cNvGrpSpPr/>
          <p:nvPr>
            <p:custDataLst>
              <p:tags r:id="rId8"/>
            </p:custDataLst>
          </p:nvPr>
        </p:nvGrpSpPr>
        <p:grpSpPr>
          <a:xfrm>
            <a:off x="608467" y="2981617"/>
            <a:ext cx="2279144" cy="914400"/>
            <a:chOff x="736600" y="1102610"/>
            <a:chExt cx="2540000" cy="972979"/>
          </a:xfrm>
        </p:grpSpPr>
        <p:sp>
          <p:nvSpPr>
            <p:cNvPr id="49" name="btfpRowHeaderBoxText895437">
              <a:extLst>
                <a:ext uri="{FF2B5EF4-FFF2-40B4-BE49-F238E27FC236}">
                  <a16:creationId xmlns:a16="http://schemas.microsoft.com/office/drawing/2014/main" id="{B16AFC41-3E07-EDBB-4FB6-22CD08D2B23C}"/>
                </a:ext>
              </a:extLst>
            </p:cNvPr>
            <p:cNvSpPr txBox="1"/>
            <p:nvPr>
              <p:custDataLst>
                <p:tags r:id="rId31"/>
              </p:custDataLst>
            </p:nvPr>
          </p:nvSpPr>
          <p:spPr bwMode="gray">
            <a:xfrm>
              <a:off x="736600" y="1102610"/>
              <a:ext cx="2540000" cy="972979"/>
            </a:xfrm>
            <a:prstGeom prst="rect">
              <a:avLst/>
            </a:prstGeom>
            <a:noFill/>
          </p:spPr>
          <p:txBody>
            <a:bodyPr vert="horz" wrap="square" lIns="33200" tIns="33200" rIns="166002" bIns="33200" rtlCol="0" anchor="t">
              <a:noAutofit/>
            </a:bodyPr>
            <a:lstStyle/>
            <a:p>
              <a:pPr marL="0" indent="0" algn="r">
                <a:spcBef>
                  <a:spcPct val="0"/>
                </a:spcBef>
                <a:buNone/>
              </a:pPr>
              <a:r>
                <a:rPr lang="en-US" b="1">
                  <a:solidFill>
                    <a:srgbClr val="145A95"/>
                  </a:solidFill>
                </a:rPr>
                <a:t>Put people first</a:t>
              </a:r>
            </a:p>
          </p:txBody>
        </p:sp>
        <p:cxnSp>
          <p:nvCxnSpPr>
            <p:cNvPr id="50" name="btfpRowHeaderBoxLine895437">
              <a:extLst>
                <a:ext uri="{FF2B5EF4-FFF2-40B4-BE49-F238E27FC236}">
                  <a16:creationId xmlns:a16="http://schemas.microsoft.com/office/drawing/2014/main" id="{4A8FD1AA-288B-C360-C4E3-CB99DE3D14BA}"/>
                </a:ext>
              </a:extLst>
            </p:cNvPr>
            <p:cNvCxnSpPr/>
            <p:nvPr>
              <p:custDataLst>
                <p:tags r:id="rId32"/>
              </p:custDataLst>
            </p:nvPr>
          </p:nvCxnSpPr>
          <p:spPr>
            <a:xfrm flipH="1">
              <a:off x="3276600" y="1102610"/>
              <a:ext cx="0" cy="972979"/>
            </a:xfrm>
            <a:prstGeom prst="line">
              <a:avLst/>
            </a:prstGeom>
            <a:ln w="152400" cap="flat">
              <a:solidFill>
                <a:srgbClr val="145A95"/>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1" name="btfpRowHeaderBox895437">
            <a:extLst>
              <a:ext uri="{FF2B5EF4-FFF2-40B4-BE49-F238E27FC236}">
                <a16:creationId xmlns:a16="http://schemas.microsoft.com/office/drawing/2014/main" id="{F7D5209A-401D-6FB9-563E-6A108FB776EC}"/>
              </a:ext>
            </a:extLst>
          </p:cNvPr>
          <p:cNvGrpSpPr/>
          <p:nvPr>
            <p:custDataLst>
              <p:tags r:id="rId9"/>
            </p:custDataLst>
          </p:nvPr>
        </p:nvGrpSpPr>
        <p:grpSpPr>
          <a:xfrm>
            <a:off x="608467" y="4060843"/>
            <a:ext cx="2279144" cy="914400"/>
            <a:chOff x="736600" y="2012201"/>
            <a:chExt cx="2540000" cy="972979"/>
          </a:xfrm>
        </p:grpSpPr>
        <p:sp>
          <p:nvSpPr>
            <p:cNvPr id="52" name="btfpRowHeaderBoxText895437">
              <a:extLst>
                <a:ext uri="{FF2B5EF4-FFF2-40B4-BE49-F238E27FC236}">
                  <a16:creationId xmlns:a16="http://schemas.microsoft.com/office/drawing/2014/main" id="{68CEBF0B-7A3D-0AE2-843F-F75D50382A50}"/>
                </a:ext>
              </a:extLst>
            </p:cNvPr>
            <p:cNvSpPr txBox="1"/>
            <p:nvPr>
              <p:custDataLst>
                <p:tags r:id="rId29"/>
              </p:custDataLst>
            </p:nvPr>
          </p:nvSpPr>
          <p:spPr bwMode="gray">
            <a:xfrm>
              <a:off x="736600" y="2012201"/>
              <a:ext cx="2540000" cy="972979"/>
            </a:xfrm>
            <a:prstGeom prst="rect">
              <a:avLst/>
            </a:prstGeom>
            <a:noFill/>
          </p:spPr>
          <p:txBody>
            <a:bodyPr vert="horz" wrap="square" lIns="33200" tIns="33200" rIns="166002" bIns="33200" rtlCol="0" anchor="t">
              <a:noAutofit/>
            </a:bodyPr>
            <a:lstStyle/>
            <a:p>
              <a:pPr marL="0" indent="0" algn="r">
                <a:spcBef>
                  <a:spcPct val="0"/>
                </a:spcBef>
                <a:buNone/>
              </a:pPr>
              <a:r>
                <a:rPr lang="en-US" b="1">
                  <a:solidFill>
                    <a:srgbClr val="398BC6"/>
                  </a:solidFill>
                </a:rPr>
                <a:t>Elevate equity</a:t>
              </a:r>
            </a:p>
          </p:txBody>
        </p:sp>
        <p:cxnSp>
          <p:nvCxnSpPr>
            <p:cNvPr id="53" name="btfpRowHeaderBoxLine895437">
              <a:extLst>
                <a:ext uri="{FF2B5EF4-FFF2-40B4-BE49-F238E27FC236}">
                  <a16:creationId xmlns:a16="http://schemas.microsoft.com/office/drawing/2014/main" id="{7614E3C5-E69B-E4CC-9292-E21DF6383FDA}"/>
                </a:ext>
              </a:extLst>
            </p:cNvPr>
            <p:cNvCxnSpPr/>
            <p:nvPr>
              <p:custDataLst>
                <p:tags r:id="rId30"/>
              </p:custDataLst>
            </p:nvPr>
          </p:nvCxnSpPr>
          <p:spPr>
            <a:xfrm flipH="1">
              <a:off x="3276600" y="2012201"/>
              <a:ext cx="0" cy="972979"/>
            </a:xfrm>
            <a:prstGeom prst="line">
              <a:avLst/>
            </a:prstGeom>
            <a:ln w="152400" cap="flat">
              <a:solidFill>
                <a:srgbClr val="398BC6"/>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4" name="btfpRowHeaderBox895437">
            <a:extLst>
              <a:ext uri="{FF2B5EF4-FFF2-40B4-BE49-F238E27FC236}">
                <a16:creationId xmlns:a16="http://schemas.microsoft.com/office/drawing/2014/main" id="{8DB6C9B2-7BA1-255C-B2BF-62126566B02A}"/>
              </a:ext>
            </a:extLst>
          </p:cNvPr>
          <p:cNvGrpSpPr/>
          <p:nvPr>
            <p:custDataLst>
              <p:tags r:id="rId10"/>
            </p:custDataLst>
          </p:nvPr>
        </p:nvGrpSpPr>
        <p:grpSpPr>
          <a:xfrm>
            <a:off x="414339" y="5140070"/>
            <a:ext cx="2473272" cy="914400"/>
            <a:chOff x="888553" y="1548761"/>
            <a:chExt cx="2756347" cy="972979"/>
          </a:xfrm>
        </p:grpSpPr>
        <p:sp>
          <p:nvSpPr>
            <p:cNvPr id="55" name="btfpRowHeaderBoxText895437">
              <a:extLst>
                <a:ext uri="{FF2B5EF4-FFF2-40B4-BE49-F238E27FC236}">
                  <a16:creationId xmlns:a16="http://schemas.microsoft.com/office/drawing/2014/main" id="{74601518-4DCA-3F59-8D6B-E9745835081A}"/>
                </a:ext>
              </a:extLst>
            </p:cNvPr>
            <p:cNvSpPr txBox="1"/>
            <p:nvPr>
              <p:custDataLst>
                <p:tags r:id="rId27"/>
              </p:custDataLst>
            </p:nvPr>
          </p:nvSpPr>
          <p:spPr bwMode="gray">
            <a:xfrm>
              <a:off x="888553" y="1548761"/>
              <a:ext cx="2756347" cy="972979"/>
            </a:xfrm>
            <a:prstGeom prst="rect">
              <a:avLst/>
            </a:prstGeom>
            <a:noFill/>
          </p:spPr>
          <p:txBody>
            <a:bodyPr vert="horz" wrap="square" lIns="33200" tIns="33200" rIns="166002" bIns="33200" rtlCol="0" anchor="t">
              <a:noAutofit/>
            </a:bodyPr>
            <a:lstStyle/>
            <a:p>
              <a:pPr marL="0" indent="0" algn="r">
                <a:spcBef>
                  <a:spcPct val="0"/>
                </a:spcBef>
                <a:buNone/>
              </a:pPr>
              <a:r>
                <a:rPr lang="en-US" b="1" dirty="0">
                  <a:solidFill>
                    <a:srgbClr val="83C3ED"/>
                  </a:solidFill>
                </a:rPr>
                <a:t>Focus on             financial </a:t>
              </a:r>
            </a:p>
            <a:p>
              <a:pPr marL="0" indent="0" algn="r">
                <a:spcBef>
                  <a:spcPct val="0"/>
                </a:spcBef>
                <a:buNone/>
              </a:pPr>
              <a:r>
                <a:rPr lang="en-US" b="1" dirty="0">
                  <a:solidFill>
                    <a:srgbClr val="83C3ED"/>
                  </a:solidFill>
                </a:rPr>
                <a:t>sustainability</a:t>
              </a:r>
            </a:p>
          </p:txBody>
        </p:sp>
        <p:cxnSp>
          <p:nvCxnSpPr>
            <p:cNvPr id="56" name="btfpRowHeaderBoxLine895437">
              <a:extLst>
                <a:ext uri="{FF2B5EF4-FFF2-40B4-BE49-F238E27FC236}">
                  <a16:creationId xmlns:a16="http://schemas.microsoft.com/office/drawing/2014/main" id="{99E7853F-7E48-1FFA-387C-C54DFDA542B4}"/>
                </a:ext>
              </a:extLst>
            </p:cNvPr>
            <p:cNvCxnSpPr/>
            <p:nvPr>
              <p:custDataLst>
                <p:tags r:id="rId28"/>
              </p:custDataLst>
            </p:nvPr>
          </p:nvCxnSpPr>
          <p:spPr>
            <a:xfrm flipH="1">
              <a:off x="3644900" y="1548761"/>
              <a:ext cx="0" cy="972979"/>
            </a:xfrm>
            <a:prstGeom prst="line">
              <a:avLst/>
            </a:prstGeom>
            <a:ln w="152400" cap="flat">
              <a:solidFill>
                <a:srgbClr val="83C3ED"/>
              </a:solidFill>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2555B8E7-899D-E55F-B8D2-EFAA0ECB6D1F}"/>
              </a:ext>
            </a:extLst>
          </p:cNvPr>
          <p:cNvSpPr/>
          <p:nvPr>
            <p:custDataLst>
              <p:tags r:id="rId11"/>
            </p:custDataLst>
          </p:nvPr>
        </p:nvSpPr>
        <p:spPr>
          <a:xfrm>
            <a:off x="4419603" y="1982390"/>
            <a:ext cx="7581897" cy="738664"/>
          </a:xfrm>
          <a:prstGeom prst="rect">
            <a:avLst/>
          </a:prstGeom>
        </p:spPr>
        <p:txBody>
          <a:bodyPr wrap="square">
            <a:spAutoFit/>
          </a:bodyPr>
          <a:lstStyle/>
          <a:p>
            <a:r>
              <a:rPr lang="en-US" sz="1600" dirty="0">
                <a:solidFill>
                  <a:schemeClr val="dk1"/>
                </a:solidFill>
              </a:rPr>
              <a:t>We will find ways to safely and effectively continue our core programs </a:t>
            </a:r>
          </a:p>
          <a:p>
            <a:r>
              <a:rPr lang="en-US" sz="1600" dirty="0">
                <a:solidFill>
                  <a:schemeClr val="dk1"/>
                </a:solidFill>
              </a:rPr>
              <a:t>We will prioritize activities where there is greatest need in the communities we serve</a:t>
            </a:r>
          </a:p>
        </p:txBody>
      </p:sp>
      <p:sp>
        <p:nvSpPr>
          <p:cNvPr id="58" name="Rectangle 57">
            <a:extLst>
              <a:ext uri="{FF2B5EF4-FFF2-40B4-BE49-F238E27FC236}">
                <a16:creationId xmlns:a16="http://schemas.microsoft.com/office/drawing/2014/main" id="{9C7D35C2-F20D-131B-7A99-98067D3490D9}"/>
              </a:ext>
            </a:extLst>
          </p:cNvPr>
          <p:cNvSpPr/>
          <p:nvPr>
            <p:custDataLst>
              <p:tags r:id="rId12"/>
            </p:custDataLst>
          </p:nvPr>
        </p:nvSpPr>
        <p:spPr>
          <a:xfrm>
            <a:off x="4419603" y="3064240"/>
            <a:ext cx="7581897" cy="738664"/>
          </a:xfrm>
          <a:prstGeom prst="rect">
            <a:avLst/>
          </a:prstGeom>
        </p:spPr>
        <p:txBody>
          <a:bodyPr wrap="square">
            <a:spAutoFit/>
          </a:bodyPr>
          <a:lstStyle/>
          <a:p>
            <a:r>
              <a:rPr lang="en-US" sz="1600" dirty="0">
                <a:solidFill>
                  <a:schemeClr val="dk1"/>
                </a:solidFill>
              </a:rPr>
              <a:t>We will prioritize the well-being of our people</a:t>
            </a:r>
          </a:p>
          <a:p>
            <a:r>
              <a:rPr lang="en-US" sz="1600" dirty="0">
                <a:solidFill>
                  <a:schemeClr val="dk1"/>
                </a:solidFill>
              </a:rPr>
              <a:t>We are invested in the long-term careers of our team members</a:t>
            </a:r>
          </a:p>
        </p:txBody>
      </p:sp>
      <p:sp>
        <p:nvSpPr>
          <p:cNvPr id="59" name="Rectangle 58">
            <a:extLst>
              <a:ext uri="{FF2B5EF4-FFF2-40B4-BE49-F238E27FC236}">
                <a16:creationId xmlns:a16="http://schemas.microsoft.com/office/drawing/2014/main" id="{5BB8F7FE-9FB3-7C84-CD91-D7FA83CC1890}"/>
              </a:ext>
            </a:extLst>
          </p:cNvPr>
          <p:cNvSpPr/>
          <p:nvPr>
            <p:custDataLst>
              <p:tags r:id="rId13"/>
            </p:custDataLst>
          </p:nvPr>
        </p:nvSpPr>
        <p:spPr>
          <a:xfrm>
            <a:off x="4419603" y="4146090"/>
            <a:ext cx="7581897" cy="738664"/>
          </a:xfrm>
          <a:prstGeom prst="rect">
            <a:avLst/>
          </a:prstGeom>
        </p:spPr>
        <p:txBody>
          <a:bodyPr wrap="square">
            <a:spAutoFit/>
          </a:bodyPr>
          <a:lstStyle/>
          <a:p>
            <a:r>
              <a:rPr lang="en-US" sz="1600" dirty="0">
                <a:solidFill>
                  <a:schemeClr val="dk1"/>
                </a:solidFill>
              </a:rPr>
              <a:t>We will use equity as a lens for all decision making related to the people we employ </a:t>
            </a:r>
          </a:p>
          <a:p>
            <a:r>
              <a:rPr lang="en-US" sz="1600" dirty="0">
                <a:solidFill>
                  <a:schemeClr val="dk1"/>
                </a:solidFill>
              </a:rPr>
              <a:t>We will prioritize people of color when weighing programmatic or operational shifts</a:t>
            </a:r>
          </a:p>
        </p:txBody>
      </p:sp>
      <p:sp>
        <p:nvSpPr>
          <p:cNvPr id="60" name="Rectangle 59">
            <a:extLst>
              <a:ext uri="{FF2B5EF4-FFF2-40B4-BE49-F238E27FC236}">
                <a16:creationId xmlns:a16="http://schemas.microsoft.com/office/drawing/2014/main" id="{126F4949-BC93-E16B-132B-A75B97ADDA23}"/>
              </a:ext>
            </a:extLst>
          </p:cNvPr>
          <p:cNvSpPr/>
          <p:nvPr>
            <p:custDataLst>
              <p:tags r:id="rId14"/>
            </p:custDataLst>
          </p:nvPr>
        </p:nvSpPr>
        <p:spPr>
          <a:xfrm>
            <a:off x="4419603" y="5227938"/>
            <a:ext cx="7581897" cy="738664"/>
          </a:xfrm>
          <a:prstGeom prst="rect">
            <a:avLst/>
          </a:prstGeom>
        </p:spPr>
        <p:txBody>
          <a:bodyPr wrap="square">
            <a:spAutoFit/>
          </a:bodyPr>
          <a:lstStyle/>
          <a:p>
            <a:r>
              <a:rPr lang="en-US" sz="1600" dirty="0">
                <a:solidFill>
                  <a:schemeClr val="dk1"/>
                </a:solidFill>
              </a:rPr>
              <a:t>We will aggressively protect revenue streams before cutting critical expenses</a:t>
            </a:r>
          </a:p>
          <a:p>
            <a:r>
              <a:rPr lang="en-US" sz="1600" dirty="0">
                <a:solidFill>
                  <a:schemeClr val="dk1"/>
                </a:solidFill>
              </a:rPr>
              <a:t>We will preserve the long-term financial health of our organization  </a:t>
            </a:r>
          </a:p>
        </p:txBody>
      </p:sp>
      <p:grpSp>
        <p:nvGrpSpPr>
          <p:cNvPr id="61" name="btfpIcon870352">
            <a:extLst>
              <a:ext uri="{FF2B5EF4-FFF2-40B4-BE49-F238E27FC236}">
                <a16:creationId xmlns:a16="http://schemas.microsoft.com/office/drawing/2014/main" id="{5440A946-87CF-0219-F2B9-20BF34E7C46C}"/>
              </a:ext>
            </a:extLst>
          </p:cNvPr>
          <p:cNvGrpSpPr>
            <a:grpSpLocks noChangeAspect="1"/>
          </p:cNvGrpSpPr>
          <p:nvPr>
            <p:custDataLst>
              <p:tags r:id="rId15"/>
            </p:custDataLst>
          </p:nvPr>
        </p:nvGrpSpPr>
        <p:grpSpPr>
          <a:xfrm>
            <a:off x="3312287" y="1988591"/>
            <a:ext cx="726263" cy="726262"/>
            <a:chOff x="3525152" y="43462"/>
            <a:chExt cx="1031558" cy="1081088"/>
          </a:xfrm>
        </p:grpSpPr>
        <p:sp>
          <p:nvSpPr>
            <p:cNvPr id="62" name="btfpIconCircle870352">
              <a:extLst>
                <a:ext uri="{FF2B5EF4-FFF2-40B4-BE49-F238E27FC236}">
                  <a16:creationId xmlns:a16="http://schemas.microsoft.com/office/drawing/2014/main" id="{62E57495-391A-9DBF-5EAB-BD61515D7D7E}"/>
                </a:ext>
              </a:extLst>
            </p:cNvPr>
            <p:cNvSpPr/>
            <p:nvPr>
              <p:custDataLst>
                <p:tags r:id="rId25"/>
              </p:custDataLst>
            </p:nvPr>
          </p:nvSpPr>
          <p:spPr bwMode="gray">
            <a:xfrm>
              <a:off x="3525154" y="43462"/>
              <a:ext cx="1031556" cy="1081088"/>
            </a:xfrm>
            <a:prstGeom prst="ellipse">
              <a:avLst/>
            </a:prstGeom>
            <a:solidFill>
              <a:srgbClr val="00437A"/>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buNone/>
              </a:pPr>
              <a:endParaRPr lang="en-US" sz="1474">
                <a:solidFill>
                  <a:schemeClr val="tx2"/>
                </a:solidFill>
              </a:endParaRPr>
            </a:p>
          </p:txBody>
        </p:sp>
        <p:pic>
          <p:nvPicPr>
            <p:cNvPr id="63" name="btfpIconLines870352">
              <a:extLst>
                <a:ext uri="{FF2B5EF4-FFF2-40B4-BE49-F238E27FC236}">
                  <a16:creationId xmlns:a16="http://schemas.microsoft.com/office/drawing/2014/main" id="{04CC5A49-8C72-A171-0E87-B312E9895FE8}"/>
                </a:ext>
              </a:extLst>
            </p:cNvPr>
            <p:cNvPicPr/>
            <p:nvPr>
              <p:custDataLst>
                <p:tags r:id="rId26"/>
              </p:custDataLst>
            </p:nvPr>
          </p:nvPicPr>
          <p:blipFill>
            <a:blip r:embed="rId43" cstate="print">
              <a:extLst>
                <a:ext uri="{28A0092B-C50C-407E-A947-70E740481C1C}">
                  <a14:useLocalDpi xmlns:a14="http://schemas.microsoft.com/office/drawing/2010/main" val="0"/>
                </a:ext>
              </a:extLst>
            </a:blip>
            <a:stretch>
              <a:fillRect/>
            </a:stretch>
          </p:blipFill>
          <p:spPr>
            <a:xfrm>
              <a:off x="3525152" y="43462"/>
              <a:ext cx="1031556" cy="1081088"/>
            </a:xfrm>
            <a:prstGeom prst="rect">
              <a:avLst/>
            </a:prstGeom>
          </p:spPr>
        </p:pic>
      </p:grpSp>
      <p:grpSp>
        <p:nvGrpSpPr>
          <p:cNvPr id="64" name="btfpIcon226341">
            <a:extLst>
              <a:ext uri="{FF2B5EF4-FFF2-40B4-BE49-F238E27FC236}">
                <a16:creationId xmlns:a16="http://schemas.microsoft.com/office/drawing/2014/main" id="{3282B904-C65B-1ECC-FE53-BDE8AABC13DF}"/>
              </a:ext>
            </a:extLst>
          </p:cNvPr>
          <p:cNvGrpSpPr>
            <a:grpSpLocks noChangeAspect="1"/>
          </p:cNvGrpSpPr>
          <p:nvPr>
            <p:custDataLst>
              <p:tags r:id="rId16"/>
            </p:custDataLst>
          </p:nvPr>
        </p:nvGrpSpPr>
        <p:grpSpPr>
          <a:xfrm>
            <a:off x="3312287" y="3075687"/>
            <a:ext cx="726262" cy="726260"/>
            <a:chOff x="3708157" y="2285367"/>
            <a:chExt cx="1031556" cy="1081087"/>
          </a:xfrm>
        </p:grpSpPr>
        <p:sp>
          <p:nvSpPr>
            <p:cNvPr id="65" name="btfpIconCircle226341">
              <a:extLst>
                <a:ext uri="{FF2B5EF4-FFF2-40B4-BE49-F238E27FC236}">
                  <a16:creationId xmlns:a16="http://schemas.microsoft.com/office/drawing/2014/main" id="{5CB935CA-3E9D-115E-25B4-267165643E31}"/>
                </a:ext>
              </a:extLst>
            </p:cNvPr>
            <p:cNvSpPr/>
            <p:nvPr>
              <p:custDataLst>
                <p:tags r:id="rId23"/>
              </p:custDataLst>
            </p:nvPr>
          </p:nvSpPr>
          <p:spPr bwMode="gray">
            <a:xfrm>
              <a:off x="3708157" y="2285367"/>
              <a:ext cx="1031554" cy="1081087"/>
            </a:xfrm>
            <a:prstGeom prst="ellipse">
              <a:avLst/>
            </a:prstGeom>
            <a:solidFill>
              <a:srgbClr val="145A95"/>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buNone/>
              </a:pPr>
              <a:endParaRPr lang="en-US" sz="1474">
                <a:solidFill>
                  <a:schemeClr val="tx2"/>
                </a:solidFill>
              </a:endParaRPr>
            </a:p>
          </p:txBody>
        </p:sp>
        <p:pic>
          <p:nvPicPr>
            <p:cNvPr id="66" name="btfpIconLines226341">
              <a:extLst>
                <a:ext uri="{FF2B5EF4-FFF2-40B4-BE49-F238E27FC236}">
                  <a16:creationId xmlns:a16="http://schemas.microsoft.com/office/drawing/2014/main" id="{539CED96-61D0-EC57-BCEA-BA898951F2AC}"/>
                </a:ext>
              </a:extLst>
            </p:cNvPr>
            <p:cNvPicPr/>
            <p:nvPr>
              <p:custDataLst>
                <p:tags r:id="rId24"/>
              </p:custDataLst>
            </p:nvPr>
          </p:nvPicPr>
          <p:blipFill>
            <a:blip r:embed="rId44" cstate="print">
              <a:extLst>
                <a:ext uri="{28A0092B-C50C-407E-A947-70E740481C1C}">
                  <a14:useLocalDpi xmlns:a14="http://schemas.microsoft.com/office/drawing/2010/main" val="0"/>
                </a:ext>
              </a:extLst>
            </a:blip>
            <a:stretch>
              <a:fillRect/>
            </a:stretch>
          </p:blipFill>
          <p:spPr>
            <a:xfrm>
              <a:off x="3708159" y="2285367"/>
              <a:ext cx="1031554" cy="1081087"/>
            </a:xfrm>
            <a:prstGeom prst="rect">
              <a:avLst/>
            </a:prstGeom>
          </p:spPr>
        </p:pic>
      </p:grpSp>
      <p:grpSp>
        <p:nvGrpSpPr>
          <p:cNvPr id="67" name="btfpIcon836747">
            <a:extLst>
              <a:ext uri="{FF2B5EF4-FFF2-40B4-BE49-F238E27FC236}">
                <a16:creationId xmlns:a16="http://schemas.microsoft.com/office/drawing/2014/main" id="{2B11810B-52A8-CFA9-ACC8-26CCE53F8A4B}"/>
              </a:ext>
            </a:extLst>
          </p:cNvPr>
          <p:cNvGrpSpPr>
            <a:grpSpLocks noChangeAspect="1"/>
          </p:cNvGrpSpPr>
          <p:nvPr>
            <p:custDataLst>
              <p:tags r:id="rId17"/>
            </p:custDataLst>
          </p:nvPr>
        </p:nvGrpSpPr>
        <p:grpSpPr>
          <a:xfrm>
            <a:off x="3312287" y="4154913"/>
            <a:ext cx="726262" cy="726261"/>
            <a:chOff x="4363452" y="4208061"/>
            <a:chExt cx="1031558" cy="1081089"/>
          </a:xfrm>
        </p:grpSpPr>
        <p:sp>
          <p:nvSpPr>
            <p:cNvPr id="68" name="btfpIconCircle836747">
              <a:extLst>
                <a:ext uri="{FF2B5EF4-FFF2-40B4-BE49-F238E27FC236}">
                  <a16:creationId xmlns:a16="http://schemas.microsoft.com/office/drawing/2014/main" id="{91EEADA3-AD93-5170-0950-3DB5EA6731C7}"/>
                </a:ext>
              </a:extLst>
            </p:cNvPr>
            <p:cNvSpPr/>
            <p:nvPr>
              <p:custDataLst>
                <p:tags r:id="rId21"/>
              </p:custDataLst>
            </p:nvPr>
          </p:nvSpPr>
          <p:spPr bwMode="gray">
            <a:xfrm>
              <a:off x="4363452" y="4208061"/>
              <a:ext cx="1031556" cy="1081088"/>
            </a:xfrm>
            <a:prstGeom prst="ellipse">
              <a:avLst/>
            </a:prstGeom>
            <a:solidFill>
              <a:srgbClr val="398BC6"/>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buNone/>
              </a:pPr>
              <a:endParaRPr lang="en-US" sz="1474">
                <a:solidFill>
                  <a:schemeClr val="tx2"/>
                </a:solidFill>
              </a:endParaRPr>
            </a:p>
          </p:txBody>
        </p:sp>
        <p:pic>
          <p:nvPicPr>
            <p:cNvPr id="69" name="btfpIconLines836747">
              <a:extLst>
                <a:ext uri="{FF2B5EF4-FFF2-40B4-BE49-F238E27FC236}">
                  <a16:creationId xmlns:a16="http://schemas.microsoft.com/office/drawing/2014/main" id="{E941A114-9BA3-ECD5-64AB-9C00EF78524D}"/>
                </a:ext>
              </a:extLst>
            </p:cNvPr>
            <p:cNvPicPr/>
            <p:nvPr>
              <p:custDataLst>
                <p:tags r:id="rId22"/>
              </p:custDataLst>
            </p:nvPr>
          </p:nvPicPr>
          <p:blipFill>
            <a:blip r:embed="rId45" cstate="print">
              <a:extLst>
                <a:ext uri="{28A0092B-C50C-407E-A947-70E740481C1C}">
                  <a14:useLocalDpi xmlns:a14="http://schemas.microsoft.com/office/drawing/2010/main" val="0"/>
                </a:ext>
              </a:extLst>
            </a:blip>
            <a:stretch>
              <a:fillRect/>
            </a:stretch>
          </p:blipFill>
          <p:spPr>
            <a:xfrm>
              <a:off x="4363454" y="4208062"/>
              <a:ext cx="1031556" cy="1081088"/>
            </a:xfrm>
            <a:prstGeom prst="rect">
              <a:avLst/>
            </a:prstGeom>
          </p:spPr>
        </p:pic>
      </p:grpSp>
      <p:grpSp>
        <p:nvGrpSpPr>
          <p:cNvPr id="70" name="btfpIcon726492">
            <a:extLst>
              <a:ext uri="{FF2B5EF4-FFF2-40B4-BE49-F238E27FC236}">
                <a16:creationId xmlns:a16="http://schemas.microsoft.com/office/drawing/2014/main" id="{56F9FCE9-8196-0612-8F24-A7E94E01904D}"/>
              </a:ext>
            </a:extLst>
          </p:cNvPr>
          <p:cNvGrpSpPr>
            <a:grpSpLocks noChangeAspect="1"/>
          </p:cNvGrpSpPr>
          <p:nvPr>
            <p:custDataLst>
              <p:tags r:id="rId18"/>
            </p:custDataLst>
          </p:nvPr>
        </p:nvGrpSpPr>
        <p:grpSpPr>
          <a:xfrm>
            <a:off x="3312287" y="5234140"/>
            <a:ext cx="726262" cy="726260"/>
            <a:chOff x="3320842" y="-1297144"/>
            <a:chExt cx="1031559" cy="1081088"/>
          </a:xfrm>
        </p:grpSpPr>
        <p:sp>
          <p:nvSpPr>
            <p:cNvPr id="71" name="btfpIconCircle726492">
              <a:extLst>
                <a:ext uri="{FF2B5EF4-FFF2-40B4-BE49-F238E27FC236}">
                  <a16:creationId xmlns:a16="http://schemas.microsoft.com/office/drawing/2014/main" id="{E3D311C0-457F-4B1C-0F00-AC25AEC922D2}"/>
                </a:ext>
              </a:extLst>
            </p:cNvPr>
            <p:cNvSpPr/>
            <p:nvPr>
              <p:custDataLst>
                <p:tags r:id="rId19"/>
              </p:custDataLst>
            </p:nvPr>
          </p:nvSpPr>
          <p:spPr bwMode="gray">
            <a:xfrm>
              <a:off x="3320845" y="-1297144"/>
              <a:ext cx="1031556" cy="1081088"/>
            </a:xfrm>
            <a:prstGeom prst="ellipse">
              <a:avLst/>
            </a:prstGeom>
            <a:solidFill>
              <a:srgbClr val="83C3ED"/>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indent="0" algn="ctr">
                <a:buNone/>
              </a:pPr>
              <a:endParaRPr lang="en-US" sz="1474">
                <a:solidFill>
                  <a:schemeClr val="tx2"/>
                </a:solidFill>
              </a:endParaRPr>
            </a:p>
          </p:txBody>
        </p:sp>
        <p:pic>
          <p:nvPicPr>
            <p:cNvPr id="72" name="btfpIconLines726492">
              <a:extLst>
                <a:ext uri="{FF2B5EF4-FFF2-40B4-BE49-F238E27FC236}">
                  <a16:creationId xmlns:a16="http://schemas.microsoft.com/office/drawing/2014/main" id="{B14D8D39-6FF4-D1C8-3AFA-19BD97A8835A}"/>
                </a:ext>
              </a:extLst>
            </p:cNvPr>
            <p:cNvPicPr/>
            <p:nvPr>
              <p:custDataLst>
                <p:tags r:id="rId20"/>
              </p:custDataLst>
            </p:nvPr>
          </p:nvPicPr>
          <p:blipFill>
            <a:blip r:embed="rId46" cstate="print">
              <a:extLst>
                <a:ext uri="{28A0092B-C50C-407E-A947-70E740481C1C}">
                  <a14:useLocalDpi xmlns:a14="http://schemas.microsoft.com/office/drawing/2010/main" val="0"/>
                </a:ext>
              </a:extLst>
            </a:blip>
            <a:stretch>
              <a:fillRect/>
            </a:stretch>
          </p:blipFill>
          <p:spPr>
            <a:xfrm>
              <a:off x="3320842" y="-1297144"/>
              <a:ext cx="1031556" cy="1081088"/>
            </a:xfrm>
            <a:prstGeom prst="rect">
              <a:avLst/>
            </a:prstGeom>
          </p:spPr>
        </p:pic>
      </p:grpSp>
      <p:cxnSp>
        <p:nvCxnSpPr>
          <p:cNvPr id="8" name="Straight Connector 7">
            <a:extLst>
              <a:ext uri="{FF2B5EF4-FFF2-40B4-BE49-F238E27FC236}">
                <a16:creationId xmlns:a16="http://schemas.microsoft.com/office/drawing/2014/main" id="{30A6236E-41B5-C85D-BDC8-A428A34E91DC}"/>
              </a:ext>
            </a:extLst>
          </p:cNvPr>
          <p:cNvCxnSpPr>
            <a:cxnSpLocks/>
          </p:cNvCxnSpPr>
          <p:nvPr/>
        </p:nvCxnSpPr>
        <p:spPr>
          <a:xfrm>
            <a:off x="4394203" y="2854547"/>
            <a:ext cx="7505700" cy="0"/>
          </a:xfrm>
          <a:prstGeom prst="line">
            <a:avLst/>
          </a:prstGeom>
          <a:ln w="22225" cap="flat" cmpd="sng" algn="ctr">
            <a:solidFill>
              <a:srgbClr val="E9EAEB"/>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9CB0F3A-36BF-E762-52D6-7933F921182C}"/>
              </a:ext>
            </a:extLst>
          </p:cNvPr>
          <p:cNvCxnSpPr>
            <a:cxnSpLocks/>
          </p:cNvCxnSpPr>
          <p:nvPr/>
        </p:nvCxnSpPr>
        <p:spPr>
          <a:xfrm>
            <a:off x="4419603" y="3974497"/>
            <a:ext cx="7505700" cy="0"/>
          </a:xfrm>
          <a:prstGeom prst="line">
            <a:avLst/>
          </a:prstGeom>
          <a:ln w="22225" cap="flat" cmpd="sng" algn="ctr">
            <a:solidFill>
              <a:srgbClr val="E9EAEB"/>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44856D-5E5C-8AD6-095E-D6FC2C74C558}"/>
              </a:ext>
            </a:extLst>
          </p:cNvPr>
          <p:cNvCxnSpPr>
            <a:cxnSpLocks/>
          </p:cNvCxnSpPr>
          <p:nvPr/>
        </p:nvCxnSpPr>
        <p:spPr>
          <a:xfrm>
            <a:off x="4419603" y="5056347"/>
            <a:ext cx="7505700" cy="0"/>
          </a:xfrm>
          <a:prstGeom prst="line">
            <a:avLst/>
          </a:prstGeom>
          <a:ln w="22225" cap="flat" cmpd="sng" algn="ctr">
            <a:solidFill>
              <a:srgbClr val="E9EAEB"/>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792025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79913B4-2BB5-9907-037E-B4D7AF421D33}"/>
              </a:ext>
            </a:extLst>
          </p:cNvPr>
          <p:cNvGraphicFramePr>
            <a:graphicFrameLocks noChangeAspect="1"/>
          </p:cNvGraphicFramePr>
          <p:nvPr>
            <p:custDataLst>
              <p:tags r:id="rId2"/>
            </p:custDataLst>
            <p:extLst>
              <p:ext uri="{D42A27DB-BD31-4B8C-83A1-F6EECF244321}">
                <p14:modId xmlns:p14="http://schemas.microsoft.com/office/powerpoint/2010/main" val="808344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606" imgH="608" progId="TCLayout.ActiveDocument.1">
                  <p:embed/>
                </p:oleObj>
              </mc:Choice>
              <mc:Fallback>
                <p:oleObj name="think-cell Slide" r:id="rId8" imgW="606" imgH="608" progId="TCLayout.ActiveDocument.1">
                  <p:embed/>
                  <p:pic>
                    <p:nvPicPr>
                      <p:cNvPr id="7" name="think-cell data - do not delete" hidden="1">
                        <a:extLst>
                          <a:ext uri="{FF2B5EF4-FFF2-40B4-BE49-F238E27FC236}">
                            <a16:creationId xmlns:a16="http://schemas.microsoft.com/office/drawing/2014/main" id="{579913B4-2BB5-9907-037E-B4D7AF421D3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pSp>
        <p:nvGrpSpPr>
          <p:cNvPr id="19" name="btfpColumnIndicatorGroup2">
            <a:extLst>
              <a:ext uri="{FF2B5EF4-FFF2-40B4-BE49-F238E27FC236}">
                <a16:creationId xmlns:a16="http://schemas.microsoft.com/office/drawing/2014/main" id="{712C7B2D-5F4F-1D49-260C-C16ABF97EC8A}"/>
              </a:ext>
            </a:extLst>
          </p:cNvPr>
          <p:cNvGrpSpPr/>
          <p:nvPr/>
        </p:nvGrpSpPr>
        <p:grpSpPr>
          <a:xfrm>
            <a:off x="0" y="6926580"/>
            <a:ext cx="12192000" cy="137160"/>
            <a:chOff x="0" y="6926580"/>
            <a:chExt cx="12192000" cy="137160"/>
          </a:xfrm>
        </p:grpSpPr>
        <p:sp>
          <p:nvSpPr>
            <p:cNvPr id="17" name="btfpColumnGapBlocker161153">
              <a:extLst>
                <a:ext uri="{FF2B5EF4-FFF2-40B4-BE49-F238E27FC236}">
                  <a16:creationId xmlns:a16="http://schemas.microsoft.com/office/drawing/2014/main" id="{0B6A98DD-0788-6410-76D9-5BFA412C48C4}"/>
                </a:ext>
              </a:extLst>
            </p:cNvPr>
            <p:cNvSpPr/>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15" name="btfpColumnGapBlocker927025">
              <a:extLst>
                <a:ext uri="{FF2B5EF4-FFF2-40B4-BE49-F238E27FC236}">
                  <a16:creationId xmlns:a16="http://schemas.microsoft.com/office/drawing/2014/main" id="{2942C958-6D8C-B3DD-B175-E228144C861A}"/>
                </a:ext>
              </a:extLst>
            </p:cNvPr>
            <p:cNvSpPr/>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2" name="btfpColumnIndicator290824">
              <a:extLst>
                <a:ext uri="{FF2B5EF4-FFF2-40B4-BE49-F238E27FC236}">
                  <a16:creationId xmlns:a16="http://schemas.microsoft.com/office/drawing/2014/main" id="{8F150FBF-18B8-5EF5-9ACB-40BEC94A54E5}"/>
                </a:ext>
              </a:extLst>
            </p:cNvPr>
            <p:cNvCxnSpPr/>
            <p:nvPr/>
          </p:nvCxnSpPr>
          <p:spPr>
            <a:xfrm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btfpColumnIndicator333769">
              <a:extLst>
                <a:ext uri="{FF2B5EF4-FFF2-40B4-BE49-F238E27FC236}">
                  <a16:creationId xmlns:a16="http://schemas.microsoft.com/office/drawing/2014/main" id="{1E58F076-4F5F-64F2-60C9-7CD41F8CADE1}"/>
                </a:ext>
              </a:extLst>
            </p:cNvPr>
            <p:cNvCxnSpPr/>
            <p:nvPr/>
          </p:nvCxnSpPr>
          <p:spPr>
            <a:xfrm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8" name="btfpColumnIndicatorGroup1">
            <a:extLst>
              <a:ext uri="{FF2B5EF4-FFF2-40B4-BE49-F238E27FC236}">
                <a16:creationId xmlns:a16="http://schemas.microsoft.com/office/drawing/2014/main" id="{925BF2BB-D6FE-FC16-C848-0A41E3D05049}"/>
              </a:ext>
            </a:extLst>
          </p:cNvPr>
          <p:cNvGrpSpPr/>
          <p:nvPr/>
        </p:nvGrpSpPr>
        <p:grpSpPr>
          <a:xfrm>
            <a:off x="0" y="-205740"/>
            <a:ext cx="12192000" cy="137160"/>
            <a:chOff x="0" y="-205740"/>
            <a:chExt cx="12192000" cy="137160"/>
          </a:xfrm>
        </p:grpSpPr>
        <p:sp>
          <p:nvSpPr>
            <p:cNvPr id="16" name="btfpColumnGapBlocker621192">
              <a:extLst>
                <a:ext uri="{FF2B5EF4-FFF2-40B4-BE49-F238E27FC236}">
                  <a16:creationId xmlns:a16="http://schemas.microsoft.com/office/drawing/2014/main" id="{7B576BCD-B2CA-E1B9-D572-CA44C2CBF4E6}"/>
                </a:ext>
              </a:extLst>
            </p:cNvPr>
            <p:cNvSpPr/>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sp>
          <p:nvSpPr>
            <p:cNvPr id="13" name="btfpColumnGapBlocker987115">
              <a:extLst>
                <a:ext uri="{FF2B5EF4-FFF2-40B4-BE49-F238E27FC236}">
                  <a16:creationId xmlns:a16="http://schemas.microsoft.com/office/drawing/2014/main" id="{6BCFF923-B304-9618-F65F-98C36E5F5211}"/>
                </a:ext>
              </a:extLst>
            </p:cNvPr>
            <p:cNvSpPr/>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11" name="btfpColumnIndicator146333">
              <a:extLst>
                <a:ext uri="{FF2B5EF4-FFF2-40B4-BE49-F238E27FC236}">
                  <a16:creationId xmlns:a16="http://schemas.microsoft.com/office/drawing/2014/main" id="{AC1414D5-DB77-FEF1-8199-B6C637CD241E}"/>
                </a:ext>
              </a:extLst>
            </p:cNvPr>
            <p:cNvCxnSpPr/>
            <p:nvPr/>
          </p:nvCxnSpPr>
          <p:spPr>
            <a:xfrm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btfpColumnIndicator530233">
              <a:extLst>
                <a:ext uri="{FF2B5EF4-FFF2-40B4-BE49-F238E27FC236}">
                  <a16:creationId xmlns:a16="http://schemas.microsoft.com/office/drawing/2014/main" id="{E183C453-3612-5166-7328-35DD6A4B7F4B}"/>
                </a:ext>
              </a:extLst>
            </p:cNvPr>
            <p:cNvCxnSpPr/>
            <p:nvPr/>
          </p:nvCxnSpPr>
          <p:spPr>
            <a:xfrm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btfpLayoutConfig" hidden="1"/>
          <p:cNvSpPr txBox="1"/>
          <p:nvPr>
            <p:custDataLst>
              <p:tags r:id="rId3"/>
            </p:custDataLst>
          </p:nvPr>
        </p:nvSpPr>
        <p:spPr bwMode="gray">
          <a:xfrm>
            <a:off x="1625649" y="11700"/>
            <a:ext cx="8190403" cy="82371"/>
          </a:xfrm>
          <a:prstGeom prst="rect">
            <a:avLst/>
          </a:prstGeom>
          <a:noFill/>
        </p:spPr>
        <p:txBody>
          <a:bodyPr vert="horz" wrap="square" lIns="33167" tIns="33167" rIns="33167" bIns="33167" rtlCol="0">
            <a:spAutoFit/>
          </a:bodyPr>
          <a:lstStyle/>
          <a:p>
            <a:pPr marL="0" indent="0">
              <a:buNone/>
            </a:pPr>
            <a:r>
              <a:rPr lang="en-US" sz="100">
                <a:solidFill>
                  <a:srgbClr val="FFFFFF">
                    <a:alpha val="0"/>
                  </a:srgbClr>
                </a:solidFill>
              </a:rPr>
              <a:t>overall_0_132313425406187664 columns_1_131932671858153565 33_1_132313425350784274 6_1_132488961982730255 </a:t>
            </a:r>
          </a:p>
        </p:txBody>
      </p:sp>
      <p:sp>
        <p:nvSpPr>
          <p:cNvPr id="2" name="Title 1"/>
          <p:cNvSpPr>
            <a:spLocks noGrp="1"/>
          </p:cNvSpPr>
          <p:nvPr>
            <p:ph type="title"/>
            <p:custDataLst>
              <p:tags r:id="rId4"/>
            </p:custDataLst>
          </p:nvPr>
        </p:nvSpPr>
        <p:spPr>
          <a:xfrm>
            <a:off x="482679" y="5"/>
            <a:ext cx="11522074" cy="876687"/>
          </a:xfrm>
        </p:spPr>
        <p:txBody>
          <a:bodyPr vert="horz" wrap="square" anchor="ctr"/>
          <a:lstStyle/>
          <a:p>
            <a:r>
              <a:rPr lang="en-US" sz="2800" dirty="0"/>
              <a:t>Scenario planning is a way to navigate uncertainty and provide structure around making key strategic choices</a:t>
            </a:r>
            <a:endParaRPr lang="en-US" sz="2800" b="1" dirty="0">
              <a:solidFill>
                <a:srgbClr val="FF0000"/>
              </a:solidFill>
            </a:endParaRPr>
          </a:p>
        </p:txBody>
      </p:sp>
      <p:sp>
        <p:nvSpPr>
          <p:cNvPr id="20" name="btfpNotesBox834150">
            <a:extLst>
              <a:ext uri="{FF2B5EF4-FFF2-40B4-BE49-F238E27FC236}">
                <a16:creationId xmlns:a16="http://schemas.microsoft.com/office/drawing/2014/main" id="{F96A50E9-9E01-52FF-4A23-18B49EBC91C9}"/>
              </a:ext>
            </a:extLst>
          </p:cNvPr>
          <p:cNvSpPr txBox="1"/>
          <p:nvPr>
            <p:custDataLst>
              <p:tags r:id="rId5"/>
            </p:custDataLst>
          </p:nvPr>
        </p:nvSpPr>
        <p:spPr bwMode="gray">
          <a:xfrm>
            <a:off x="520700" y="6630114"/>
            <a:ext cx="11531600" cy="123111"/>
          </a:xfrm>
          <a:prstGeom prst="rect">
            <a:avLst/>
          </a:prstGeom>
          <a:noFill/>
        </p:spPr>
        <p:txBody>
          <a:bodyPr vert="horz" wrap="square" lIns="0" tIns="0" rIns="0" bIns="0" rtlCol="0" anchor="b">
            <a:spAutoFit/>
          </a:bodyPr>
          <a:lstStyle/>
          <a:p>
            <a:pPr marL="0" indent="0">
              <a:spcBef>
                <a:spcPts val="0"/>
              </a:spcBef>
              <a:buNone/>
            </a:pPr>
            <a:r>
              <a:rPr lang="en-US" sz="800" dirty="0">
                <a:solidFill>
                  <a:srgbClr val="464547"/>
                </a:solidFill>
              </a:rPr>
              <a:t> Source: The Bridgespan Group</a:t>
            </a:r>
          </a:p>
        </p:txBody>
      </p:sp>
      <p:grpSp>
        <p:nvGrpSpPr>
          <p:cNvPr id="8" name="Group 7">
            <a:extLst>
              <a:ext uri="{FF2B5EF4-FFF2-40B4-BE49-F238E27FC236}">
                <a16:creationId xmlns:a16="http://schemas.microsoft.com/office/drawing/2014/main" id="{23393526-287B-CFA9-A7C2-A7E75DA34EEC}"/>
              </a:ext>
            </a:extLst>
          </p:cNvPr>
          <p:cNvGrpSpPr/>
          <p:nvPr/>
        </p:nvGrpSpPr>
        <p:grpSpPr>
          <a:xfrm>
            <a:off x="1166238" y="1012928"/>
            <a:ext cx="9291356" cy="5088066"/>
            <a:chOff x="992608" y="1190728"/>
            <a:chExt cx="9291356" cy="5088066"/>
          </a:xfrm>
        </p:grpSpPr>
        <p:sp>
          <p:nvSpPr>
            <p:cNvPr id="50" name="Rectangle: Rounded Corners 49">
              <a:extLst>
                <a:ext uri="{FF2B5EF4-FFF2-40B4-BE49-F238E27FC236}">
                  <a16:creationId xmlns:a16="http://schemas.microsoft.com/office/drawing/2014/main" id="{B023321B-39B3-E042-0D28-86D81FFB677C}"/>
                </a:ext>
              </a:extLst>
            </p:cNvPr>
            <p:cNvSpPr/>
            <p:nvPr/>
          </p:nvSpPr>
          <p:spPr bwMode="gray">
            <a:xfrm>
              <a:off x="992608" y="2571750"/>
              <a:ext cx="3353660" cy="394427"/>
            </a:xfrm>
            <a:prstGeom prst="roundRect">
              <a:avLst/>
            </a:prstGeom>
            <a:solidFill>
              <a:srgbClr val="747678"/>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800" b="1" dirty="0">
                  <a:solidFill>
                    <a:schemeClr val="tx2"/>
                  </a:solidFill>
                </a:rPr>
                <a:t>Develop scenarios</a:t>
              </a:r>
            </a:p>
          </p:txBody>
        </p:sp>
        <p:grpSp>
          <p:nvGrpSpPr>
            <p:cNvPr id="80" name="Group 79">
              <a:extLst>
                <a:ext uri="{FF2B5EF4-FFF2-40B4-BE49-F238E27FC236}">
                  <a16:creationId xmlns:a16="http://schemas.microsoft.com/office/drawing/2014/main" id="{96DE9865-BB10-9A77-10A0-083C67226845}"/>
                </a:ext>
              </a:extLst>
            </p:cNvPr>
            <p:cNvGrpSpPr/>
            <p:nvPr/>
          </p:nvGrpSpPr>
          <p:grpSpPr>
            <a:xfrm>
              <a:off x="4103401" y="1190728"/>
              <a:ext cx="6180563" cy="5088066"/>
              <a:chOff x="4357401" y="1114528"/>
              <a:chExt cx="6180563" cy="5088066"/>
            </a:xfrm>
          </p:grpSpPr>
          <p:pic>
            <p:nvPicPr>
              <p:cNvPr id="14" name="Picture 13" descr="A diagram of a process&#10;&#10;Description automatically generated">
                <a:extLst>
                  <a:ext uri="{FF2B5EF4-FFF2-40B4-BE49-F238E27FC236}">
                    <a16:creationId xmlns:a16="http://schemas.microsoft.com/office/drawing/2014/main" id="{1A0E0634-1F3E-628C-0900-3FFC74710B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7401" y="1114528"/>
                <a:ext cx="6158022" cy="5088066"/>
              </a:xfrm>
              <a:prstGeom prst="rect">
                <a:avLst/>
              </a:prstGeom>
            </p:spPr>
          </p:pic>
          <p:sp>
            <p:nvSpPr>
              <p:cNvPr id="23" name="Rectangle 22">
                <a:extLst>
                  <a:ext uri="{FF2B5EF4-FFF2-40B4-BE49-F238E27FC236}">
                    <a16:creationId xmlns:a16="http://schemas.microsoft.com/office/drawing/2014/main" id="{68952463-8E22-BD34-775C-4652A8ED785F}"/>
                  </a:ext>
                </a:extLst>
              </p:cNvPr>
              <p:cNvSpPr/>
              <p:nvPr/>
            </p:nvSpPr>
            <p:spPr bwMode="gray">
              <a:xfrm>
                <a:off x="4558196" y="1346752"/>
                <a:ext cx="2298700" cy="254000"/>
              </a:xfrm>
              <a:prstGeom prst="rect">
                <a:avLst/>
              </a:prstGeom>
              <a:solidFill>
                <a:srgbClr val="FFFFFF"/>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a:solidFill>
                    <a:schemeClr val="tx2"/>
                  </a:solidFill>
                </a:endParaRPr>
              </a:p>
            </p:txBody>
          </p:sp>
          <p:cxnSp>
            <p:nvCxnSpPr>
              <p:cNvPr id="25" name="Straight Connector 24">
                <a:extLst>
                  <a:ext uri="{FF2B5EF4-FFF2-40B4-BE49-F238E27FC236}">
                    <a16:creationId xmlns:a16="http://schemas.microsoft.com/office/drawing/2014/main" id="{1D0204CF-81C5-1282-2A76-C747309ECDDB}"/>
                  </a:ext>
                </a:extLst>
              </p:cNvPr>
              <p:cNvCxnSpPr/>
              <p:nvPr/>
            </p:nvCxnSpPr>
            <p:spPr bwMode="gray">
              <a:xfrm>
                <a:off x="4621696" y="2480227"/>
                <a:ext cx="0" cy="400050"/>
              </a:xfrm>
              <a:prstGeom prst="line">
                <a:avLst/>
              </a:prstGeom>
              <a:ln w="9525" cap="flat">
                <a:solidFill>
                  <a:schemeClr val="tx1"/>
                </a:solidFill>
                <a:miter lim="800000"/>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7A526FE-633A-1AFA-40D8-56173C5CA467}"/>
                  </a:ext>
                </a:extLst>
              </p:cNvPr>
              <p:cNvSpPr/>
              <p:nvPr/>
            </p:nvSpPr>
            <p:spPr bwMode="gray">
              <a:xfrm>
                <a:off x="4450246" y="1612210"/>
                <a:ext cx="1428750" cy="790575"/>
              </a:xfrm>
              <a:prstGeom prst="rect">
                <a:avLst/>
              </a:prstGeom>
              <a:solidFill>
                <a:srgbClr val="FFFFFF"/>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27" name="Rectangle 26">
                <a:extLst>
                  <a:ext uri="{FF2B5EF4-FFF2-40B4-BE49-F238E27FC236}">
                    <a16:creationId xmlns:a16="http://schemas.microsoft.com/office/drawing/2014/main" id="{500DA824-F21E-D838-58C7-ACBCFD968E4A}"/>
                  </a:ext>
                </a:extLst>
              </p:cNvPr>
              <p:cNvSpPr/>
              <p:nvPr/>
            </p:nvSpPr>
            <p:spPr bwMode="gray">
              <a:xfrm>
                <a:off x="4507396" y="1518202"/>
                <a:ext cx="1242529" cy="800100"/>
              </a:xfrm>
              <a:prstGeom prst="rect">
                <a:avLst/>
              </a:prstGeom>
              <a:noFill/>
              <a:ln w="9525" cap="flat" cmpd="sng" algn="ctr">
                <a:noFill/>
                <a:prstDash val="solid"/>
                <a:miter lim="800000"/>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r">
                  <a:buNone/>
                </a:pPr>
                <a:r>
                  <a:rPr lang="en-US" sz="1800" b="1" dirty="0">
                    <a:solidFill>
                      <a:srgbClr val="00437A"/>
                    </a:solidFill>
                  </a:rPr>
                  <a:t>Identify impacted areas </a:t>
                </a:r>
              </a:p>
            </p:txBody>
          </p:sp>
          <p:sp>
            <p:nvSpPr>
              <p:cNvPr id="45" name="Rectangle 44">
                <a:extLst>
                  <a:ext uri="{FF2B5EF4-FFF2-40B4-BE49-F238E27FC236}">
                    <a16:creationId xmlns:a16="http://schemas.microsoft.com/office/drawing/2014/main" id="{4652C050-9516-6723-85FA-4744585D6E1D}"/>
                  </a:ext>
                </a:extLst>
              </p:cNvPr>
              <p:cNvSpPr/>
              <p:nvPr/>
            </p:nvSpPr>
            <p:spPr bwMode="gray">
              <a:xfrm>
                <a:off x="9013135" y="1604617"/>
                <a:ext cx="1258957" cy="821635"/>
              </a:xfrm>
              <a:prstGeom prst="rect">
                <a:avLst/>
              </a:prstGeom>
              <a:solidFill>
                <a:srgbClr val="FFFFFF"/>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46" name="Rectangle 45">
                <a:extLst>
                  <a:ext uri="{FF2B5EF4-FFF2-40B4-BE49-F238E27FC236}">
                    <a16:creationId xmlns:a16="http://schemas.microsoft.com/office/drawing/2014/main" id="{B99F243C-B879-7933-D998-38034222D70E}"/>
                  </a:ext>
                </a:extLst>
              </p:cNvPr>
              <p:cNvSpPr/>
              <p:nvPr/>
            </p:nvSpPr>
            <p:spPr bwMode="gray">
              <a:xfrm>
                <a:off x="9153526" y="1526485"/>
                <a:ext cx="1384438" cy="800100"/>
              </a:xfrm>
              <a:prstGeom prst="rect">
                <a:avLst/>
              </a:prstGeom>
              <a:noFill/>
              <a:ln w="9525" cap="flat" cmpd="sng" algn="ctr">
                <a:noFill/>
                <a:prstDash val="solid"/>
                <a:miter lim="800000"/>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800" b="1" dirty="0">
                    <a:solidFill>
                      <a:srgbClr val="005687"/>
                    </a:solidFill>
                  </a:rPr>
                  <a:t>Describe potential  impacts</a:t>
                </a:r>
              </a:p>
            </p:txBody>
          </p:sp>
          <p:sp>
            <p:nvSpPr>
              <p:cNvPr id="58" name="Rectangle: Rounded Corners 57">
                <a:extLst>
                  <a:ext uri="{FF2B5EF4-FFF2-40B4-BE49-F238E27FC236}">
                    <a16:creationId xmlns:a16="http://schemas.microsoft.com/office/drawing/2014/main" id="{55192F9D-8128-1DCA-CC1F-5B3880740FFE}"/>
                  </a:ext>
                </a:extLst>
              </p:cNvPr>
              <p:cNvSpPr/>
              <p:nvPr/>
            </p:nvSpPr>
            <p:spPr bwMode="gray">
              <a:xfrm>
                <a:off x="8953500" y="5467350"/>
                <a:ext cx="1257300" cy="581025"/>
              </a:xfrm>
              <a:prstGeom prst="roundRect">
                <a:avLst/>
              </a:prstGeom>
              <a:solidFill>
                <a:srgbClr val="FFFFFF"/>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60" name="Rectangle: Rounded Corners 59">
                <a:extLst>
                  <a:ext uri="{FF2B5EF4-FFF2-40B4-BE49-F238E27FC236}">
                    <a16:creationId xmlns:a16="http://schemas.microsoft.com/office/drawing/2014/main" id="{4277BFA7-6466-C9D2-9CBE-6557B137642C}"/>
                  </a:ext>
                </a:extLst>
              </p:cNvPr>
              <p:cNvSpPr/>
              <p:nvPr/>
            </p:nvSpPr>
            <p:spPr bwMode="gray">
              <a:xfrm>
                <a:off x="4562475" y="5064126"/>
                <a:ext cx="1238250" cy="1029252"/>
              </a:xfrm>
              <a:prstGeom prst="roundRect">
                <a:avLst/>
              </a:prstGeom>
              <a:solidFill>
                <a:srgbClr val="FFFFFF"/>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61" name="Rectangle 60">
                <a:extLst>
                  <a:ext uri="{FF2B5EF4-FFF2-40B4-BE49-F238E27FC236}">
                    <a16:creationId xmlns:a16="http://schemas.microsoft.com/office/drawing/2014/main" id="{5A4583EF-1E8C-A558-1AFE-A75C5ACA1642}"/>
                  </a:ext>
                </a:extLst>
              </p:cNvPr>
              <p:cNvSpPr/>
              <p:nvPr/>
            </p:nvSpPr>
            <p:spPr bwMode="gray">
              <a:xfrm>
                <a:off x="4530725" y="5089525"/>
                <a:ext cx="1219200" cy="910188"/>
              </a:xfrm>
              <a:prstGeom prst="rect">
                <a:avLst/>
              </a:prstGeom>
              <a:noFill/>
              <a:ln w="9525" cap="flat" cmpd="sng" algn="ctr">
                <a:noFill/>
                <a:prstDash val="solid"/>
                <a:miter lim="800000"/>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r">
                  <a:buNone/>
                </a:pPr>
                <a:r>
                  <a:rPr lang="en-US" sz="1800" b="1" dirty="0">
                    <a:solidFill>
                      <a:srgbClr val="92B4D7"/>
                    </a:solidFill>
                  </a:rPr>
                  <a:t>Determine key trigger points</a:t>
                </a:r>
              </a:p>
            </p:txBody>
          </p:sp>
          <p:sp>
            <p:nvSpPr>
              <p:cNvPr id="77" name="Rectangle: Rounded Corners 76">
                <a:extLst>
                  <a:ext uri="{FF2B5EF4-FFF2-40B4-BE49-F238E27FC236}">
                    <a16:creationId xmlns:a16="http://schemas.microsoft.com/office/drawing/2014/main" id="{97559C29-356F-94A9-1153-E6027238D0AB}"/>
                  </a:ext>
                </a:extLst>
              </p:cNvPr>
              <p:cNvSpPr/>
              <p:nvPr/>
            </p:nvSpPr>
            <p:spPr bwMode="gray">
              <a:xfrm>
                <a:off x="9239250" y="5168901"/>
                <a:ext cx="1181100" cy="584199"/>
              </a:xfrm>
              <a:prstGeom prst="roundRect">
                <a:avLst/>
              </a:prstGeom>
              <a:solidFill>
                <a:srgbClr val="FFFFFF"/>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600" dirty="0" err="1">
                  <a:solidFill>
                    <a:schemeClr val="tx1"/>
                  </a:solidFill>
                </a:endParaRPr>
              </a:p>
            </p:txBody>
          </p:sp>
          <p:sp>
            <p:nvSpPr>
              <p:cNvPr id="59" name="Rectangle 58">
                <a:extLst>
                  <a:ext uri="{FF2B5EF4-FFF2-40B4-BE49-F238E27FC236}">
                    <a16:creationId xmlns:a16="http://schemas.microsoft.com/office/drawing/2014/main" id="{28017588-1429-2F35-C5A4-A0FFEAAED1F7}"/>
                  </a:ext>
                </a:extLst>
              </p:cNvPr>
              <p:cNvSpPr/>
              <p:nvPr/>
            </p:nvSpPr>
            <p:spPr bwMode="gray">
              <a:xfrm>
                <a:off x="9153526" y="5080000"/>
                <a:ext cx="1152524" cy="800100"/>
              </a:xfrm>
              <a:prstGeom prst="rect">
                <a:avLst/>
              </a:prstGeom>
              <a:noFill/>
              <a:ln w="9525" cap="flat" cmpd="sng" algn="ctr">
                <a:noFill/>
                <a:prstDash val="solid"/>
                <a:miter lim="800000"/>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800" b="1" dirty="0">
                    <a:solidFill>
                      <a:srgbClr val="377FAD"/>
                    </a:solidFill>
                  </a:rPr>
                  <a:t>Create a portfolio of actions</a:t>
                </a:r>
              </a:p>
            </p:txBody>
          </p:sp>
        </p:grpSp>
        <p:sp>
          <p:nvSpPr>
            <p:cNvPr id="52" name="btfpNumberBubble516420">
              <a:extLst>
                <a:ext uri="{FF2B5EF4-FFF2-40B4-BE49-F238E27FC236}">
                  <a16:creationId xmlns:a16="http://schemas.microsoft.com/office/drawing/2014/main" id="{565670D4-E31A-7F73-23AB-108573356EA7}"/>
                </a:ext>
              </a:extLst>
            </p:cNvPr>
            <p:cNvSpPr/>
            <p:nvPr/>
          </p:nvSpPr>
          <p:spPr bwMode="gray">
            <a:xfrm>
              <a:off x="1133821" y="2510885"/>
              <a:ext cx="517179" cy="517179"/>
            </a:xfrm>
            <a:prstGeom prst="ellipse">
              <a:avLst/>
            </a:prstGeom>
            <a:solidFill>
              <a:srgbClr val="747678"/>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2800" b="1" dirty="0">
                  <a:solidFill>
                    <a:srgbClr val="FFFFFF"/>
                  </a:solidFill>
                </a:rPr>
                <a:t>0</a:t>
              </a:r>
            </a:p>
          </p:txBody>
        </p:sp>
      </p:grpSp>
    </p:spTree>
    <p:custDataLst>
      <p:tags r:id="rId1"/>
    </p:custDataLst>
    <p:extLst>
      <p:ext uri="{BB962C8B-B14F-4D97-AF65-F5344CB8AC3E}">
        <p14:creationId xmlns:p14="http://schemas.microsoft.com/office/powerpoint/2010/main" val="24174837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btfpColumnIndicatorGroup2">
            <a:extLst>
              <a:ext uri="{FF2B5EF4-FFF2-40B4-BE49-F238E27FC236}">
                <a16:creationId xmlns:a16="http://schemas.microsoft.com/office/drawing/2014/main" id="{4964325D-E394-8DEC-C250-57C1C0250AD8}"/>
              </a:ext>
            </a:extLst>
          </p:cNvPr>
          <p:cNvGrpSpPr/>
          <p:nvPr/>
        </p:nvGrpSpPr>
        <p:grpSpPr>
          <a:xfrm>
            <a:off x="0" y="6926580"/>
            <a:ext cx="12192000" cy="137160"/>
            <a:chOff x="0" y="6926580"/>
            <a:chExt cx="12192000" cy="137160"/>
          </a:xfrm>
        </p:grpSpPr>
        <p:sp>
          <p:nvSpPr>
            <p:cNvPr id="136" name="btfpColumnGapBlocker856895">
              <a:extLst>
                <a:ext uri="{FF2B5EF4-FFF2-40B4-BE49-F238E27FC236}">
                  <a16:creationId xmlns:a16="http://schemas.microsoft.com/office/drawing/2014/main" id="{57B4AF25-A6B5-A3E9-8306-0E1366647BE2}"/>
                </a:ext>
              </a:extLst>
            </p:cNvPr>
            <p:cNvSpPr/>
            <p:nvPr/>
          </p:nvSpPr>
          <p:spPr bwMode="gray">
            <a:xfrm>
              <a:off x="12014200" y="692658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4" name="btfpColumnGapBlocker554335">
              <a:extLst>
                <a:ext uri="{FF2B5EF4-FFF2-40B4-BE49-F238E27FC236}">
                  <a16:creationId xmlns:a16="http://schemas.microsoft.com/office/drawing/2014/main" id="{F337B76E-21B4-CB20-80D1-332440E4C6DF}"/>
                </a:ext>
              </a:extLst>
            </p:cNvPr>
            <p:cNvSpPr/>
            <p:nvPr/>
          </p:nvSpPr>
          <p:spPr bwMode="gray">
            <a:xfrm>
              <a:off x="7988300" y="6926580"/>
              <a:ext cx="5334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32" name="btfpColumnIndicator260143">
              <a:extLst>
                <a:ext uri="{FF2B5EF4-FFF2-40B4-BE49-F238E27FC236}">
                  <a16:creationId xmlns:a16="http://schemas.microsoft.com/office/drawing/2014/main" id="{A8B12DF0-63D2-3F15-B0E8-805E0413E0B1}"/>
                </a:ext>
              </a:extLst>
            </p:cNvPr>
            <p:cNvCxnSpPr/>
            <p:nvPr/>
          </p:nvCxnSpPr>
          <p:spPr>
            <a:xfrm flipV="1">
              <a:off x="120142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btfpColumnIndicator176555">
              <a:extLst>
                <a:ext uri="{FF2B5EF4-FFF2-40B4-BE49-F238E27FC236}">
                  <a16:creationId xmlns:a16="http://schemas.microsoft.com/office/drawing/2014/main" id="{D059F8C9-EB36-0F97-64C8-55CDCC94F533}"/>
                </a:ext>
              </a:extLst>
            </p:cNvPr>
            <p:cNvCxnSpPr/>
            <p:nvPr/>
          </p:nvCxnSpPr>
          <p:spPr>
            <a:xfrm flipV="1">
              <a:off x="85217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btfpColumnGapBlocker836059">
              <a:extLst>
                <a:ext uri="{FF2B5EF4-FFF2-40B4-BE49-F238E27FC236}">
                  <a16:creationId xmlns:a16="http://schemas.microsoft.com/office/drawing/2014/main" id="{24AA5357-2B18-5CC7-8BC2-2FF06B59516E}"/>
                </a:ext>
              </a:extLst>
            </p:cNvPr>
            <p:cNvSpPr/>
            <p:nvPr/>
          </p:nvSpPr>
          <p:spPr bwMode="gray">
            <a:xfrm>
              <a:off x="3962400" y="6926580"/>
              <a:ext cx="5334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26" name="btfpColumnIndicator800643">
              <a:extLst>
                <a:ext uri="{FF2B5EF4-FFF2-40B4-BE49-F238E27FC236}">
                  <a16:creationId xmlns:a16="http://schemas.microsoft.com/office/drawing/2014/main" id="{B3C1456C-5BD9-2899-0E40-665A2B7DEF60}"/>
                </a:ext>
              </a:extLst>
            </p:cNvPr>
            <p:cNvCxnSpPr/>
            <p:nvPr/>
          </p:nvCxnSpPr>
          <p:spPr>
            <a:xfrm flipV="1">
              <a:off x="79883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btfpColumnIndicator416841">
              <a:extLst>
                <a:ext uri="{FF2B5EF4-FFF2-40B4-BE49-F238E27FC236}">
                  <a16:creationId xmlns:a16="http://schemas.microsoft.com/office/drawing/2014/main" id="{ED0E3036-573D-D6DF-0DC1-3E36ED8C5E46}"/>
                </a:ext>
              </a:extLst>
            </p:cNvPr>
            <p:cNvCxnSpPr/>
            <p:nvPr/>
          </p:nvCxnSpPr>
          <p:spPr>
            <a:xfrm flipV="1">
              <a:off x="44958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2" name="btfpColumnGapBlocker128740">
              <a:extLst>
                <a:ext uri="{FF2B5EF4-FFF2-40B4-BE49-F238E27FC236}">
                  <a16:creationId xmlns:a16="http://schemas.microsoft.com/office/drawing/2014/main" id="{8A5B5472-3FD9-73ED-C72A-B9549D84555D}"/>
                </a:ext>
              </a:extLst>
            </p:cNvPr>
            <p:cNvSpPr/>
            <p:nvPr/>
          </p:nvSpPr>
          <p:spPr bwMode="gray">
            <a:xfrm>
              <a:off x="0" y="692658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20" name="btfpColumnIndicator617004">
              <a:extLst>
                <a:ext uri="{FF2B5EF4-FFF2-40B4-BE49-F238E27FC236}">
                  <a16:creationId xmlns:a16="http://schemas.microsoft.com/office/drawing/2014/main" id="{6CDEC333-BBB8-18B6-32FC-BDB88E2203F6}"/>
                </a:ext>
              </a:extLst>
            </p:cNvPr>
            <p:cNvCxnSpPr/>
            <p:nvPr/>
          </p:nvCxnSpPr>
          <p:spPr>
            <a:xfrm flipV="1">
              <a:off x="39624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btfpColumnIndicator813640">
              <a:extLst>
                <a:ext uri="{FF2B5EF4-FFF2-40B4-BE49-F238E27FC236}">
                  <a16:creationId xmlns:a16="http://schemas.microsoft.com/office/drawing/2014/main" id="{425D2EC8-7F65-EE1A-DEBD-E52CA1143F8E}"/>
                </a:ext>
              </a:extLst>
            </p:cNvPr>
            <p:cNvCxnSpPr/>
            <p:nvPr/>
          </p:nvCxnSpPr>
          <p:spPr>
            <a:xfrm flipV="1">
              <a:off x="469900" y="692658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37" name="btfpColumnIndicatorGroup1">
            <a:extLst>
              <a:ext uri="{FF2B5EF4-FFF2-40B4-BE49-F238E27FC236}">
                <a16:creationId xmlns:a16="http://schemas.microsoft.com/office/drawing/2014/main" id="{DEFA6849-4869-8534-CBA6-686445DB22CA}"/>
              </a:ext>
            </a:extLst>
          </p:cNvPr>
          <p:cNvGrpSpPr/>
          <p:nvPr/>
        </p:nvGrpSpPr>
        <p:grpSpPr>
          <a:xfrm>
            <a:off x="0" y="-205740"/>
            <a:ext cx="12192000" cy="137160"/>
            <a:chOff x="0" y="-205740"/>
            <a:chExt cx="12192000" cy="137160"/>
          </a:xfrm>
        </p:grpSpPr>
        <p:sp>
          <p:nvSpPr>
            <p:cNvPr id="135" name="btfpColumnGapBlocker681158">
              <a:extLst>
                <a:ext uri="{FF2B5EF4-FFF2-40B4-BE49-F238E27FC236}">
                  <a16:creationId xmlns:a16="http://schemas.microsoft.com/office/drawing/2014/main" id="{42775E7E-53D0-19BA-6418-C98EAAB9BD59}"/>
                </a:ext>
              </a:extLst>
            </p:cNvPr>
            <p:cNvSpPr/>
            <p:nvPr/>
          </p:nvSpPr>
          <p:spPr bwMode="gray">
            <a:xfrm>
              <a:off x="12014200" y="-205740"/>
              <a:ext cx="1778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3" name="btfpColumnGapBlocker370407">
              <a:extLst>
                <a:ext uri="{FF2B5EF4-FFF2-40B4-BE49-F238E27FC236}">
                  <a16:creationId xmlns:a16="http://schemas.microsoft.com/office/drawing/2014/main" id="{8EFA5D56-EBFD-2530-A7C1-8EE16DC10E1F}"/>
                </a:ext>
              </a:extLst>
            </p:cNvPr>
            <p:cNvSpPr/>
            <p:nvPr/>
          </p:nvSpPr>
          <p:spPr bwMode="gray">
            <a:xfrm>
              <a:off x="7988300" y="-205740"/>
              <a:ext cx="5334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31" name="btfpColumnIndicator200832">
              <a:extLst>
                <a:ext uri="{FF2B5EF4-FFF2-40B4-BE49-F238E27FC236}">
                  <a16:creationId xmlns:a16="http://schemas.microsoft.com/office/drawing/2014/main" id="{5C665378-E17E-163F-40A7-51A8C40EC074}"/>
                </a:ext>
              </a:extLst>
            </p:cNvPr>
            <p:cNvCxnSpPr/>
            <p:nvPr/>
          </p:nvCxnSpPr>
          <p:spPr>
            <a:xfrm flipV="1">
              <a:off x="120142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btfpColumnIndicator619745">
              <a:extLst>
                <a:ext uri="{FF2B5EF4-FFF2-40B4-BE49-F238E27FC236}">
                  <a16:creationId xmlns:a16="http://schemas.microsoft.com/office/drawing/2014/main" id="{00FCFD78-66DE-E07B-362F-3E09CC79BC20}"/>
                </a:ext>
              </a:extLst>
            </p:cNvPr>
            <p:cNvCxnSpPr/>
            <p:nvPr/>
          </p:nvCxnSpPr>
          <p:spPr>
            <a:xfrm flipV="1">
              <a:off x="85217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btfpColumnGapBlocker979925">
              <a:extLst>
                <a:ext uri="{FF2B5EF4-FFF2-40B4-BE49-F238E27FC236}">
                  <a16:creationId xmlns:a16="http://schemas.microsoft.com/office/drawing/2014/main" id="{6E92EC17-DCFC-4A8B-3C25-FFE4960F1670}"/>
                </a:ext>
              </a:extLst>
            </p:cNvPr>
            <p:cNvSpPr/>
            <p:nvPr/>
          </p:nvSpPr>
          <p:spPr bwMode="gray">
            <a:xfrm>
              <a:off x="3962400" y="-205740"/>
              <a:ext cx="5334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25" name="btfpColumnIndicator493027">
              <a:extLst>
                <a:ext uri="{FF2B5EF4-FFF2-40B4-BE49-F238E27FC236}">
                  <a16:creationId xmlns:a16="http://schemas.microsoft.com/office/drawing/2014/main" id="{AF973359-208F-4B26-A28B-FBD1BEB752EB}"/>
                </a:ext>
              </a:extLst>
            </p:cNvPr>
            <p:cNvCxnSpPr/>
            <p:nvPr/>
          </p:nvCxnSpPr>
          <p:spPr>
            <a:xfrm flipV="1">
              <a:off x="79883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btfpColumnIndicator156848">
              <a:extLst>
                <a:ext uri="{FF2B5EF4-FFF2-40B4-BE49-F238E27FC236}">
                  <a16:creationId xmlns:a16="http://schemas.microsoft.com/office/drawing/2014/main" id="{81EC1B2A-6385-27F6-543F-0C1EE6D88E09}"/>
                </a:ext>
              </a:extLst>
            </p:cNvPr>
            <p:cNvCxnSpPr/>
            <p:nvPr/>
          </p:nvCxnSpPr>
          <p:spPr>
            <a:xfrm flipV="1">
              <a:off x="44958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1" name="btfpColumnGapBlocker313413">
              <a:extLst>
                <a:ext uri="{FF2B5EF4-FFF2-40B4-BE49-F238E27FC236}">
                  <a16:creationId xmlns:a16="http://schemas.microsoft.com/office/drawing/2014/main" id="{A1023D82-4D1C-8BC6-FB2F-5B4E24DA98BA}"/>
                </a:ext>
              </a:extLst>
            </p:cNvPr>
            <p:cNvSpPr/>
            <p:nvPr/>
          </p:nvSpPr>
          <p:spPr bwMode="gray">
            <a:xfrm>
              <a:off x="0" y="-205740"/>
              <a:ext cx="469900" cy="137160"/>
            </a:xfrm>
            <a:prstGeom prst="rect">
              <a:avLst/>
            </a:prstGeom>
            <a:pattFill prst="ltUpDiag">
              <a:fgClr>
                <a:srgbClr val="333333">
                  <a:alpha val="50000"/>
                </a:srgbClr>
              </a:fgClr>
              <a:bgClr>
                <a:srgbClr val="FFFFFF">
                  <a:alpha val="50000"/>
                </a:srgbClr>
              </a:bgClr>
            </a:patt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19" name="btfpColumnIndicator753125">
              <a:extLst>
                <a:ext uri="{FF2B5EF4-FFF2-40B4-BE49-F238E27FC236}">
                  <a16:creationId xmlns:a16="http://schemas.microsoft.com/office/drawing/2014/main" id="{CD44C5D5-2E08-7043-79DF-B990AA54C050}"/>
                </a:ext>
              </a:extLst>
            </p:cNvPr>
            <p:cNvCxnSpPr/>
            <p:nvPr/>
          </p:nvCxnSpPr>
          <p:spPr>
            <a:xfrm flipV="1">
              <a:off x="39624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btfpColumnIndicator475099">
              <a:extLst>
                <a:ext uri="{FF2B5EF4-FFF2-40B4-BE49-F238E27FC236}">
                  <a16:creationId xmlns:a16="http://schemas.microsoft.com/office/drawing/2014/main" id="{AFD3AF04-A7EC-6355-ACA1-131D6941AD2E}"/>
                </a:ext>
              </a:extLst>
            </p:cNvPr>
            <p:cNvCxnSpPr/>
            <p:nvPr/>
          </p:nvCxnSpPr>
          <p:spPr>
            <a:xfrm flipV="1">
              <a:off x="469900" y="-205740"/>
              <a:ext cx="0" cy="137160"/>
            </a:xfrm>
            <a:prstGeom prst="line">
              <a:avLst/>
            </a:prstGeom>
            <a:ln w="3175" cap="flat" cmpd="sng" algn="ctr">
              <a:solidFill>
                <a:srgbClr val="B4B4B4"/>
              </a:solidFill>
              <a:prstDash val="solid"/>
              <a:beve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32" name="think-cell data - do not delete" hidden="1">
            <a:extLst>
              <a:ext uri="{FF2B5EF4-FFF2-40B4-BE49-F238E27FC236}">
                <a16:creationId xmlns:a16="http://schemas.microsoft.com/office/drawing/2014/main" id="{189A277B-ABA8-FF7B-2305-66AD5D572C3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04" imgH="405" progId="TCLayout.ActiveDocument.1">
                  <p:embed/>
                </p:oleObj>
              </mc:Choice>
              <mc:Fallback>
                <p:oleObj name="think-cell Slide" r:id="rId22" imgW="404" imgH="405" progId="TCLayout.ActiveDocument.1">
                  <p:embed/>
                  <p:pic>
                    <p:nvPicPr>
                      <p:cNvPr id="32" name="think-cell data - do not delete" hidden="1">
                        <a:extLst>
                          <a:ext uri="{FF2B5EF4-FFF2-40B4-BE49-F238E27FC236}">
                            <a16:creationId xmlns:a16="http://schemas.microsoft.com/office/drawing/2014/main" id="{189A277B-ABA8-FF7B-2305-66AD5D572C30}"/>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A46B73A-A670-A765-33D9-C3A9419F8FB3}"/>
              </a:ext>
            </a:extLst>
          </p:cNvPr>
          <p:cNvSpPr>
            <a:spLocks noGrp="1"/>
          </p:cNvSpPr>
          <p:nvPr>
            <p:ph type="title"/>
          </p:nvPr>
        </p:nvSpPr>
        <p:spPr/>
        <p:txBody>
          <a:bodyPr vert="horz"/>
          <a:lstStyle/>
          <a:p>
            <a:r>
              <a:rPr lang="en-US" sz="2800" dirty="0"/>
              <a:t>Step 0: Develop scenarios</a:t>
            </a:r>
          </a:p>
        </p:txBody>
      </p:sp>
      <p:grpSp>
        <p:nvGrpSpPr>
          <p:cNvPr id="114" name="Group 113">
            <a:extLst>
              <a:ext uri="{FF2B5EF4-FFF2-40B4-BE49-F238E27FC236}">
                <a16:creationId xmlns:a16="http://schemas.microsoft.com/office/drawing/2014/main" id="{ADEABFDA-4D70-CA6A-EB47-F4814D27DB5B}"/>
              </a:ext>
            </a:extLst>
          </p:cNvPr>
          <p:cNvGrpSpPr/>
          <p:nvPr/>
        </p:nvGrpSpPr>
        <p:grpSpPr>
          <a:xfrm>
            <a:off x="7924263" y="3308281"/>
            <a:ext cx="3274644" cy="1411396"/>
            <a:chOff x="8017470" y="4437861"/>
            <a:chExt cx="3274644" cy="1411396"/>
          </a:xfrm>
        </p:grpSpPr>
        <p:sp>
          <p:nvSpPr>
            <p:cNvPr id="6" name="Rectangle 5">
              <a:extLst>
                <a:ext uri="{FF2B5EF4-FFF2-40B4-BE49-F238E27FC236}">
                  <a16:creationId xmlns:a16="http://schemas.microsoft.com/office/drawing/2014/main" id="{6A322957-9310-DD0F-1710-97416C9E5995}"/>
                </a:ext>
              </a:extLst>
            </p:cNvPr>
            <p:cNvSpPr/>
            <p:nvPr>
              <p:custDataLst>
                <p:tags r:id="rId6"/>
              </p:custDataLst>
            </p:nvPr>
          </p:nvSpPr>
          <p:spPr bwMode="gray">
            <a:xfrm>
              <a:off x="8017470" y="5001751"/>
              <a:ext cx="3274644" cy="774935"/>
            </a:xfrm>
            <a:prstGeom prst="rect">
              <a:avLst/>
            </a:prstGeom>
            <a:noFill/>
            <a:ln w="1905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01" tIns="66401" rIns="66401" bIns="66401"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F08613"/>
                  </a:solidFill>
                  <a:effectLst/>
                  <a:uLnTx/>
                  <a:uFillTx/>
                  <a:latin typeface="Calibri"/>
                  <a:ea typeface="+mn-ea"/>
                  <a:cs typeface="Arial"/>
                </a:rPr>
                <a:t>TIP: </a:t>
              </a:r>
              <a:r>
                <a:rPr kumimoji="0" lang="en-US" sz="1600" b="0" i="0" u="none" strike="noStrike" kern="1200" cap="none" spc="0" normalizeH="0" baseline="0" noProof="0" dirty="0">
                  <a:ln>
                    <a:noFill/>
                  </a:ln>
                  <a:solidFill>
                    <a:srgbClr val="F08613"/>
                  </a:solidFill>
                  <a:effectLst/>
                  <a:uLnTx/>
                  <a:uFillTx/>
                  <a:latin typeface="__fkGroteskNeue_598ab8"/>
                  <a:ea typeface="+mn-ea"/>
                  <a:cs typeface="+mn-cs"/>
                </a:rPr>
                <a:t>Focus on a few distinct, plausible scenarios; avoid overcomplicating</a:t>
              </a:r>
              <a:endParaRPr kumimoji="0" lang="en-US" sz="1400" b="0" i="0" u="none" strike="noStrike" kern="1200" cap="none" spc="0" normalizeH="0" baseline="0" noProof="0" dirty="0">
                <a:ln>
                  <a:noFill/>
                </a:ln>
                <a:solidFill>
                  <a:srgbClr val="F08613"/>
                </a:solidFill>
                <a:effectLst/>
                <a:uLnTx/>
                <a:uFillTx/>
                <a:latin typeface="Calibri"/>
                <a:ea typeface="+mn-ea"/>
                <a:cs typeface="+mn-cs"/>
              </a:endParaRPr>
            </a:p>
          </p:txBody>
        </p:sp>
        <p:sp>
          <p:nvSpPr>
            <p:cNvPr id="7" name="Rounded Rectangle 51">
              <a:extLst>
                <a:ext uri="{FF2B5EF4-FFF2-40B4-BE49-F238E27FC236}">
                  <a16:creationId xmlns:a16="http://schemas.microsoft.com/office/drawing/2014/main" id="{8CA14343-CFA0-E8BE-1356-89BCC8D83CF4}"/>
                </a:ext>
              </a:extLst>
            </p:cNvPr>
            <p:cNvSpPr/>
            <p:nvPr>
              <p:custDataLst>
                <p:tags r:id="rId7"/>
              </p:custDataLst>
            </p:nvPr>
          </p:nvSpPr>
          <p:spPr bwMode="gray">
            <a:xfrm>
              <a:off x="8017470" y="4856842"/>
              <a:ext cx="3274644" cy="992415"/>
            </a:xfrm>
            <a:prstGeom prst="roundRect">
              <a:avLst>
                <a:gd name="adj" fmla="val 7720"/>
              </a:avLst>
            </a:prstGeom>
            <a:noFill/>
            <a:ln w="22225" cap="flat" cmpd="sng" algn="ctr">
              <a:solidFill>
                <a:schemeClr val="accent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2123AC63-C7CA-5883-7A4F-5A6E36A15187}"/>
                </a:ext>
              </a:extLst>
            </p:cNvPr>
            <p:cNvGrpSpPr/>
            <p:nvPr>
              <p:custDataLst>
                <p:tags r:id="rId8"/>
              </p:custDataLst>
            </p:nvPr>
          </p:nvGrpSpPr>
          <p:grpSpPr>
            <a:xfrm>
              <a:off x="9320538" y="4437861"/>
              <a:ext cx="668509" cy="648862"/>
              <a:chOff x="9991538" y="1552082"/>
              <a:chExt cx="802152" cy="764394"/>
            </a:xfrm>
          </p:grpSpPr>
          <p:sp>
            <p:nvSpPr>
              <p:cNvPr id="9" name="Oval 8">
                <a:extLst>
                  <a:ext uri="{FF2B5EF4-FFF2-40B4-BE49-F238E27FC236}">
                    <a16:creationId xmlns:a16="http://schemas.microsoft.com/office/drawing/2014/main" id="{5D4D4B21-6BED-F9FF-6A72-953DE2312D34}"/>
                  </a:ext>
                </a:extLst>
              </p:cNvPr>
              <p:cNvSpPr/>
              <p:nvPr>
                <p:custDataLst>
                  <p:tags r:id="rId9"/>
                </p:custDataLst>
              </p:nvPr>
            </p:nvSpPr>
            <p:spPr bwMode="gray">
              <a:xfrm>
                <a:off x="9991538" y="1552082"/>
                <a:ext cx="802152" cy="764394"/>
              </a:xfrm>
              <a:prstGeom prst="ellipse">
                <a:avLst/>
              </a:prstGeom>
              <a:solidFill>
                <a:schemeClr val="tx2"/>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167" tIns="33167" rIns="33167" bIns="33167"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D7EBB4A2-F74B-0131-A14F-7CC6D1B5A316}"/>
                  </a:ext>
                </a:extLst>
              </p:cNvPr>
              <p:cNvGrpSpPr/>
              <p:nvPr>
                <p:custDataLst>
                  <p:tags r:id="rId10"/>
                </p:custDataLst>
              </p:nvPr>
            </p:nvGrpSpPr>
            <p:grpSpPr>
              <a:xfrm>
                <a:off x="10061299" y="1608029"/>
                <a:ext cx="668944" cy="667969"/>
                <a:chOff x="10233929" y="1118096"/>
                <a:chExt cx="668944" cy="667969"/>
              </a:xfrm>
            </p:grpSpPr>
            <p:sp>
              <p:nvSpPr>
                <p:cNvPr id="11" name="Freeform 5">
                  <a:extLst>
                    <a:ext uri="{FF2B5EF4-FFF2-40B4-BE49-F238E27FC236}">
                      <a16:creationId xmlns:a16="http://schemas.microsoft.com/office/drawing/2014/main" id="{0FAF69C1-F49A-2765-F2FA-6E787A864F1A}"/>
                    </a:ext>
                  </a:extLst>
                </p:cNvPr>
                <p:cNvSpPr>
                  <a:spLocks noEditPoints="1"/>
                </p:cNvSpPr>
                <p:nvPr>
                  <p:custDataLst>
                    <p:tags r:id="rId11"/>
                  </p:custDataLst>
                </p:nvPr>
              </p:nvSpPr>
              <p:spPr bwMode="auto">
                <a:xfrm>
                  <a:off x="10233929" y="1118096"/>
                  <a:ext cx="668944" cy="667969"/>
                </a:xfrm>
                <a:custGeom>
                  <a:avLst/>
                  <a:gdLst>
                    <a:gd name="T0" fmla="*/ 280 w 560"/>
                    <a:gd name="T1" fmla="*/ 560 h 560"/>
                    <a:gd name="T2" fmla="*/ 0 w 560"/>
                    <a:gd name="T3" fmla="*/ 280 h 560"/>
                    <a:gd name="T4" fmla="*/ 280 w 560"/>
                    <a:gd name="T5" fmla="*/ 0 h 560"/>
                    <a:gd name="T6" fmla="*/ 560 w 560"/>
                    <a:gd name="T7" fmla="*/ 280 h 560"/>
                    <a:gd name="T8" fmla="*/ 280 w 560"/>
                    <a:gd name="T9" fmla="*/ 560 h 560"/>
                    <a:gd name="T10" fmla="*/ 280 w 560"/>
                    <a:gd name="T11" fmla="*/ 8 h 560"/>
                    <a:gd name="T12" fmla="*/ 8 w 560"/>
                    <a:gd name="T13" fmla="*/ 280 h 560"/>
                    <a:gd name="T14" fmla="*/ 280 w 560"/>
                    <a:gd name="T15" fmla="*/ 552 h 560"/>
                    <a:gd name="T16" fmla="*/ 552 w 560"/>
                    <a:gd name="T17" fmla="*/ 280 h 560"/>
                    <a:gd name="T18" fmla="*/ 280 w 560"/>
                    <a:gd name="T19" fmla="*/ 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560">
                      <a:moveTo>
                        <a:pt x="280" y="560"/>
                      </a:moveTo>
                      <a:cubicBezTo>
                        <a:pt x="126" y="560"/>
                        <a:pt x="0" y="434"/>
                        <a:pt x="0" y="280"/>
                      </a:cubicBezTo>
                      <a:cubicBezTo>
                        <a:pt x="0" y="126"/>
                        <a:pt x="126" y="0"/>
                        <a:pt x="280" y="0"/>
                      </a:cubicBezTo>
                      <a:cubicBezTo>
                        <a:pt x="434" y="0"/>
                        <a:pt x="560" y="126"/>
                        <a:pt x="560" y="280"/>
                      </a:cubicBezTo>
                      <a:cubicBezTo>
                        <a:pt x="560" y="434"/>
                        <a:pt x="434" y="560"/>
                        <a:pt x="280" y="560"/>
                      </a:cubicBezTo>
                      <a:close/>
                      <a:moveTo>
                        <a:pt x="280" y="8"/>
                      </a:moveTo>
                      <a:cubicBezTo>
                        <a:pt x="130" y="8"/>
                        <a:pt x="8" y="130"/>
                        <a:pt x="8" y="280"/>
                      </a:cubicBezTo>
                      <a:cubicBezTo>
                        <a:pt x="8" y="430"/>
                        <a:pt x="130" y="552"/>
                        <a:pt x="280" y="552"/>
                      </a:cubicBezTo>
                      <a:cubicBezTo>
                        <a:pt x="430" y="552"/>
                        <a:pt x="552" y="430"/>
                        <a:pt x="552" y="280"/>
                      </a:cubicBezTo>
                      <a:cubicBezTo>
                        <a:pt x="552" y="130"/>
                        <a:pt x="430" y="8"/>
                        <a:pt x="280" y="8"/>
                      </a:cubicBezTo>
                      <a:close/>
                    </a:path>
                  </a:pathLst>
                </a:custGeom>
                <a:solidFill>
                  <a:schemeClr val="accent2"/>
                </a:solidFill>
                <a:ln>
                  <a:solidFill>
                    <a:schemeClr val="accent2"/>
                  </a:solidFill>
                </a:ln>
              </p:spPr>
              <p:txBody>
                <a:bodyPr vert="horz" wrap="square" lIns="84244" tIns="42122" rIns="84244" bIns="42122"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4547"/>
                    </a:solidFill>
                    <a:effectLst/>
                    <a:uLnTx/>
                    <a:uFillTx/>
                    <a:latin typeface="Calibri"/>
                    <a:ea typeface="+mn-ea"/>
                    <a:cs typeface="+mn-cs"/>
                  </a:endParaRPr>
                </a:p>
              </p:txBody>
            </p:sp>
            <p:sp>
              <p:nvSpPr>
                <p:cNvPr id="12" name="Freeform 6">
                  <a:extLst>
                    <a:ext uri="{FF2B5EF4-FFF2-40B4-BE49-F238E27FC236}">
                      <a16:creationId xmlns:a16="http://schemas.microsoft.com/office/drawing/2014/main" id="{310D0863-78A3-5619-9197-EAF6F893AD0C}"/>
                    </a:ext>
                  </a:extLst>
                </p:cNvPr>
                <p:cNvSpPr/>
                <p:nvPr>
                  <p:custDataLst>
                    <p:tags r:id="rId12"/>
                  </p:custDataLst>
                </p:nvPr>
              </p:nvSpPr>
              <p:spPr bwMode="auto">
                <a:xfrm>
                  <a:off x="10558650" y="1226142"/>
                  <a:ext cx="9751" cy="64359"/>
                </a:xfrm>
                <a:custGeom>
                  <a:avLst/>
                  <a:gdLst>
                    <a:gd name="T0" fmla="*/ 4 w 8"/>
                    <a:gd name="T1" fmla="*/ 54 h 54"/>
                    <a:gd name="T2" fmla="*/ 0 w 8"/>
                    <a:gd name="T3" fmla="*/ 50 h 54"/>
                    <a:gd name="T4" fmla="*/ 0 w 8"/>
                    <a:gd name="T5" fmla="*/ 4 h 54"/>
                    <a:gd name="T6" fmla="*/ 4 w 8"/>
                    <a:gd name="T7" fmla="*/ 0 h 54"/>
                    <a:gd name="T8" fmla="*/ 8 w 8"/>
                    <a:gd name="T9" fmla="*/ 4 h 54"/>
                    <a:gd name="T10" fmla="*/ 8 w 8"/>
                    <a:gd name="T11" fmla="*/ 50 h 54"/>
                    <a:gd name="T12" fmla="*/ 4 w 8"/>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8" h="54">
                      <a:moveTo>
                        <a:pt x="4" y="54"/>
                      </a:moveTo>
                      <a:cubicBezTo>
                        <a:pt x="2" y="54"/>
                        <a:pt x="0" y="53"/>
                        <a:pt x="0" y="50"/>
                      </a:cubicBezTo>
                      <a:cubicBezTo>
                        <a:pt x="0" y="4"/>
                        <a:pt x="0" y="4"/>
                        <a:pt x="0" y="4"/>
                      </a:cubicBezTo>
                      <a:cubicBezTo>
                        <a:pt x="0" y="2"/>
                        <a:pt x="2" y="0"/>
                        <a:pt x="4" y="0"/>
                      </a:cubicBezTo>
                      <a:cubicBezTo>
                        <a:pt x="6" y="0"/>
                        <a:pt x="8" y="2"/>
                        <a:pt x="8" y="4"/>
                      </a:cubicBezTo>
                      <a:cubicBezTo>
                        <a:pt x="8" y="50"/>
                        <a:pt x="8" y="50"/>
                        <a:pt x="8" y="50"/>
                      </a:cubicBezTo>
                      <a:cubicBezTo>
                        <a:pt x="8" y="53"/>
                        <a:pt x="6" y="54"/>
                        <a:pt x="4" y="54"/>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4547"/>
                    </a:solidFill>
                    <a:effectLst/>
                    <a:uLnTx/>
                    <a:uFillTx/>
                    <a:latin typeface="Calibri"/>
                    <a:ea typeface="+mn-ea"/>
                    <a:cs typeface="+mn-cs"/>
                  </a:endParaRPr>
                </a:p>
              </p:txBody>
            </p:sp>
            <p:sp>
              <p:nvSpPr>
                <p:cNvPr id="60" name="Freeform 7">
                  <a:extLst>
                    <a:ext uri="{FF2B5EF4-FFF2-40B4-BE49-F238E27FC236}">
                      <a16:creationId xmlns:a16="http://schemas.microsoft.com/office/drawing/2014/main" id="{38998DA3-AFFA-8D67-82D8-3E1C3C3601D5}"/>
                    </a:ext>
                  </a:extLst>
                </p:cNvPr>
                <p:cNvSpPr/>
                <p:nvPr>
                  <p:custDataLst>
                    <p:tags r:id="rId13"/>
                  </p:custDataLst>
                </p:nvPr>
              </p:nvSpPr>
              <p:spPr bwMode="auto">
                <a:xfrm>
                  <a:off x="10497217" y="1692258"/>
                  <a:ext cx="133594" cy="15602"/>
                </a:xfrm>
                <a:custGeom>
                  <a:avLst/>
                  <a:gdLst>
                    <a:gd name="T0" fmla="*/ 0 w 112"/>
                    <a:gd name="T1" fmla="*/ 6 h 13"/>
                    <a:gd name="T2" fmla="*/ 0 w 112"/>
                    <a:gd name="T3" fmla="*/ 7 h 13"/>
                    <a:gd name="T4" fmla="*/ 5 w 112"/>
                    <a:gd name="T5" fmla="*/ 13 h 13"/>
                    <a:gd name="T6" fmla="*/ 17 w 112"/>
                    <a:gd name="T7" fmla="*/ 13 h 13"/>
                    <a:gd name="T8" fmla="*/ 95 w 112"/>
                    <a:gd name="T9" fmla="*/ 13 h 13"/>
                    <a:gd name="T10" fmla="*/ 107 w 112"/>
                    <a:gd name="T11" fmla="*/ 13 h 13"/>
                    <a:gd name="T12" fmla="*/ 112 w 112"/>
                    <a:gd name="T13" fmla="*/ 7 h 13"/>
                    <a:gd name="T14" fmla="*/ 112 w 112"/>
                    <a:gd name="T15" fmla="*/ 6 h 13"/>
                    <a:gd name="T16" fmla="*/ 107 w 112"/>
                    <a:gd name="T17" fmla="*/ 0 h 13"/>
                    <a:gd name="T18" fmla="*/ 5 w 112"/>
                    <a:gd name="T19" fmla="*/ 0 h 13"/>
                    <a:gd name="T20" fmla="*/ 0 w 11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3">
                      <a:moveTo>
                        <a:pt x="0" y="6"/>
                      </a:moveTo>
                      <a:cubicBezTo>
                        <a:pt x="0" y="7"/>
                        <a:pt x="0" y="7"/>
                        <a:pt x="0" y="7"/>
                      </a:cubicBezTo>
                      <a:cubicBezTo>
                        <a:pt x="0" y="10"/>
                        <a:pt x="2" y="13"/>
                        <a:pt x="5" y="13"/>
                      </a:cubicBezTo>
                      <a:cubicBezTo>
                        <a:pt x="17" y="13"/>
                        <a:pt x="17" y="13"/>
                        <a:pt x="17" y="13"/>
                      </a:cubicBezTo>
                      <a:cubicBezTo>
                        <a:pt x="95" y="13"/>
                        <a:pt x="95" y="13"/>
                        <a:pt x="95" y="13"/>
                      </a:cubicBezTo>
                      <a:cubicBezTo>
                        <a:pt x="107" y="13"/>
                        <a:pt x="107" y="13"/>
                        <a:pt x="107" y="13"/>
                      </a:cubicBezTo>
                      <a:cubicBezTo>
                        <a:pt x="110" y="13"/>
                        <a:pt x="112" y="10"/>
                        <a:pt x="112" y="7"/>
                      </a:cubicBezTo>
                      <a:cubicBezTo>
                        <a:pt x="112" y="6"/>
                        <a:pt x="112" y="6"/>
                        <a:pt x="112" y="6"/>
                      </a:cubicBezTo>
                      <a:cubicBezTo>
                        <a:pt x="112" y="3"/>
                        <a:pt x="110" y="0"/>
                        <a:pt x="107" y="0"/>
                      </a:cubicBezTo>
                      <a:cubicBezTo>
                        <a:pt x="5" y="0"/>
                        <a:pt x="5" y="0"/>
                        <a:pt x="5" y="0"/>
                      </a:cubicBezTo>
                      <a:cubicBezTo>
                        <a:pt x="2" y="0"/>
                        <a:pt x="0" y="3"/>
                        <a:pt x="0" y="6"/>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4547"/>
                    </a:solidFill>
                    <a:effectLst/>
                    <a:uLnTx/>
                    <a:uFillTx/>
                    <a:latin typeface="Calibri"/>
                    <a:ea typeface="+mn-ea"/>
                    <a:cs typeface="+mn-cs"/>
                  </a:endParaRPr>
                </a:p>
              </p:txBody>
            </p:sp>
            <p:sp>
              <p:nvSpPr>
                <p:cNvPr id="61" name="Freeform 8">
                  <a:extLst>
                    <a:ext uri="{FF2B5EF4-FFF2-40B4-BE49-F238E27FC236}">
                      <a16:creationId xmlns:a16="http://schemas.microsoft.com/office/drawing/2014/main" id="{93D6AC44-6179-4027-CFCF-12A2E4CC2295}"/>
                    </a:ext>
                  </a:extLst>
                </p:cNvPr>
                <p:cNvSpPr/>
                <p:nvPr>
                  <p:custDataLst>
                    <p:tags r:id="rId14"/>
                  </p:custDataLst>
                </p:nvPr>
              </p:nvSpPr>
              <p:spPr bwMode="auto">
                <a:xfrm>
                  <a:off x="10510869" y="1711761"/>
                  <a:ext cx="105315" cy="15602"/>
                </a:xfrm>
                <a:custGeom>
                  <a:avLst/>
                  <a:gdLst>
                    <a:gd name="T0" fmla="*/ 0 w 88"/>
                    <a:gd name="T1" fmla="*/ 5 h 13"/>
                    <a:gd name="T2" fmla="*/ 0 w 88"/>
                    <a:gd name="T3" fmla="*/ 8 h 13"/>
                    <a:gd name="T4" fmla="*/ 5 w 88"/>
                    <a:gd name="T5" fmla="*/ 13 h 13"/>
                    <a:gd name="T6" fmla="*/ 83 w 88"/>
                    <a:gd name="T7" fmla="*/ 13 h 13"/>
                    <a:gd name="T8" fmla="*/ 88 w 88"/>
                    <a:gd name="T9" fmla="*/ 8 h 13"/>
                    <a:gd name="T10" fmla="*/ 88 w 88"/>
                    <a:gd name="T11" fmla="*/ 5 h 13"/>
                    <a:gd name="T12" fmla="*/ 83 w 88"/>
                    <a:gd name="T13" fmla="*/ 0 h 13"/>
                    <a:gd name="T14" fmla="*/ 5 w 88"/>
                    <a:gd name="T15" fmla="*/ 0 h 13"/>
                    <a:gd name="T16" fmla="*/ 0 w 88"/>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3">
                      <a:moveTo>
                        <a:pt x="0" y="5"/>
                      </a:moveTo>
                      <a:cubicBezTo>
                        <a:pt x="0" y="8"/>
                        <a:pt x="0" y="8"/>
                        <a:pt x="0" y="8"/>
                      </a:cubicBezTo>
                      <a:cubicBezTo>
                        <a:pt x="0" y="11"/>
                        <a:pt x="2" y="13"/>
                        <a:pt x="5" y="13"/>
                      </a:cubicBezTo>
                      <a:cubicBezTo>
                        <a:pt x="83" y="13"/>
                        <a:pt x="83" y="13"/>
                        <a:pt x="83" y="13"/>
                      </a:cubicBezTo>
                      <a:cubicBezTo>
                        <a:pt x="86" y="13"/>
                        <a:pt x="88" y="11"/>
                        <a:pt x="88" y="8"/>
                      </a:cubicBezTo>
                      <a:cubicBezTo>
                        <a:pt x="88" y="5"/>
                        <a:pt x="88" y="5"/>
                        <a:pt x="88" y="5"/>
                      </a:cubicBezTo>
                      <a:cubicBezTo>
                        <a:pt x="88" y="2"/>
                        <a:pt x="86" y="0"/>
                        <a:pt x="83" y="0"/>
                      </a:cubicBezTo>
                      <a:cubicBezTo>
                        <a:pt x="5" y="0"/>
                        <a:pt x="5" y="0"/>
                        <a:pt x="5" y="0"/>
                      </a:cubicBezTo>
                      <a:cubicBezTo>
                        <a:pt x="2" y="0"/>
                        <a:pt x="0" y="2"/>
                        <a:pt x="0" y="5"/>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4547"/>
                    </a:solidFill>
                    <a:effectLst/>
                    <a:uLnTx/>
                    <a:uFillTx/>
                    <a:latin typeface="Calibri"/>
                    <a:ea typeface="+mn-ea"/>
                    <a:cs typeface="+mn-cs"/>
                  </a:endParaRPr>
                </a:p>
              </p:txBody>
            </p:sp>
            <p:sp>
              <p:nvSpPr>
                <p:cNvPr id="62" name="Freeform 9">
                  <a:extLst>
                    <a:ext uri="{FF2B5EF4-FFF2-40B4-BE49-F238E27FC236}">
                      <a16:creationId xmlns:a16="http://schemas.microsoft.com/office/drawing/2014/main" id="{DEF4CD5F-010B-6BCD-FE3D-177B8B980E29}"/>
                    </a:ext>
                  </a:extLst>
                </p:cNvPr>
                <p:cNvSpPr>
                  <a:spLocks noEditPoints="1"/>
                </p:cNvSpPr>
                <p:nvPr>
                  <p:custDataLst>
                    <p:tags r:id="rId15"/>
                  </p:custDataLst>
                </p:nvPr>
              </p:nvSpPr>
              <p:spPr bwMode="auto">
                <a:xfrm>
                  <a:off x="10443584" y="1326581"/>
                  <a:ext cx="241834" cy="362751"/>
                </a:xfrm>
                <a:custGeom>
                  <a:avLst/>
                  <a:gdLst>
                    <a:gd name="T0" fmla="*/ 152 w 203"/>
                    <a:gd name="T1" fmla="*/ 291 h 304"/>
                    <a:gd name="T2" fmla="*/ 145 w 203"/>
                    <a:gd name="T3" fmla="*/ 291 h 304"/>
                    <a:gd name="T4" fmla="*/ 145 w 203"/>
                    <a:gd name="T5" fmla="*/ 289 h 304"/>
                    <a:gd name="T6" fmla="*/ 144 w 203"/>
                    <a:gd name="T7" fmla="*/ 288 h 304"/>
                    <a:gd name="T8" fmla="*/ 157 w 203"/>
                    <a:gd name="T9" fmla="*/ 187 h 304"/>
                    <a:gd name="T10" fmla="*/ 203 w 203"/>
                    <a:gd name="T11" fmla="*/ 102 h 304"/>
                    <a:gd name="T12" fmla="*/ 101 w 203"/>
                    <a:gd name="T13" fmla="*/ 0 h 304"/>
                    <a:gd name="T14" fmla="*/ 0 w 203"/>
                    <a:gd name="T15" fmla="*/ 102 h 304"/>
                    <a:gd name="T16" fmla="*/ 45 w 203"/>
                    <a:gd name="T17" fmla="*/ 187 h 304"/>
                    <a:gd name="T18" fmla="*/ 57 w 203"/>
                    <a:gd name="T19" fmla="*/ 288 h 304"/>
                    <a:gd name="T20" fmla="*/ 56 w 203"/>
                    <a:gd name="T21" fmla="*/ 289 h 304"/>
                    <a:gd name="T22" fmla="*/ 55 w 203"/>
                    <a:gd name="T23" fmla="*/ 291 h 304"/>
                    <a:gd name="T24" fmla="*/ 50 w 203"/>
                    <a:gd name="T25" fmla="*/ 291 h 304"/>
                    <a:gd name="T26" fmla="*/ 45 w 203"/>
                    <a:gd name="T27" fmla="*/ 297 h 304"/>
                    <a:gd name="T28" fmla="*/ 45 w 203"/>
                    <a:gd name="T29" fmla="*/ 298 h 304"/>
                    <a:gd name="T30" fmla="*/ 50 w 203"/>
                    <a:gd name="T31" fmla="*/ 304 h 304"/>
                    <a:gd name="T32" fmla="*/ 152 w 203"/>
                    <a:gd name="T33" fmla="*/ 304 h 304"/>
                    <a:gd name="T34" fmla="*/ 157 w 203"/>
                    <a:gd name="T35" fmla="*/ 298 h 304"/>
                    <a:gd name="T36" fmla="*/ 157 w 203"/>
                    <a:gd name="T37" fmla="*/ 297 h 304"/>
                    <a:gd name="T38" fmla="*/ 152 w 203"/>
                    <a:gd name="T39" fmla="*/ 291 h 304"/>
                    <a:gd name="T40" fmla="*/ 115 w 203"/>
                    <a:gd name="T41" fmla="*/ 293 h 304"/>
                    <a:gd name="T42" fmla="*/ 110 w 203"/>
                    <a:gd name="T43" fmla="*/ 293 h 304"/>
                    <a:gd name="T44" fmla="*/ 110 w 203"/>
                    <a:gd name="T45" fmla="*/ 293 h 304"/>
                    <a:gd name="T46" fmla="*/ 115 w 203"/>
                    <a:gd name="T47" fmla="*/ 29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3" h="304">
                      <a:moveTo>
                        <a:pt x="152" y="291"/>
                      </a:moveTo>
                      <a:cubicBezTo>
                        <a:pt x="145" y="291"/>
                        <a:pt x="145" y="291"/>
                        <a:pt x="145" y="291"/>
                      </a:cubicBezTo>
                      <a:cubicBezTo>
                        <a:pt x="145" y="291"/>
                        <a:pt x="145" y="290"/>
                        <a:pt x="145" y="289"/>
                      </a:cubicBezTo>
                      <a:cubicBezTo>
                        <a:pt x="144" y="289"/>
                        <a:pt x="144" y="288"/>
                        <a:pt x="144" y="288"/>
                      </a:cubicBezTo>
                      <a:cubicBezTo>
                        <a:pt x="137" y="267"/>
                        <a:pt x="137" y="211"/>
                        <a:pt x="157" y="187"/>
                      </a:cubicBezTo>
                      <a:cubicBezTo>
                        <a:pt x="177" y="161"/>
                        <a:pt x="203" y="137"/>
                        <a:pt x="203" y="102"/>
                      </a:cubicBezTo>
                      <a:cubicBezTo>
                        <a:pt x="203" y="46"/>
                        <a:pt x="157" y="0"/>
                        <a:pt x="101" y="0"/>
                      </a:cubicBezTo>
                      <a:cubicBezTo>
                        <a:pt x="45" y="0"/>
                        <a:pt x="0" y="46"/>
                        <a:pt x="0" y="102"/>
                      </a:cubicBezTo>
                      <a:cubicBezTo>
                        <a:pt x="0" y="137"/>
                        <a:pt x="21" y="164"/>
                        <a:pt x="45" y="187"/>
                      </a:cubicBezTo>
                      <a:cubicBezTo>
                        <a:pt x="69" y="208"/>
                        <a:pt x="64" y="267"/>
                        <a:pt x="57" y="288"/>
                      </a:cubicBezTo>
                      <a:cubicBezTo>
                        <a:pt x="57" y="288"/>
                        <a:pt x="56" y="289"/>
                        <a:pt x="56" y="289"/>
                      </a:cubicBezTo>
                      <a:cubicBezTo>
                        <a:pt x="56" y="290"/>
                        <a:pt x="56" y="291"/>
                        <a:pt x="55" y="291"/>
                      </a:cubicBezTo>
                      <a:cubicBezTo>
                        <a:pt x="50" y="291"/>
                        <a:pt x="50" y="291"/>
                        <a:pt x="50" y="291"/>
                      </a:cubicBezTo>
                      <a:cubicBezTo>
                        <a:pt x="47" y="291"/>
                        <a:pt x="45" y="294"/>
                        <a:pt x="45" y="297"/>
                      </a:cubicBezTo>
                      <a:cubicBezTo>
                        <a:pt x="45" y="298"/>
                        <a:pt x="45" y="298"/>
                        <a:pt x="45" y="298"/>
                      </a:cubicBezTo>
                      <a:cubicBezTo>
                        <a:pt x="45" y="301"/>
                        <a:pt x="47" y="304"/>
                        <a:pt x="50" y="304"/>
                      </a:cubicBezTo>
                      <a:cubicBezTo>
                        <a:pt x="152" y="304"/>
                        <a:pt x="152" y="304"/>
                        <a:pt x="152" y="304"/>
                      </a:cubicBezTo>
                      <a:cubicBezTo>
                        <a:pt x="155" y="304"/>
                        <a:pt x="157" y="301"/>
                        <a:pt x="157" y="298"/>
                      </a:cubicBezTo>
                      <a:cubicBezTo>
                        <a:pt x="157" y="297"/>
                        <a:pt x="157" y="297"/>
                        <a:pt x="157" y="297"/>
                      </a:cubicBezTo>
                      <a:cubicBezTo>
                        <a:pt x="157" y="294"/>
                        <a:pt x="155" y="291"/>
                        <a:pt x="152" y="291"/>
                      </a:cubicBezTo>
                      <a:close/>
                      <a:moveTo>
                        <a:pt x="115" y="293"/>
                      </a:moveTo>
                      <a:cubicBezTo>
                        <a:pt x="110" y="293"/>
                        <a:pt x="110" y="293"/>
                        <a:pt x="110" y="293"/>
                      </a:cubicBezTo>
                      <a:cubicBezTo>
                        <a:pt x="110" y="293"/>
                        <a:pt x="110" y="293"/>
                        <a:pt x="110" y="293"/>
                      </a:cubicBezTo>
                      <a:cubicBezTo>
                        <a:pt x="115" y="293"/>
                        <a:pt x="115" y="293"/>
                        <a:pt x="115" y="293"/>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4547"/>
                    </a:solidFill>
                    <a:effectLst/>
                    <a:uLnTx/>
                    <a:uFillTx/>
                    <a:latin typeface="Calibri"/>
                    <a:ea typeface="+mn-ea"/>
                    <a:cs typeface="+mn-cs"/>
                  </a:endParaRPr>
                </a:p>
              </p:txBody>
            </p:sp>
            <p:sp>
              <p:nvSpPr>
                <p:cNvPr id="63" name="Freeform 10">
                  <a:extLst>
                    <a:ext uri="{FF2B5EF4-FFF2-40B4-BE49-F238E27FC236}">
                      <a16:creationId xmlns:a16="http://schemas.microsoft.com/office/drawing/2014/main" id="{360E531D-4B51-0087-C3DE-03F87DD6A8D8}"/>
                    </a:ext>
                  </a:extLst>
                </p:cNvPr>
                <p:cNvSpPr/>
                <p:nvPr>
                  <p:custDataLst>
                    <p:tags r:id="rId16"/>
                  </p:custDataLst>
                </p:nvPr>
              </p:nvSpPr>
              <p:spPr bwMode="auto">
                <a:xfrm>
                  <a:off x="10348996" y="1429946"/>
                  <a:ext cx="64359" cy="9751"/>
                </a:xfrm>
                <a:custGeom>
                  <a:avLst/>
                  <a:gdLst>
                    <a:gd name="T0" fmla="*/ 50 w 54"/>
                    <a:gd name="T1" fmla="*/ 0 h 8"/>
                    <a:gd name="T2" fmla="*/ 4 w 54"/>
                    <a:gd name="T3" fmla="*/ 0 h 8"/>
                    <a:gd name="T4" fmla="*/ 0 w 54"/>
                    <a:gd name="T5" fmla="*/ 4 h 8"/>
                    <a:gd name="T6" fmla="*/ 4 w 54"/>
                    <a:gd name="T7" fmla="*/ 8 h 8"/>
                    <a:gd name="T8" fmla="*/ 50 w 54"/>
                    <a:gd name="T9" fmla="*/ 8 h 8"/>
                    <a:gd name="T10" fmla="*/ 54 w 54"/>
                    <a:gd name="T11" fmla="*/ 4 h 8"/>
                    <a:gd name="T12" fmla="*/ 50 w 5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4" h="8">
                      <a:moveTo>
                        <a:pt x="50" y="0"/>
                      </a:moveTo>
                      <a:cubicBezTo>
                        <a:pt x="4" y="0"/>
                        <a:pt x="4" y="0"/>
                        <a:pt x="4" y="0"/>
                      </a:cubicBezTo>
                      <a:cubicBezTo>
                        <a:pt x="1" y="0"/>
                        <a:pt x="0" y="2"/>
                        <a:pt x="0" y="4"/>
                      </a:cubicBezTo>
                      <a:cubicBezTo>
                        <a:pt x="0" y="7"/>
                        <a:pt x="1" y="8"/>
                        <a:pt x="4" y="8"/>
                      </a:cubicBezTo>
                      <a:cubicBezTo>
                        <a:pt x="50" y="8"/>
                        <a:pt x="50" y="8"/>
                        <a:pt x="50" y="8"/>
                      </a:cubicBezTo>
                      <a:cubicBezTo>
                        <a:pt x="52" y="8"/>
                        <a:pt x="54" y="7"/>
                        <a:pt x="54" y="4"/>
                      </a:cubicBezTo>
                      <a:cubicBezTo>
                        <a:pt x="54" y="2"/>
                        <a:pt x="52" y="0"/>
                        <a:pt x="50" y="0"/>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4547"/>
                    </a:solidFill>
                    <a:effectLst/>
                    <a:uLnTx/>
                    <a:uFillTx/>
                    <a:latin typeface="Calibri"/>
                    <a:ea typeface="+mn-ea"/>
                    <a:cs typeface="+mn-cs"/>
                  </a:endParaRPr>
                </a:p>
              </p:txBody>
            </p:sp>
            <p:sp>
              <p:nvSpPr>
                <p:cNvPr id="64" name="Freeform 11">
                  <a:extLst>
                    <a:ext uri="{FF2B5EF4-FFF2-40B4-BE49-F238E27FC236}">
                      <a16:creationId xmlns:a16="http://schemas.microsoft.com/office/drawing/2014/main" id="{49397F83-E19E-47AB-3BA4-A302FA441B1A}"/>
                    </a:ext>
                  </a:extLst>
                </p:cNvPr>
                <p:cNvSpPr/>
                <p:nvPr>
                  <p:custDataLst>
                    <p:tags r:id="rId17"/>
                  </p:custDataLst>
                </p:nvPr>
              </p:nvSpPr>
              <p:spPr bwMode="auto">
                <a:xfrm>
                  <a:off x="10715647" y="1429946"/>
                  <a:ext cx="64359" cy="9751"/>
                </a:xfrm>
                <a:custGeom>
                  <a:avLst/>
                  <a:gdLst>
                    <a:gd name="T0" fmla="*/ 50 w 54"/>
                    <a:gd name="T1" fmla="*/ 0 h 8"/>
                    <a:gd name="T2" fmla="*/ 4 w 54"/>
                    <a:gd name="T3" fmla="*/ 0 h 8"/>
                    <a:gd name="T4" fmla="*/ 0 w 54"/>
                    <a:gd name="T5" fmla="*/ 4 h 8"/>
                    <a:gd name="T6" fmla="*/ 4 w 54"/>
                    <a:gd name="T7" fmla="*/ 8 h 8"/>
                    <a:gd name="T8" fmla="*/ 50 w 54"/>
                    <a:gd name="T9" fmla="*/ 8 h 8"/>
                    <a:gd name="T10" fmla="*/ 54 w 54"/>
                    <a:gd name="T11" fmla="*/ 4 h 8"/>
                    <a:gd name="T12" fmla="*/ 50 w 5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4" h="8">
                      <a:moveTo>
                        <a:pt x="50" y="0"/>
                      </a:moveTo>
                      <a:cubicBezTo>
                        <a:pt x="4" y="0"/>
                        <a:pt x="4" y="0"/>
                        <a:pt x="4" y="0"/>
                      </a:cubicBezTo>
                      <a:cubicBezTo>
                        <a:pt x="1" y="0"/>
                        <a:pt x="0" y="2"/>
                        <a:pt x="0" y="4"/>
                      </a:cubicBezTo>
                      <a:cubicBezTo>
                        <a:pt x="0" y="7"/>
                        <a:pt x="1" y="8"/>
                        <a:pt x="4" y="8"/>
                      </a:cubicBezTo>
                      <a:cubicBezTo>
                        <a:pt x="50" y="8"/>
                        <a:pt x="50" y="8"/>
                        <a:pt x="50" y="8"/>
                      </a:cubicBezTo>
                      <a:cubicBezTo>
                        <a:pt x="52" y="8"/>
                        <a:pt x="54" y="7"/>
                        <a:pt x="54" y="4"/>
                      </a:cubicBezTo>
                      <a:cubicBezTo>
                        <a:pt x="54" y="2"/>
                        <a:pt x="52" y="0"/>
                        <a:pt x="50" y="0"/>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4547"/>
                    </a:solidFill>
                    <a:effectLst/>
                    <a:uLnTx/>
                    <a:uFillTx/>
                    <a:latin typeface="Calibri"/>
                    <a:ea typeface="+mn-ea"/>
                    <a:cs typeface="+mn-cs"/>
                  </a:endParaRPr>
                </a:p>
              </p:txBody>
            </p:sp>
            <p:sp>
              <p:nvSpPr>
                <p:cNvPr id="65" name="Freeform 12">
                  <a:extLst>
                    <a:ext uri="{FF2B5EF4-FFF2-40B4-BE49-F238E27FC236}">
                      <a16:creationId xmlns:a16="http://schemas.microsoft.com/office/drawing/2014/main" id="{7F950FFF-8FD6-2837-2158-2650100F75C8}"/>
                    </a:ext>
                  </a:extLst>
                </p:cNvPr>
                <p:cNvSpPr/>
                <p:nvPr>
                  <p:custDataLst>
                    <p:tags r:id="rId18"/>
                  </p:custDataLst>
                </p:nvPr>
              </p:nvSpPr>
              <p:spPr bwMode="auto">
                <a:xfrm>
                  <a:off x="10663965" y="1283675"/>
                  <a:ext cx="49732" cy="48757"/>
                </a:xfrm>
                <a:custGeom>
                  <a:avLst/>
                  <a:gdLst>
                    <a:gd name="T0" fmla="*/ 5 w 42"/>
                    <a:gd name="T1" fmla="*/ 41 h 41"/>
                    <a:gd name="T2" fmla="*/ 2 w 42"/>
                    <a:gd name="T3" fmla="*/ 40 h 41"/>
                    <a:gd name="T4" fmla="*/ 2 w 42"/>
                    <a:gd name="T5" fmla="*/ 34 h 41"/>
                    <a:gd name="T6" fmla="*/ 34 w 42"/>
                    <a:gd name="T7" fmla="*/ 2 h 41"/>
                    <a:gd name="T8" fmla="*/ 40 w 42"/>
                    <a:gd name="T9" fmla="*/ 2 h 41"/>
                    <a:gd name="T10" fmla="*/ 40 w 42"/>
                    <a:gd name="T11" fmla="*/ 7 h 41"/>
                    <a:gd name="T12" fmla="*/ 7 w 42"/>
                    <a:gd name="T13" fmla="*/ 40 h 41"/>
                    <a:gd name="T14" fmla="*/ 5 w 42"/>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5" y="41"/>
                      </a:moveTo>
                      <a:cubicBezTo>
                        <a:pt x="4" y="41"/>
                        <a:pt x="3" y="41"/>
                        <a:pt x="2" y="40"/>
                      </a:cubicBezTo>
                      <a:cubicBezTo>
                        <a:pt x="0" y="38"/>
                        <a:pt x="0" y="36"/>
                        <a:pt x="2" y="34"/>
                      </a:cubicBezTo>
                      <a:cubicBezTo>
                        <a:pt x="34" y="2"/>
                        <a:pt x="34" y="2"/>
                        <a:pt x="34" y="2"/>
                      </a:cubicBezTo>
                      <a:cubicBezTo>
                        <a:pt x="36" y="0"/>
                        <a:pt x="38" y="0"/>
                        <a:pt x="40" y="2"/>
                      </a:cubicBezTo>
                      <a:cubicBezTo>
                        <a:pt x="42" y="3"/>
                        <a:pt x="42" y="6"/>
                        <a:pt x="40" y="7"/>
                      </a:cubicBezTo>
                      <a:cubicBezTo>
                        <a:pt x="7" y="40"/>
                        <a:pt x="7" y="40"/>
                        <a:pt x="7" y="40"/>
                      </a:cubicBezTo>
                      <a:cubicBezTo>
                        <a:pt x="7" y="41"/>
                        <a:pt x="6" y="41"/>
                        <a:pt x="5" y="41"/>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4547"/>
                    </a:solidFill>
                    <a:effectLst/>
                    <a:uLnTx/>
                    <a:uFillTx/>
                    <a:latin typeface="Calibri"/>
                    <a:ea typeface="+mn-ea"/>
                    <a:cs typeface="+mn-cs"/>
                  </a:endParaRPr>
                </a:p>
              </p:txBody>
            </p:sp>
            <p:sp>
              <p:nvSpPr>
                <p:cNvPr id="66" name="Freeform 13">
                  <a:extLst>
                    <a:ext uri="{FF2B5EF4-FFF2-40B4-BE49-F238E27FC236}">
                      <a16:creationId xmlns:a16="http://schemas.microsoft.com/office/drawing/2014/main" id="{6297D5BA-FB0F-6FCD-9774-EB26BDBA314B}"/>
                    </a:ext>
                  </a:extLst>
                </p:cNvPr>
                <p:cNvSpPr/>
                <p:nvPr>
                  <p:custDataLst>
                    <p:tags r:id="rId19"/>
                  </p:custDataLst>
                </p:nvPr>
              </p:nvSpPr>
              <p:spPr bwMode="auto">
                <a:xfrm>
                  <a:off x="10413355" y="1283675"/>
                  <a:ext cx="49732" cy="48757"/>
                </a:xfrm>
                <a:custGeom>
                  <a:avLst/>
                  <a:gdLst>
                    <a:gd name="T0" fmla="*/ 37 w 42"/>
                    <a:gd name="T1" fmla="*/ 41 h 41"/>
                    <a:gd name="T2" fmla="*/ 35 w 42"/>
                    <a:gd name="T3" fmla="*/ 40 h 41"/>
                    <a:gd name="T4" fmla="*/ 2 w 42"/>
                    <a:gd name="T5" fmla="*/ 7 h 41"/>
                    <a:gd name="T6" fmla="*/ 2 w 42"/>
                    <a:gd name="T7" fmla="*/ 2 h 41"/>
                    <a:gd name="T8" fmla="*/ 8 w 42"/>
                    <a:gd name="T9" fmla="*/ 2 h 41"/>
                    <a:gd name="T10" fmla="*/ 40 w 42"/>
                    <a:gd name="T11" fmla="*/ 34 h 41"/>
                    <a:gd name="T12" fmla="*/ 40 w 42"/>
                    <a:gd name="T13" fmla="*/ 40 h 41"/>
                    <a:gd name="T14" fmla="*/ 37 w 42"/>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1">
                      <a:moveTo>
                        <a:pt x="37" y="41"/>
                      </a:moveTo>
                      <a:cubicBezTo>
                        <a:pt x="36" y="41"/>
                        <a:pt x="35" y="41"/>
                        <a:pt x="35" y="40"/>
                      </a:cubicBezTo>
                      <a:cubicBezTo>
                        <a:pt x="2" y="7"/>
                        <a:pt x="2" y="7"/>
                        <a:pt x="2" y="7"/>
                      </a:cubicBezTo>
                      <a:cubicBezTo>
                        <a:pt x="0" y="6"/>
                        <a:pt x="0" y="3"/>
                        <a:pt x="2" y="2"/>
                      </a:cubicBezTo>
                      <a:cubicBezTo>
                        <a:pt x="4" y="0"/>
                        <a:pt x="6" y="0"/>
                        <a:pt x="8" y="2"/>
                      </a:cubicBezTo>
                      <a:cubicBezTo>
                        <a:pt x="40" y="34"/>
                        <a:pt x="40" y="34"/>
                        <a:pt x="40" y="34"/>
                      </a:cubicBezTo>
                      <a:cubicBezTo>
                        <a:pt x="42" y="36"/>
                        <a:pt x="42" y="38"/>
                        <a:pt x="40" y="40"/>
                      </a:cubicBezTo>
                      <a:cubicBezTo>
                        <a:pt x="39" y="41"/>
                        <a:pt x="38" y="41"/>
                        <a:pt x="37" y="41"/>
                      </a:cubicBezTo>
                      <a:close/>
                    </a:path>
                  </a:pathLst>
                </a:custGeom>
                <a:solidFill>
                  <a:schemeClr val="accent2"/>
                </a:solidFill>
                <a:ln>
                  <a:noFill/>
                </a:ln>
              </p:spPr>
              <p:txBody>
                <a:bodyPr vert="horz" wrap="square" lIns="84244" tIns="42122" rIns="84244" bIns="42122" numCol="1" anchor="t" anchorCtr="0" compatLnSpc="1">
                  <a:prstTxWarp prst="textNoShape">
                    <a:avLst/>
                  </a:prstTxWarp>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US" sz="1600" b="0" i="0" u="none" strike="noStrike" kern="1200" cap="none" spc="0" normalizeH="0" baseline="0" noProof="0">
                    <a:ln>
                      <a:noFill/>
                    </a:ln>
                    <a:solidFill>
                      <a:srgbClr val="464547"/>
                    </a:solidFill>
                    <a:effectLst/>
                    <a:uLnTx/>
                    <a:uFillTx/>
                    <a:latin typeface="Calibri"/>
                    <a:ea typeface="+mn-ea"/>
                    <a:cs typeface="+mn-cs"/>
                  </a:endParaRPr>
                </a:p>
              </p:txBody>
            </p:sp>
          </p:grpSp>
        </p:grpSp>
      </p:grpSp>
      <p:sp>
        <p:nvSpPr>
          <p:cNvPr id="13" name="Rectangle: Single Corner Rounded 12">
            <a:extLst>
              <a:ext uri="{FF2B5EF4-FFF2-40B4-BE49-F238E27FC236}">
                <a16:creationId xmlns:a16="http://schemas.microsoft.com/office/drawing/2014/main" id="{7962665B-256D-9C50-DC51-8055813CC7B0}"/>
              </a:ext>
            </a:extLst>
          </p:cNvPr>
          <p:cNvSpPr/>
          <p:nvPr/>
        </p:nvSpPr>
        <p:spPr bwMode="gray">
          <a:xfrm flipH="1">
            <a:off x="957952" y="1282358"/>
            <a:ext cx="3020037" cy="2121574"/>
          </a:xfrm>
          <a:prstGeom prst="round1Rect">
            <a:avLst/>
          </a:prstGeom>
          <a:noFill/>
          <a:ln w="76200" cap="flat" cmpd="sng" algn="ctr">
            <a:solidFill>
              <a:srgbClr val="00437A"/>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noFill/>
              <a:effectLst/>
              <a:uLnTx/>
              <a:uFillTx/>
              <a:latin typeface="Calibri"/>
              <a:ea typeface="+mn-ea"/>
              <a:cs typeface="+mn-cs"/>
            </a:endParaRPr>
          </a:p>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noFill/>
              <a:effectLst/>
              <a:uLnTx/>
              <a:uFillTx/>
              <a:latin typeface="Calibri"/>
              <a:ea typeface="+mn-ea"/>
              <a:cs typeface="+mn-cs"/>
            </a:endParaRPr>
          </a:p>
        </p:txBody>
      </p:sp>
      <p:sp>
        <p:nvSpPr>
          <p:cNvPr id="14" name="Rectangle: Single Corner Rounded 13">
            <a:extLst>
              <a:ext uri="{FF2B5EF4-FFF2-40B4-BE49-F238E27FC236}">
                <a16:creationId xmlns:a16="http://schemas.microsoft.com/office/drawing/2014/main" id="{B9795B59-048B-CB6C-C6EF-89A44F822A19}"/>
              </a:ext>
            </a:extLst>
          </p:cNvPr>
          <p:cNvSpPr/>
          <p:nvPr/>
        </p:nvSpPr>
        <p:spPr bwMode="gray">
          <a:xfrm>
            <a:off x="4147167" y="1282360"/>
            <a:ext cx="3020037" cy="2121574"/>
          </a:xfrm>
          <a:prstGeom prst="round1Rect">
            <a:avLst/>
          </a:prstGeom>
          <a:noFill/>
          <a:ln w="76200" cap="flat" cmpd="sng" algn="ctr">
            <a:solidFill>
              <a:srgbClr val="3E87C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noFill/>
              <a:effectLst/>
              <a:uLnTx/>
              <a:uFillTx/>
              <a:latin typeface="Calibri"/>
              <a:ea typeface="+mn-ea"/>
              <a:cs typeface="+mn-cs"/>
            </a:endParaRPr>
          </a:p>
        </p:txBody>
      </p:sp>
      <p:sp>
        <p:nvSpPr>
          <p:cNvPr id="33" name="Rectangle: Single Corner Rounded 32">
            <a:extLst>
              <a:ext uri="{FF2B5EF4-FFF2-40B4-BE49-F238E27FC236}">
                <a16:creationId xmlns:a16="http://schemas.microsoft.com/office/drawing/2014/main" id="{86905688-3374-3408-8234-B7150D6AAF5F}"/>
              </a:ext>
            </a:extLst>
          </p:cNvPr>
          <p:cNvSpPr/>
          <p:nvPr/>
        </p:nvSpPr>
        <p:spPr bwMode="gray">
          <a:xfrm flipH="1" flipV="1">
            <a:off x="957952" y="3563471"/>
            <a:ext cx="3020037" cy="2121574"/>
          </a:xfrm>
          <a:prstGeom prst="round1Rect">
            <a:avLst/>
          </a:prstGeom>
          <a:noFill/>
          <a:ln w="76200" cap="flat" cmpd="sng" algn="ctr">
            <a:solidFill>
              <a:srgbClr val="145A95"/>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noFill/>
              <a:effectLst/>
              <a:uLnTx/>
              <a:uFillTx/>
              <a:latin typeface="Calibri"/>
              <a:ea typeface="+mn-ea"/>
              <a:cs typeface="+mn-cs"/>
            </a:endParaRPr>
          </a:p>
        </p:txBody>
      </p:sp>
      <p:sp>
        <p:nvSpPr>
          <p:cNvPr id="34" name="Rectangle: Single Corner Rounded 33">
            <a:extLst>
              <a:ext uri="{FF2B5EF4-FFF2-40B4-BE49-F238E27FC236}">
                <a16:creationId xmlns:a16="http://schemas.microsoft.com/office/drawing/2014/main" id="{9BE57B90-8687-BE6E-EEC0-A87791EA3299}"/>
              </a:ext>
            </a:extLst>
          </p:cNvPr>
          <p:cNvSpPr/>
          <p:nvPr/>
        </p:nvSpPr>
        <p:spPr bwMode="gray">
          <a:xfrm flipV="1">
            <a:off x="4143295" y="3572455"/>
            <a:ext cx="3020037" cy="2121574"/>
          </a:xfrm>
          <a:prstGeom prst="round1Rect">
            <a:avLst/>
          </a:prstGeom>
          <a:noFill/>
          <a:ln w="76200" cap="flat" cmpd="sng" algn="ctr">
            <a:solidFill>
              <a:srgbClr val="00A9E0"/>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noFill/>
              <a:effectLst/>
              <a:uLnTx/>
              <a:uFillTx/>
              <a:latin typeface="Calibri"/>
              <a:ea typeface="+mn-ea"/>
              <a:cs typeface="+mn-cs"/>
            </a:endParaRPr>
          </a:p>
        </p:txBody>
      </p:sp>
      <p:sp>
        <p:nvSpPr>
          <p:cNvPr id="83" name="TextBox 82">
            <a:extLst>
              <a:ext uri="{FF2B5EF4-FFF2-40B4-BE49-F238E27FC236}">
                <a16:creationId xmlns:a16="http://schemas.microsoft.com/office/drawing/2014/main" id="{04FDD780-0A11-FFE4-0F00-51670CA7DA3D}"/>
              </a:ext>
            </a:extLst>
          </p:cNvPr>
          <p:cNvSpPr txBox="1"/>
          <p:nvPr/>
        </p:nvSpPr>
        <p:spPr bwMode="gray">
          <a:xfrm rot="16200000">
            <a:off x="-356701" y="2189257"/>
            <a:ext cx="2121574" cy="307777"/>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464547"/>
                </a:solidFill>
                <a:effectLst/>
                <a:uLnTx/>
                <a:uFillTx/>
                <a:latin typeface="Calibri"/>
                <a:ea typeface="+mn-ea"/>
                <a:cs typeface="+mn-cs"/>
              </a:rPr>
              <a:t>Democratic White House</a:t>
            </a:r>
          </a:p>
        </p:txBody>
      </p:sp>
      <p:sp>
        <p:nvSpPr>
          <p:cNvPr id="84" name="TextBox 83">
            <a:extLst>
              <a:ext uri="{FF2B5EF4-FFF2-40B4-BE49-F238E27FC236}">
                <a16:creationId xmlns:a16="http://schemas.microsoft.com/office/drawing/2014/main" id="{1C173355-F9E8-7DE4-4ECD-D13FD3A294C4}"/>
              </a:ext>
            </a:extLst>
          </p:cNvPr>
          <p:cNvSpPr txBox="1"/>
          <p:nvPr/>
        </p:nvSpPr>
        <p:spPr bwMode="gray">
          <a:xfrm>
            <a:off x="1230911" y="5793865"/>
            <a:ext cx="2474119" cy="307777"/>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rgbClr val="464547"/>
                </a:solidFill>
                <a:effectLst/>
                <a:uLnTx/>
                <a:uFillTx/>
                <a:latin typeface="Calibri"/>
                <a:ea typeface="+mn-ea"/>
                <a:cs typeface="+mn-cs"/>
              </a:rPr>
              <a:t>Democratic House/Senate</a:t>
            </a:r>
          </a:p>
        </p:txBody>
      </p:sp>
      <p:sp>
        <p:nvSpPr>
          <p:cNvPr id="85" name="TextBox 84">
            <a:extLst>
              <a:ext uri="{FF2B5EF4-FFF2-40B4-BE49-F238E27FC236}">
                <a16:creationId xmlns:a16="http://schemas.microsoft.com/office/drawing/2014/main" id="{551D2F95-1C37-4B6C-CF0D-131F13FA0365}"/>
              </a:ext>
            </a:extLst>
          </p:cNvPr>
          <p:cNvSpPr txBox="1"/>
          <p:nvPr/>
        </p:nvSpPr>
        <p:spPr bwMode="gray">
          <a:xfrm>
            <a:off x="4416254" y="5793865"/>
            <a:ext cx="2474119" cy="307777"/>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464547"/>
                </a:solidFill>
                <a:effectLst/>
                <a:uLnTx/>
                <a:uFillTx/>
                <a:latin typeface="Calibri"/>
                <a:ea typeface="+mn-ea"/>
                <a:cs typeface="+mn-cs"/>
              </a:rPr>
              <a:t>Republican House/Senate</a:t>
            </a:r>
          </a:p>
        </p:txBody>
      </p:sp>
      <p:sp>
        <p:nvSpPr>
          <p:cNvPr id="86" name="TextBox 85">
            <a:extLst>
              <a:ext uri="{FF2B5EF4-FFF2-40B4-BE49-F238E27FC236}">
                <a16:creationId xmlns:a16="http://schemas.microsoft.com/office/drawing/2014/main" id="{EB6605D1-1A42-9190-A2BB-7139D167C59D}"/>
              </a:ext>
            </a:extLst>
          </p:cNvPr>
          <p:cNvSpPr txBox="1"/>
          <p:nvPr/>
        </p:nvSpPr>
        <p:spPr bwMode="gray">
          <a:xfrm rot="16200000">
            <a:off x="-356701" y="4419571"/>
            <a:ext cx="2121574" cy="307777"/>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a:ln>
                  <a:noFill/>
                </a:ln>
                <a:solidFill>
                  <a:srgbClr val="464547"/>
                </a:solidFill>
                <a:effectLst/>
                <a:uLnTx/>
                <a:uFillTx/>
                <a:latin typeface="Calibri"/>
                <a:ea typeface="+mn-ea"/>
                <a:cs typeface="+mn-cs"/>
              </a:rPr>
              <a:t>Republican White House</a:t>
            </a:r>
          </a:p>
        </p:txBody>
      </p:sp>
      <p:sp>
        <p:nvSpPr>
          <p:cNvPr id="90" name="TextBox 89">
            <a:extLst>
              <a:ext uri="{FF2B5EF4-FFF2-40B4-BE49-F238E27FC236}">
                <a16:creationId xmlns:a16="http://schemas.microsoft.com/office/drawing/2014/main" id="{7EEF5A81-127C-8655-991B-4A1FAE925084}"/>
              </a:ext>
            </a:extLst>
          </p:cNvPr>
          <p:cNvSpPr txBox="1"/>
          <p:nvPr/>
        </p:nvSpPr>
        <p:spPr bwMode="gray">
          <a:xfrm>
            <a:off x="1256820" y="1393732"/>
            <a:ext cx="2422301" cy="369332"/>
          </a:xfrm>
          <a:prstGeom prst="rect">
            <a:avLst/>
          </a:prstGeom>
          <a:noFill/>
        </p:spPr>
        <p:txBody>
          <a:bodyPr wrap="square" lIns="91440" tIns="45720" rIns="91440" bIns="45720" anchor="t">
            <a:spAutoFit/>
          </a:bodyPr>
          <a:lstStyle/>
          <a:p>
            <a:pPr marL="0" marR="0" lvl="0" indent="0" algn="ctr" defTabSz="7112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00437A"/>
                </a:solidFill>
                <a:effectLst/>
                <a:uLnTx/>
                <a:uFillTx/>
                <a:latin typeface="Calibri"/>
                <a:ea typeface="+mn-ea"/>
                <a:cs typeface="+mn-cs"/>
              </a:rPr>
              <a:t>DEMOCRATIC TRIFECTA</a:t>
            </a:r>
            <a:endParaRPr kumimoji="0" lang="en-US" sz="2000" b="0" i="0" u="none" strike="noStrike" kern="1200" cap="none" spc="0" normalizeH="0" baseline="0" noProof="0" dirty="0">
              <a:ln>
                <a:noFill/>
              </a:ln>
              <a:solidFill>
                <a:srgbClr val="00437A"/>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0DCD9500-2C84-32A6-6C3C-540A81911A23}"/>
              </a:ext>
            </a:extLst>
          </p:cNvPr>
          <p:cNvSpPr txBox="1"/>
          <p:nvPr/>
        </p:nvSpPr>
        <p:spPr bwMode="gray">
          <a:xfrm>
            <a:off x="4219969" y="1393732"/>
            <a:ext cx="2874433" cy="369332"/>
          </a:xfrm>
          <a:prstGeom prst="rect">
            <a:avLst/>
          </a:prstGeom>
          <a:noFill/>
        </p:spPr>
        <p:txBody>
          <a:bodyPr wrap="square" lIns="91440" tIns="45720" rIns="91440" bIns="45720" anchor="t">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3E87C3"/>
                </a:solidFill>
                <a:effectLst/>
                <a:uLnTx/>
                <a:uFillTx/>
                <a:latin typeface="Calibri"/>
                <a:ea typeface="+mn-ea"/>
                <a:cs typeface="+mn-cs"/>
              </a:rPr>
              <a:t>DIVIDED GOVERNMENT</a:t>
            </a:r>
          </a:p>
        </p:txBody>
      </p:sp>
      <p:sp>
        <p:nvSpPr>
          <p:cNvPr id="110" name="Right Triangle 109">
            <a:extLst>
              <a:ext uri="{FF2B5EF4-FFF2-40B4-BE49-F238E27FC236}">
                <a16:creationId xmlns:a16="http://schemas.microsoft.com/office/drawing/2014/main" id="{0BB161B3-F0A1-DEA4-E352-775784D9CE82}"/>
              </a:ext>
            </a:extLst>
          </p:cNvPr>
          <p:cNvSpPr/>
          <p:nvPr/>
        </p:nvSpPr>
        <p:spPr bwMode="gray">
          <a:xfrm>
            <a:off x="4170362" y="2289477"/>
            <a:ext cx="1097280" cy="1097280"/>
          </a:xfrm>
          <a:prstGeom prst="rtTriangle">
            <a:avLst/>
          </a:prstGeom>
          <a:solidFill>
            <a:srgbClr val="3E87C3"/>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111" name="Right Triangle 110">
            <a:extLst>
              <a:ext uri="{FF2B5EF4-FFF2-40B4-BE49-F238E27FC236}">
                <a16:creationId xmlns:a16="http://schemas.microsoft.com/office/drawing/2014/main" id="{1A922768-0074-CC03-B996-12D41072C8F2}"/>
              </a:ext>
            </a:extLst>
          </p:cNvPr>
          <p:cNvSpPr/>
          <p:nvPr/>
        </p:nvSpPr>
        <p:spPr bwMode="gray">
          <a:xfrm rot="16200000">
            <a:off x="2864104" y="2289478"/>
            <a:ext cx="1097280" cy="1097280"/>
          </a:xfrm>
          <a:prstGeom prst="rtTriangle">
            <a:avLst/>
          </a:prstGeom>
          <a:solidFill>
            <a:srgbClr val="00437A"/>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112" name="Right Triangle 111">
            <a:extLst>
              <a:ext uri="{FF2B5EF4-FFF2-40B4-BE49-F238E27FC236}">
                <a16:creationId xmlns:a16="http://schemas.microsoft.com/office/drawing/2014/main" id="{1B67C2BF-7037-03DA-91CC-9EE85102117E}"/>
              </a:ext>
            </a:extLst>
          </p:cNvPr>
          <p:cNvSpPr/>
          <p:nvPr/>
        </p:nvSpPr>
        <p:spPr bwMode="gray">
          <a:xfrm rot="5400000" flipV="1">
            <a:off x="2864103" y="3595681"/>
            <a:ext cx="1097280" cy="1097280"/>
          </a:xfrm>
          <a:prstGeom prst="rtTriangle">
            <a:avLst/>
          </a:prstGeom>
          <a:solidFill>
            <a:srgbClr val="145A95"/>
          </a:solidFill>
          <a:ln w="762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dirty="0">
              <a:ln>
                <a:noFill/>
              </a:ln>
              <a:noFill/>
              <a:effectLst/>
              <a:uLnTx/>
              <a:uFillTx/>
              <a:latin typeface="Calibri"/>
              <a:ea typeface="+mn-ea"/>
              <a:cs typeface="+mn-cs"/>
            </a:endParaRPr>
          </a:p>
        </p:txBody>
      </p:sp>
      <p:sp>
        <p:nvSpPr>
          <p:cNvPr id="113" name="Right Triangle 112">
            <a:extLst>
              <a:ext uri="{FF2B5EF4-FFF2-40B4-BE49-F238E27FC236}">
                <a16:creationId xmlns:a16="http://schemas.microsoft.com/office/drawing/2014/main" id="{DC1C7581-D08B-8AD7-9ABB-25A49BF9DCB6}"/>
              </a:ext>
            </a:extLst>
          </p:cNvPr>
          <p:cNvSpPr/>
          <p:nvPr/>
        </p:nvSpPr>
        <p:spPr bwMode="gray">
          <a:xfrm rot="16200000" flipH="1" flipV="1">
            <a:off x="4170362" y="3605513"/>
            <a:ext cx="1097280" cy="1097280"/>
          </a:xfrm>
          <a:prstGeom prst="rtTriangle">
            <a:avLst/>
          </a:prstGeom>
          <a:solidFill>
            <a:srgbClr val="00A9E0"/>
          </a:solidFill>
          <a:ln w="222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E4F85F87-EEA0-DE74-0329-0603EF8073CB}"/>
              </a:ext>
            </a:extLst>
          </p:cNvPr>
          <p:cNvSpPr txBox="1"/>
          <p:nvPr/>
        </p:nvSpPr>
        <p:spPr bwMode="gray">
          <a:xfrm>
            <a:off x="4836276" y="3834399"/>
            <a:ext cx="2199632" cy="338554"/>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00A9E0"/>
                </a:solidFill>
                <a:effectLst/>
                <a:uLnTx/>
                <a:uFillTx/>
                <a:latin typeface="Calibri"/>
                <a:ea typeface="+mn-ea"/>
                <a:cs typeface="+mn-cs"/>
              </a:rPr>
              <a:t>REPUBLICAN TRIFECTA</a:t>
            </a:r>
          </a:p>
        </p:txBody>
      </p:sp>
      <p:sp>
        <p:nvSpPr>
          <p:cNvPr id="45" name="TextBox 44">
            <a:extLst>
              <a:ext uri="{FF2B5EF4-FFF2-40B4-BE49-F238E27FC236}">
                <a16:creationId xmlns:a16="http://schemas.microsoft.com/office/drawing/2014/main" id="{39E68EC1-3029-1989-CCAE-3F4CBA61F0C0}"/>
              </a:ext>
            </a:extLst>
          </p:cNvPr>
          <p:cNvSpPr txBox="1"/>
          <p:nvPr/>
        </p:nvSpPr>
        <p:spPr bwMode="gray">
          <a:xfrm>
            <a:off x="993093" y="3834399"/>
            <a:ext cx="2222500" cy="338554"/>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srgbClr val="145A95"/>
                </a:solidFill>
                <a:effectLst/>
                <a:uLnTx/>
                <a:uFillTx/>
                <a:latin typeface="Calibri"/>
                <a:ea typeface="+mn-ea"/>
                <a:cs typeface="+mn-cs"/>
              </a:rPr>
              <a:t>DIVIDED GOVERNMENT</a:t>
            </a:r>
          </a:p>
        </p:txBody>
      </p:sp>
      <p:sp>
        <p:nvSpPr>
          <p:cNvPr id="46" name="btfpNumberBubble368340">
            <a:extLst>
              <a:ext uri="{FF2B5EF4-FFF2-40B4-BE49-F238E27FC236}">
                <a16:creationId xmlns:a16="http://schemas.microsoft.com/office/drawing/2014/main" id="{EED75D8B-309D-5458-D879-BB6519A1497D}"/>
              </a:ext>
            </a:extLst>
          </p:cNvPr>
          <p:cNvSpPr/>
          <p:nvPr/>
        </p:nvSpPr>
        <p:spPr bwMode="gray">
          <a:xfrm>
            <a:off x="3453205" y="2855787"/>
            <a:ext cx="393290" cy="393290"/>
          </a:xfrm>
          <a:prstGeom prst="ellipse">
            <a:avLst/>
          </a:prstGeom>
          <a:solidFill>
            <a:schemeClr val="tx2"/>
          </a:solid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37A"/>
                </a:solidFill>
                <a:effectLst/>
                <a:uLnTx/>
                <a:uFillTx/>
                <a:latin typeface="Calibri"/>
                <a:ea typeface="+mn-ea"/>
                <a:cs typeface="+mn-cs"/>
              </a:rPr>
              <a:t>1A</a:t>
            </a:r>
          </a:p>
        </p:txBody>
      </p:sp>
      <p:sp>
        <p:nvSpPr>
          <p:cNvPr id="48" name="btfpNumberBubble368340">
            <a:extLst>
              <a:ext uri="{FF2B5EF4-FFF2-40B4-BE49-F238E27FC236}">
                <a16:creationId xmlns:a16="http://schemas.microsoft.com/office/drawing/2014/main" id="{85120AE6-EAB3-0FF4-1D79-18DD00C8D47F}"/>
              </a:ext>
            </a:extLst>
          </p:cNvPr>
          <p:cNvSpPr/>
          <p:nvPr/>
        </p:nvSpPr>
        <p:spPr bwMode="gray">
          <a:xfrm>
            <a:off x="4274198" y="2855787"/>
            <a:ext cx="393290" cy="393290"/>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E87C3"/>
                </a:solidFill>
                <a:effectLst/>
                <a:uLnTx/>
                <a:uFillTx/>
                <a:latin typeface="Calibri"/>
                <a:ea typeface="+mn-ea"/>
                <a:cs typeface="+mn-cs"/>
              </a:rPr>
              <a:t>2B</a:t>
            </a:r>
          </a:p>
        </p:txBody>
      </p:sp>
      <p:sp>
        <p:nvSpPr>
          <p:cNvPr id="49" name="btfpNumberBubble368340">
            <a:extLst>
              <a:ext uri="{FF2B5EF4-FFF2-40B4-BE49-F238E27FC236}">
                <a16:creationId xmlns:a16="http://schemas.microsoft.com/office/drawing/2014/main" id="{D6FAE53E-AF03-4B6F-1303-49A1A3B395A3}"/>
              </a:ext>
            </a:extLst>
          </p:cNvPr>
          <p:cNvSpPr/>
          <p:nvPr/>
        </p:nvSpPr>
        <p:spPr bwMode="gray">
          <a:xfrm>
            <a:off x="4274198" y="3721024"/>
            <a:ext cx="393290" cy="393290"/>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A9E0"/>
                </a:solidFill>
                <a:effectLst/>
                <a:uLnTx/>
                <a:uFillTx/>
                <a:latin typeface="Calibri"/>
                <a:ea typeface="+mn-ea"/>
                <a:cs typeface="+mn-cs"/>
              </a:rPr>
              <a:t>2A</a:t>
            </a:r>
          </a:p>
        </p:txBody>
      </p:sp>
      <p:sp>
        <p:nvSpPr>
          <p:cNvPr id="50" name="btfpNumberBubble368340">
            <a:extLst>
              <a:ext uri="{FF2B5EF4-FFF2-40B4-BE49-F238E27FC236}">
                <a16:creationId xmlns:a16="http://schemas.microsoft.com/office/drawing/2014/main" id="{7B872EFB-B353-7989-F834-16BFCA533E6B}"/>
              </a:ext>
            </a:extLst>
          </p:cNvPr>
          <p:cNvSpPr/>
          <p:nvPr/>
        </p:nvSpPr>
        <p:spPr bwMode="gray">
          <a:xfrm>
            <a:off x="3453205" y="3721024"/>
            <a:ext cx="393290" cy="393290"/>
          </a:xfrm>
          <a:prstGeom prst="ellipse">
            <a:avLst/>
          </a:prstGeom>
          <a:solidFill>
            <a:schemeClr val="tx2"/>
          </a:solid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37A"/>
                </a:solidFill>
                <a:effectLst/>
                <a:uLnTx/>
                <a:uFillTx/>
                <a:latin typeface="Calibri"/>
                <a:ea typeface="+mn-ea"/>
                <a:cs typeface="+mn-cs"/>
              </a:rPr>
              <a:t>1B</a:t>
            </a:r>
          </a:p>
        </p:txBody>
      </p:sp>
      <p:grpSp>
        <p:nvGrpSpPr>
          <p:cNvPr id="5" name="Group 4">
            <a:extLst>
              <a:ext uri="{FF2B5EF4-FFF2-40B4-BE49-F238E27FC236}">
                <a16:creationId xmlns:a16="http://schemas.microsoft.com/office/drawing/2014/main" id="{508608C1-DF23-32F7-9E43-409D501F71CA}"/>
              </a:ext>
            </a:extLst>
          </p:cNvPr>
          <p:cNvGrpSpPr/>
          <p:nvPr>
            <p:custDataLst>
              <p:tags r:id="rId3"/>
            </p:custDataLst>
          </p:nvPr>
        </p:nvGrpSpPr>
        <p:grpSpPr>
          <a:xfrm>
            <a:off x="482679" y="5876585"/>
            <a:ext cx="11522075" cy="726861"/>
            <a:chOff x="482679" y="5876585"/>
            <a:chExt cx="11522075" cy="726861"/>
          </a:xfrm>
        </p:grpSpPr>
        <p:pic>
          <p:nvPicPr>
            <p:cNvPr id="15" name="Picture 14">
              <a:extLst>
                <a:ext uri="{FF2B5EF4-FFF2-40B4-BE49-F238E27FC236}">
                  <a16:creationId xmlns:a16="http://schemas.microsoft.com/office/drawing/2014/main" id="{3F2EB21C-CBCE-6AA4-3087-2E8C0C45C766}"/>
                </a:ext>
              </a:extLst>
            </p:cNvPr>
            <p:cNvPicPr>
              <a:picLocks noChangeAspect="1"/>
            </p:cNvPicPr>
            <p:nvPr userDrawn="1">
              <p:custDataLst>
                <p:tags r:id="rId4"/>
              </p:custDataLst>
            </p:nvPr>
          </p:nvPicPr>
          <p:blipFill>
            <a:blip r:embed="rId24">
              <a:extLst>
                <a:ext uri="{28A0092B-C50C-407E-A947-70E740481C1C}">
                  <a14:useLocalDpi xmlns:a14="http://schemas.microsoft.com/office/drawing/2010/main" val="0"/>
                </a:ext>
              </a:extLst>
            </a:blip>
            <a:stretch>
              <a:fillRect/>
            </a:stretch>
          </p:blipFill>
          <p:spPr>
            <a:xfrm>
              <a:off x="9763477" y="5876585"/>
              <a:ext cx="2241277" cy="726861"/>
            </a:xfrm>
            <a:prstGeom prst="rect">
              <a:avLst/>
            </a:prstGeom>
          </p:spPr>
        </p:pic>
        <p:sp>
          <p:nvSpPr>
            <p:cNvPr id="18" name="TextBox 17">
              <a:extLst>
                <a:ext uri="{FF2B5EF4-FFF2-40B4-BE49-F238E27FC236}">
                  <a16:creationId xmlns:a16="http://schemas.microsoft.com/office/drawing/2014/main" id="{BC433425-0BB1-A99C-C3C6-26ACE9C02745}"/>
                </a:ext>
              </a:extLst>
            </p:cNvPr>
            <p:cNvSpPr txBox="1"/>
            <p:nvPr userDrawn="1">
              <p:custDataLst>
                <p:tags r:id="rId5"/>
              </p:custDataLst>
            </p:nvPr>
          </p:nvSpPr>
          <p:spPr bwMode="gray">
            <a:xfrm>
              <a:off x="482679" y="6284522"/>
              <a:ext cx="1916349" cy="318924"/>
            </a:xfrm>
            <a:prstGeom prst="rect">
              <a:avLst/>
            </a:prstGeom>
            <a:noFill/>
          </p:spPr>
          <p:txBody>
            <a:bodyPr wrap="square" lIns="36000" tIns="36000" rIns="36000" bIns="36000" rtlCol="0">
              <a:spAutoFit/>
            </a:bodyPr>
            <a:lstStyle/>
            <a:p>
              <a:pPr marL="0" indent="0" algn="l">
                <a:spcBef>
                  <a:spcPts val="1200"/>
                </a:spcBef>
                <a:buNone/>
              </a:pPr>
              <a:r>
                <a:rPr lang="en-US" sz="1600" dirty="0">
                  <a:solidFill>
                    <a:srgbClr val="A5A6A9"/>
                  </a:solidFill>
                </a:rPr>
                <a:t>@BridgespanGroup</a:t>
              </a:r>
            </a:p>
          </p:txBody>
        </p:sp>
      </p:grpSp>
    </p:spTree>
    <p:custDataLst>
      <p:tags r:id="rId1"/>
    </p:custDataLst>
    <p:extLst>
      <p:ext uri="{BB962C8B-B14F-4D97-AF65-F5344CB8AC3E}">
        <p14:creationId xmlns:p14="http://schemas.microsoft.com/office/powerpoint/2010/main" val="355988393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0"/>
  <p:tag name="ARTICULATE_SLIDE_THUMBNAIL_REFRESH" val="1"/>
  <p:tag name="AS_NET" val="4.0.30319.42000"/>
  <p:tag name="AS_OS" val="Microsoft Windows NT 10.0.19044.0"/>
  <p:tag name="AS_RELEASE_DATE" val="2018.09.12"/>
  <p:tag name="AS_TITLE" val="Aspose.Slides for .NET 4.0"/>
  <p:tag name="AS_VERSION" val="18.9"/>
  <p:tag name="OFFICE" val="Bridgespan"/>
  <p:tag name="MEKKOFORMATS" val="&lt;MekkoFormats&gt;&lt;NumberFormat DecimalSeparator=&quot;.&quot; ThousandSeparator=&quot;,&quot; NegativeNumberFormat=&quot;1&quot; /&gt;&lt;Font&gt;&lt;Output_Font_Name Default=&quot;Arial&quot; UsePPTTheme=&quot;True&quot; /&gt;&lt;FarEast_Output_Font_Name Default=&quot;Arial&quot; UsePPTTheme=&quot;True&quot; RotateAndFlipEnabled=&quot;False&quot; /&gt;&lt;/Font&gt;&lt;DateFormat CultureID=&quot;1033&quot; FormatString=&quot;M/d/yyyy&quot; /&gt;&lt;/MekkoFormats&gt;"/>
  <p:tag name="BTFPCOLUMNGUIDE" val="Visibl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S_UNIQUEID" val="6856"/>
</p:tagLst>
</file>

<file path=ppt/tags/tag100.xml><?xml version="1.0" encoding="utf-8"?>
<p:tagLst xmlns:a="http://schemas.openxmlformats.org/drawingml/2006/main" xmlns:r="http://schemas.openxmlformats.org/officeDocument/2006/relationships" xmlns:p="http://schemas.openxmlformats.org/presentationml/2006/main">
  <p:tag name="AS_UNIQUEID" val="6964"/>
</p:tagLst>
</file>

<file path=ppt/tags/tag101.xml><?xml version="1.0" encoding="utf-8"?>
<p:tagLst xmlns:a="http://schemas.openxmlformats.org/drawingml/2006/main" xmlns:r="http://schemas.openxmlformats.org/officeDocument/2006/relationships" xmlns:p="http://schemas.openxmlformats.org/presentationml/2006/main">
  <p:tag name="AS_UNIQUEID" val="6975"/>
</p:tagLst>
</file>

<file path=ppt/tags/tag102.xml><?xml version="1.0" encoding="utf-8"?>
<p:tagLst xmlns:a="http://schemas.openxmlformats.org/drawingml/2006/main" xmlns:r="http://schemas.openxmlformats.org/officeDocument/2006/relationships" xmlns:p="http://schemas.openxmlformats.org/presentationml/2006/main">
  <p:tag name="AS_UNIQUEID" val="6986"/>
</p:tagLst>
</file>

<file path=ppt/tags/tag103.xml><?xml version="1.0" encoding="utf-8"?>
<p:tagLst xmlns:a="http://schemas.openxmlformats.org/drawingml/2006/main" xmlns:r="http://schemas.openxmlformats.org/officeDocument/2006/relationships" xmlns:p="http://schemas.openxmlformats.org/presentationml/2006/main">
  <p:tag name="AS_UNIQUEID" val="6987"/>
</p:tagLst>
</file>

<file path=ppt/tags/tag104.xml><?xml version="1.0" encoding="utf-8"?>
<p:tagLst xmlns:a="http://schemas.openxmlformats.org/drawingml/2006/main" xmlns:r="http://schemas.openxmlformats.org/officeDocument/2006/relationships" xmlns:p="http://schemas.openxmlformats.org/presentationml/2006/main">
  <p:tag name="AS_UNIQUEID" val="6988"/>
</p:tagLst>
</file>

<file path=ppt/tags/tag105.xml><?xml version="1.0" encoding="utf-8"?>
<p:tagLst xmlns:a="http://schemas.openxmlformats.org/drawingml/2006/main" xmlns:r="http://schemas.openxmlformats.org/officeDocument/2006/relationships" xmlns:p="http://schemas.openxmlformats.org/presentationml/2006/main">
  <p:tag name="AS_UNIQUEID" val="6993"/>
</p:tagLst>
</file>

<file path=ppt/tags/tag106.xml><?xml version="1.0" encoding="utf-8"?>
<p:tagLst xmlns:a="http://schemas.openxmlformats.org/drawingml/2006/main" xmlns:r="http://schemas.openxmlformats.org/officeDocument/2006/relationships" xmlns:p="http://schemas.openxmlformats.org/presentationml/2006/main">
  <p:tag name="AS_UNIQUEID" val="6994"/>
</p:tagLst>
</file>

<file path=ppt/tags/tag107.xml><?xml version="1.0" encoding="utf-8"?>
<p:tagLst xmlns:a="http://schemas.openxmlformats.org/drawingml/2006/main" xmlns:r="http://schemas.openxmlformats.org/officeDocument/2006/relationships" xmlns:p="http://schemas.openxmlformats.org/presentationml/2006/main">
  <p:tag name="AS_UNIQUEID" val="6995"/>
</p:tagLst>
</file>

<file path=ppt/tags/tag108.xml><?xml version="1.0" encoding="utf-8"?>
<p:tagLst xmlns:a="http://schemas.openxmlformats.org/drawingml/2006/main" xmlns:r="http://schemas.openxmlformats.org/officeDocument/2006/relationships" xmlns:p="http://schemas.openxmlformats.org/presentationml/2006/main">
  <p:tag name="AS_UNIQUEID" val="6996"/>
</p:tagLst>
</file>

<file path=ppt/tags/tag109.xml><?xml version="1.0" encoding="utf-8"?>
<p:tagLst xmlns:a="http://schemas.openxmlformats.org/drawingml/2006/main" xmlns:r="http://schemas.openxmlformats.org/officeDocument/2006/relationships" xmlns:p="http://schemas.openxmlformats.org/presentationml/2006/main">
  <p:tag name="AS_UNIQUEID" val="6997"/>
</p:tagLst>
</file>

<file path=ppt/tags/tag11.xml><?xml version="1.0" encoding="utf-8"?>
<p:tagLst xmlns:a="http://schemas.openxmlformats.org/drawingml/2006/main" xmlns:r="http://schemas.openxmlformats.org/officeDocument/2006/relationships" xmlns:p="http://schemas.openxmlformats.org/presentationml/2006/main">
  <p:tag name="AS_UNIQUEID" val="6857"/>
</p:tagLst>
</file>

<file path=ppt/tags/tag110.xml><?xml version="1.0" encoding="utf-8"?>
<p:tagLst xmlns:a="http://schemas.openxmlformats.org/drawingml/2006/main" xmlns:r="http://schemas.openxmlformats.org/officeDocument/2006/relationships" xmlns:p="http://schemas.openxmlformats.org/presentationml/2006/main">
  <p:tag name="AS_UNIQUEID" val="6998"/>
</p:tagLst>
</file>

<file path=ppt/tags/tag111.xml><?xml version="1.0" encoding="utf-8"?>
<p:tagLst xmlns:a="http://schemas.openxmlformats.org/drawingml/2006/main" xmlns:r="http://schemas.openxmlformats.org/officeDocument/2006/relationships" xmlns:p="http://schemas.openxmlformats.org/presentationml/2006/main">
  <p:tag name="AS_UNIQUEID" val="6999"/>
</p:tagLst>
</file>

<file path=ppt/tags/tag112.xml><?xml version="1.0" encoding="utf-8"?>
<p:tagLst xmlns:a="http://schemas.openxmlformats.org/drawingml/2006/main" xmlns:r="http://schemas.openxmlformats.org/officeDocument/2006/relationships" xmlns:p="http://schemas.openxmlformats.org/presentationml/2006/main">
  <p:tag name="AS_UNIQUEID" val="7000"/>
</p:tagLst>
</file>

<file path=ppt/tags/tag113.xml><?xml version="1.0" encoding="utf-8"?>
<p:tagLst xmlns:a="http://schemas.openxmlformats.org/drawingml/2006/main" xmlns:r="http://schemas.openxmlformats.org/officeDocument/2006/relationships" xmlns:p="http://schemas.openxmlformats.org/presentationml/2006/main">
  <p:tag name="AS_UNIQUEID" val="6989"/>
</p:tagLst>
</file>

<file path=ppt/tags/tag114.xml><?xml version="1.0" encoding="utf-8"?>
<p:tagLst xmlns:a="http://schemas.openxmlformats.org/drawingml/2006/main" xmlns:r="http://schemas.openxmlformats.org/officeDocument/2006/relationships" xmlns:p="http://schemas.openxmlformats.org/presentationml/2006/main">
  <p:tag name="AS_UNIQUEID" val="6990"/>
</p:tagLst>
</file>

<file path=ppt/tags/tag115.xml><?xml version="1.0" encoding="utf-8"?>
<p:tagLst xmlns:a="http://schemas.openxmlformats.org/drawingml/2006/main" xmlns:r="http://schemas.openxmlformats.org/officeDocument/2006/relationships" xmlns:p="http://schemas.openxmlformats.org/presentationml/2006/main">
  <p:tag name="AS_UNIQUEID" val="6991"/>
</p:tagLst>
</file>

<file path=ppt/tags/tag116.xml><?xml version="1.0" encoding="utf-8"?>
<p:tagLst xmlns:a="http://schemas.openxmlformats.org/drawingml/2006/main" xmlns:r="http://schemas.openxmlformats.org/officeDocument/2006/relationships" xmlns:p="http://schemas.openxmlformats.org/presentationml/2006/main">
  <p:tag name="AS_UNIQUEID" val="6992"/>
</p:tagLst>
</file>

<file path=ppt/tags/tag117.xml><?xml version="1.0" encoding="utf-8"?>
<p:tagLst xmlns:a="http://schemas.openxmlformats.org/drawingml/2006/main" xmlns:r="http://schemas.openxmlformats.org/officeDocument/2006/relationships" xmlns:p="http://schemas.openxmlformats.org/presentationml/2006/main">
  <p:tag name="AS_UNIQUEID" val="6976"/>
</p:tagLst>
</file>

<file path=ppt/tags/tag118.xml><?xml version="1.0" encoding="utf-8"?>
<p:tagLst xmlns:a="http://schemas.openxmlformats.org/drawingml/2006/main" xmlns:r="http://schemas.openxmlformats.org/officeDocument/2006/relationships" xmlns:p="http://schemas.openxmlformats.org/presentationml/2006/main">
  <p:tag name="AS_UNIQUEID" val="6977"/>
</p:tagLst>
</file>

<file path=ppt/tags/tag119.xml><?xml version="1.0" encoding="utf-8"?>
<p:tagLst xmlns:a="http://schemas.openxmlformats.org/drawingml/2006/main" xmlns:r="http://schemas.openxmlformats.org/officeDocument/2006/relationships" xmlns:p="http://schemas.openxmlformats.org/presentationml/2006/main">
  <p:tag name="AS_UNIQUEID" val="6978"/>
</p:tagLst>
</file>

<file path=ppt/tags/tag12.xml><?xml version="1.0" encoding="utf-8"?>
<p:tagLst xmlns:a="http://schemas.openxmlformats.org/drawingml/2006/main" xmlns:r="http://schemas.openxmlformats.org/officeDocument/2006/relationships" xmlns:p="http://schemas.openxmlformats.org/presentationml/2006/main">
  <p:tag name="AS_UNIQUEID" val="6858"/>
</p:tagLst>
</file>

<file path=ppt/tags/tag120.xml><?xml version="1.0" encoding="utf-8"?>
<p:tagLst xmlns:a="http://schemas.openxmlformats.org/drawingml/2006/main" xmlns:r="http://schemas.openxmlformats.org/officeDocument/2006/relationships" xmlns:p="http://schemas.openxmlformats.org/presentationml/2006/main">
  <p:tag name="AS_UNIQUEID" val="6979"/>
</p:tagLst>
</file>

<file path=ppt/tags/tag121.xml><?xml version="1.0" encoding="utf-8"?>
<p:tagLst xmlns:a="http://schemas.openxmlformats.org/drawingml/2006/main" xmlns:r="http://schemas.openxmlformats.org/officeDocument/2006/relationships" xmlns:p="http://schemas.openxmlformats.org/presentationml/2006/main">
  <p:tag name="AS_UNIQUEID" val="6980"/>
</p:tagLst>
</file>

<file path=ppt/tags/tag122.xml><?xml version="1.0" encoding="utf-8"?>
<p:tagLst xmlns:a="http://schemas.openxmlformats.org/drawingml/2006/main" xmlns:r="http://schemas.openxmlformats.org/officeDocument/2006/relationships" xmlns:p="http://schemas.openxmlformats.org/presentationml/2006/main">
  <p:tag name="AS_UNIQUEID" val="6981"/>
</p:tagLst>
</file>

<file path=ppt/tags/tag123.xml><?xml version="1.0" encoding="utf-8"?>
<p:tagLst xmlns:a="http://schemas.openxmlformats.org/drawingml/2006/main" xmlns:r="http://schemas.openxmlformats.org/officeDocument/2006/relationships" xmlns:p="http://schemas.openxmlformats.org/presentationml/2006/main">
  <p:tag name="AS_UNIQUEID" val="6982"/>
</p:tagLst>
</file>

<file path=ppt/tags/tag124.xml><?xml version="1.0" encoding="utf-8"?>
<p:tagLst xmlns:a="http://schemas.openxmlformats.org/drawingml/2006/main" xmlns:r="http://schemas.openxmlformats.org/officeDocument/2006/relationships" xmlns:p="http://schemas.openxmlformats.org/presentationml/2006/main">
  <p:tag name="AS_UNIQUEID" val="6983"/>
</p:tagLst>
</file>

<file path=ppt/tags/tag125.xml><?xml version="1.0" encoding="utf-8"?>
<p:tagLst xmlns:a="http://schemas.openxmlformats.org/drawingml/2006/main" xmlns:r="http://schemas.openxmlformats.org/officeDocument/2006/relationships" xmlns:p="http://schemas.openxmlformats.org/presentationml/2006/main">
  <p:tag name="AS_UNIQUEID" val="6984"/>
</p:tagLst>
</file>

<file path=ppt/tags/tag126.xml><?xml version="1.0" encoding="utf-8"?>
<p:tagLst xmlns:a="http://schemas.openxmlformats.org/drawingml/2006/main" xmlns:r="http://schemas.openxmlformats.org/officeDocument/2006/relationships" xmlns:p="http://schemas.openxmlformats.org/presentationml/2006/main">
  <p:tag name="AS_UNIQUEID" val="6985"/>
</p:tagLst>
</file>

<file path=ppt/tags/tag127.xml><?xml version="1.0" encoding="utf-8"?>
<p:tagLst xmlns:a="http://schemas.openxmlformats.org/drawingml/2006/main" xmlns:r="http://schemas.openxmlformats.org/officeDocument/2006/relationships" xmlns:p="http://schemas.openxmlformats.org/presentationml/2006/main">
  <p:tag name="AS_UNIQUEID" val="6965"/>
</p:tagLst>
</file>

<file path=ppt/tags/tag128.xml><?xml version="1.0" encoding="utf-8"?>
<p:tagLst xmlns:a="http://schemas.openxmlformats.org/drawingml/2006/main" xmlns:r="http://schemas.openxmlformats.org/officeDocument/2006/relationships" xmlns:p="http://schemas.openxmlformats.org/presentationml/2006/main">
  <p:tag name="AS_UNIQUEID" val="6966"/>
</p:tagLst>
</file>

<file path=ppt/tags/tag129.xml><?xml version="1.0" encoding="utf-8"?>
<p:tagLst xmlns:a="http://schemas.openxmlformats.org/drawingml/2006/main" xmlns:r="http://schemas.openxmlformats.org/officeDocument/2006/relationships" xmlns:p="http://schemas.openxmlformats.org/presentationml/2006/main">
  <p:tag name="AS_UNIQUEID" val="6967"/>
</p:tagLst>
</file>

<file path=ppt/tags/tag13.xml><?xml version="1.0" encoding="utf-8"?>
<p:tagLst xmlns:a="http://schemas.openxmlformats.org/drawingml/2006/main" xmlns:r="http://schemas.openxmlformats.org/officeDocument/2006/relationships" xmlns:p="http://schemas.openxmlformats.org/presentationml/2006/main">
  <p:tag name="AS_UNIQUEID" val="6859"/>
</p:tagLst>
</file>

<file path=ppt/tags/tag130.xml><?xml version="1.0" encoding="utf-8"?>
<p:tagLst xmlns:a="http://schemas.openxmlformats.org/drawingml/2006/main" xmlns:r="http://schemas.openxmlformats.org/officeDocument/2006/relationships" xmlns:p="http://schemas.openxmlformats.org/presentationml/2006/main">
  <p:tag name="AS_UNIQUEID" val="6968"/>
</p:tagLst>
</file>

<file path=ppt/tags/tag131.xml><?xml version="1.0" encoding="utf-8"?>
<p:tagLst xmlns:a="http://schemas.openxmlformats.org/drawingml/2006/main" xmlns:r="http://schemas.openxmlformats.org/officeDocument/2006/relationships" xmlns:p="http://schemas.openxmlformats.org/presentationml/2006/main">
  <p:tag name="AS_UNIQUEID" val="6969"/>
</p:tagLst>
</file>

<file path=ppt/tags/tag132.xml><?xml version="1.0" encoding="utf-8"?>
<p:tagLst xmlns:a="http://schemas.openxmlformats.org/drawingml/2006/main" xmlns:r="http://schemas.openxmlformats.org/officeDocument/2006/relationships" xmlns:p="http://schemas.openxmlformats.org/presentationml/2006/main">
  <p:tag name="AS_UNIQUEID" val="6970"/>
</p:tagLst>
</file>

<file path=ppt/tags/tag133.xml><?xml version="1.0" encoding="utf-8"?>
<p:tagLst xmlns:a="http://schemas.openxmlformats.org/drawingml/2006/main" xmlns:r="http://schemas.openxmlformats.org/officeDocument/2006/relationships" xmlns:p="http://schemas.openxmlformats.org/presentationml/2006/main">
  <p:tag name="AS_UNIQUEID" val="6971"/>
</p:tagLst>
</file>

<file path=ppt/tags/tag134.xml><?xml version="1.0" encoding="utf-8"?>
<p:tagLst xmlns:a="http://schemas.openxmlformats.org/drawingml/2006/main" xmlns:r="http://schemas.openxmlformats.org/officeDocument/2006/relationships" xmlns:p="http://schemas.openxmlformats.org/presentationml/2006/main">
  <p:tag name="AS_UNIQUEID" val="6972"/>
</p:tagLst>
</file>

<file path=ppt/tags/tag135.xml><?xml version="1.0" encoding="utf-8"?>
<p:tagLst xmlns:a="http://schemas.openxmlformats.org/drawingml/2006/main" xmlns:r="http://schemas.openxmlformats.org/officeDocument/2006/relationships" xmlns:p="http://schemas.openxmlformats.org/presentationml/2006/main">
  <p:tag name="AS_UNIQUEID" val="6973"/>
</p:tagLst>
</file>

<file path=ppt/tags/tag136.xml><?xml version="1.0" encoding="utf-8"?>
<p:tagLst xmlns:a="http://schemas.openxmlformats.org/drawingml/2006/main" xmlns:r="http://schemas.openxmlformats.org/officeDocument/2006/relationships" xmlns:p="http://schemas.openxmlformats.org/presentationml/2006/main">
  <p:tag name="AS_UNIQUEID" val="6974"/>
</p:tagLst>
</file>

<file path=ppt/tags/tag137.xml><?xml version="1.0" encoding="utf-8"?>
<p:tagLst xmlns:a="http://schemas.openxmlformats.org/drawingml/2006/main" xmlns:r="http://schemas.openxmlformats.org/officeDocument/2006/relationships" xmlns:p="http://schemas.openxmlformats.org/presentationml/2006/main">
  <p:tag name="AS_UNIQUEID" val="6960"/>
</p:tagLst>
</file>

<file path=ppt/tags/tag138.xml><?xml version="1.0" encoding="utf-8"?>
<p:tagLst xmlns:a="http://schemas.openxmlformats.org/drawingml/2006/main" xmlns:r="http://schemas.openxmlformats.org/officeDocument/2006/relationships" xmlns:p="http://schemas.openxmlformats.org/presentationml/2006/main">
  <p:tag name="AS_UNIQUEID" val="6961"/>
</p:tagLst>
</file>

<file path=ppt/tags/tag139.xml><?xml version="1.0" encoding="utf-8"?>
<p:tagLst xmlns:a="http://schemas.openxmlformats.org/drawingml/2006/main" xmlns:r="http://schemas.openxmlformats.org/officeDocument/2006/relationships" xmlns:p="http://schemas.openxmlformats.org/presentationml/2006/main">
  <p:tag name="AS_UNIQUEID" val="6962"/>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AS_UNIQUEID" val="6386"/>
</p:tagLst>
</file>

<file path=ppt/tags/tag143.xml><?xml version="1.0" encoding="utf-8"?>
<p:tagLst xmlns:a="http://schemas.openxmlformats.org/drawingml/2006/main" xmlns:r="http://schemas.openxmlformats.org/officeDocument/2006/relationships" xmlns:p="http://schemas.openxmlformats.org/presentationml/2006/main">
  <p:tag name="AS_UNIQUEID" val="6387"/>
</p:tagLst>
</file>

<file path=ppt/tags/tag144.xml><?xml version="1.0" encoding="utf-8"?>
<p:tagLst xmlns:a="http://schemas.openxmlformats.org/drawingml/2006/main" xmlns:r="http://schemas.openxmlformats.org/officeDocument/2006/relationships" xmlns:p="http://schemas.openxmlformats.org/presentationml/2006/main">
  <p:tag name="AS_UNIQUEID" val="7097"/>
</p:tagLst>
</file>

<file path=ppt/tags/tag145.xml><?xml version="1.0" encoding="utf-8"?>
<p:tagLst xmlns:a="http://schemas.openxmlformats.org/drawingml/2006/main" xmlns:r="http://schemas.openxmlformats.org/officeDocument/2006/relationships" xmlns:p="http://schemas.openxmlformats.org/presentationml/2006/main">
  <p:tag name="AS_UNIQUEID" val="6388"/>
  <p:tag name="BTFPLAYOUTENABLED" val="1"/>
</p:tagLst>
</file>

<file path=ppt/tags/tag146.xml><?xml version="1.0" encoding="utf-8"?>
<p:tagLst xmlns:a="http://schemas.openxmlformats.org/drawingml/2006/main" xmlns:r="http://schemas.openxmlformats.org/officeDocument/2006/relationships" xmlns:p="http://schemas.openxmlformats.org/presentationml/2006/main">
  <p:tag name="BTFPLAYOUTENABLED" val="1"/>
  <p:tag name="BTFPICONID" val="461b05b9ef2296a19f8fe7d453826e3b"/>
</p:tagLst>
</file>

<file path=ppt/tags/tag147.xml><?xml version="1.0" encoding="utf-8"?>
<p:tagLst xmlns:a="http://schemas.openxmlformats.org/drawingml/2006/main" xmlns:r="http://schemas.openxmlformats.org/officeDocument/2006/relationships" xmlns:p="http://schemas.openxmlformats.org/presentationml/2006/main">
  <p:tag name="BTFPLAYOUTENABLED" val="1"/>
  <p:tag name="BTFPICONID" val="b72f0b2994e2cf74141b74ad8b83bf00"/>
</p:tagLst>
</file>

<file path=ppt/tags/tag148.xml><?xml version="1.0" encoding="utf-8"?>
<p:tagLst xmlns:a="http://schemas.openxmlformats.org/drawingml/2006/main" xmlns:r="http://schemas.openxmlformats.org/officeDocument/2006/relationships" xmlns:p="http://schemas.openxmlformats.org/presentationml/2006/main">
  <p:tag name="AS_UNIQUEID" val="7098"/>
</p:tagLst>
</file>

<file path=ppt/tags/tag149.xml><?xml version="1.0" encoding="utf-8"?>
<p:tagLst xmlns:a="http://schemas.openxmlformats.org/drawingml/2006/main" xmlns:r="http://schemas.openxmlformats.org/officeDocument/2006/relationships" xmlns:p="http://schemas.openxmlformats.org/presentationml/2006/main">
  <p:tag name="AS_UNIQUEID" val="7099"/>
</p:tagLst>
</file>

<file path=ppt/tags/tag15.xml><?xml version="1.0" encoding="utf-8"?>
<p:tagLst xmlns:a="http://schemas.openxmlformats.org/drawingml/2006/main" xmlns:r="http://schemas.openxmlformats.org/officeDocument/2006/relationships" xmlns:p="http://schemas.openxmlformats.org/presentationml/2006/main">
  <p:tag name="AS_UNIQUEID" val="6801"/>
</p:tagLst>
</file>

<file path=ppt/tags/tag15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51.xml><?xml version="1.0" encoding="utf-8"?>
<p:tagLst xmlns:a="http://schemas.openxmlformats.org/drawingml/2006/main" xmlns:r="http://schemas.openxmlformats.org/officeDocument/2006/relationships" xmlns:p="http://schemas.openxmlformats.org/presentationml/2006/main">
  <p:tag name="AS_UNIQUEID" val="7097"/>
</p:tagLst>
</file>

<file path=ppt/tags/tag152.xml><?xml version="1.0" encoding="utf-8"?>
<p:tagLst xmlns:a="http://schemas.openxmlformats.org/drawingml/2006/main" xmlns:r="http://schemas.openxmlformats.org/officeDocument/2006/relationships" xmlns:p="http://schemas.openxmlformats.org/presentationml/2006/main">
  <p:tag name="AS_UNIQUEID" val="7098"/>
</p:tagLst>
</file>

<file path=ppt/tags/tag153.xml><?xml version="1.0" encoding="utf-8"?>
<p:tagLst xmlns:a="http://schemas.openxmlformats.org/drawingml/2006/main" xmlns:r="http://schemas.openxmlformats.org/officeDocument/2006/relationships" xmlns:p="http://schemas.openxmlformats.org/presentationml/2006/main">
  <p:tag name="AS_UNIQUEID" val="7099"/>
</p:tagLst>
</file>

<file path=ppt/tags/tag154.xml><?xml version="1.0" encoding="utf-8"?>
<p:tagLst xmlns:a="http://schemas.openxmlformats.org/drawingml/2006/main" xmlns:r="http://schemas.openxmlformats.org/officeDocument/2006/relationships" xmlns:p="http://schemas.openxmlformats.org/presentationml/2006/main">
  <p:tag name="BTFPICONID" val="99f43329715a929fc2bbfbe07f99f5dc"/>
  <p:tag name="BTFPLAYOUTENABLED" val="0"/>
</p:tagLst>
</file>

<file path=ppt/tags/tag15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AS_UNIQUEID" val="7163"/>
</p:tagLst>
</file>

<file path=ppt/tags/tag16.xml><?xml version="1.0" encoding="utf-8"?>
<p:tagLst xmlns:a="http://schemas.openxmlformats.org/drawingml/2006/main" xmlns:r="http://schemas.openxmlformats.org/officeDocument/2006/relationships" xmlns:p="http://schemas.openxmlformats.org/presentationml/2006/main">
  <p:tag name="AS_UNIQUEID" val="6802"/>
</p:tagLst>
</file>

<file path=ppt/tags/tag160.xml><?xml version="1.0" encoding="utf-8"?>
<p:tagLst xmlns:a="http://schemas.openxmlformats.org/drawingml/2006/main" xmlns:r="http://schemas.openxmlformats.org/officeDocument/2006/relationships" xmlns:p="http://schemas.openxmlformats.org/presentationml/2006/main">
  <p:tag name="AS_UNIQUEID" val="7164"/>
  <p:tag name="BTFPLAYOUTENABLED" val="1"/>
</p:tagLst>
</file>

<file path=ppt/tags/tag161.xml><?xml version="1.0" encoding="utf-8"?>
<p:tagLst xmlns:a="http://schemas.openxmlformats.org/drawingml/2006/main" xmlns:r="http://schemas.openxmlformats.org/officeDocument/2006/relationships" xmlns:p="http://schemas.openxmlformats.org/presentationml/2006/main">
  <p:tag name="AS_UNIQUEID" val="7167"/>
  <p:tag name="BTFPLAYOUTENABLED" val="1"/>
</p:tagLst>
</file>

<file path=ppt/tags/tag162.xml><?xml version="1.0" encoding="utf-8"?>
<p:tagLst xmlns:a="http://schemas.openxmlformats.org/drawingml/2006/main" xmlns:r="http://schemas.openxmlformats.org/officeDocument/2006/relationships" xmlns:p="http://schemas.openxmlformats.org/presentationml/2006/main">
  <p:tag name="AS_UNIQUEID" val="7170"/>
  <p:tag name="BTFPLAYOUTENABLED" val="1"/>
</p:tagLst>
</file>

<file path=ppt/tags/tag163.xml><?xml version="1.0" encoding="utf-8"?>
<p:tagLst xmlns:a="http://schemas.openxmlformats.org/drawingml/2006/main" xmlns:r="http://schemas.openxmlformats.org/officeDocument/2006/relationships" xmlns:p="http://schemas.openxmlformats.org/presentationml/2006/main">
  <p:tag name="AS_UNIQUEID" val="7171"/>
  <p:tag name="BTFPLAYOUTENABLED" val="1"/>
</p:tagLst>
</file>

<file path=ppt/tags/tag164.xml><?xml version="1.0" encoding="utf-8"?>
<p:tagLst xmlns:a="http://schemas.openxmlformats.org/drawingml/2006/main" xmlns:r="http://schemas.openxmlformats.org/officeDocument/2006/relationships" xmlns:p="http://schemas.openxmlformats.org/presentationml/2006/main">
  <p:tag name="AS_UNIQUEID" val="7174"/>
  <p:tag name="BTFPLAYOUTENABLED" val="1"/>
</p:tagLst>
</file>

<file path=ppt/tags/tag165.xml><?xml version="1.0" encoding="utf-8"?>
<p:tagLst xmlns:a="http://schemas.openxmlformats.org/drawingml/2006/main" xmlns:r="http://schemas.openxmlformats.org/officeDocument/2006/relationships" xmlns:p="http://schemas.openxmlformats.org/presentationml/2006/main">
  <p:tag name="AS_UNIQUEID" val="7177"/>
  <p:tag name="BTFPLAYOUTENABLED" val="1"/>
</p:tagLst>
</file>

<file path=ppt/tags/tag166.xml><?xml version="1.0" encoding="utf-8"?>
<p:tagLst xmlns:a="http://schemas.openxmlformats.org/drawingml/2006/main" xmlns:r="http://schemas.openxmlformats.org/officeDocument/2006/relationships" xmlns:p="http://schemas.openxmlformats.org/presentationml/2006/main">
  <p:tag name="AS_UNIQUEID" val="7180"/>
  <p:tag name="BTFPLAYOUTENABLED" val="1"/>
</p:tagLst>
</file>

<file path=ppt/tags/tag167.xml><?xml version="1.0" encoding="utf-8"?>
<p:tagLst xmlns:a="http://schemas.openxmlformats.org/drawingml/2006/main" xmlns:r="http://schemas.openxmlformats.org/officeDocument/2006/relationships" xmlns:p="http://schemas.openxmlformats.org/presentationml/2006/main">
  <p:tag name="AS_UNIQUEID" val="7183"/>
  <p:tag name="BTFPDEFAULTWIDTH" val="383"/>
  <p:tag name="BTFPLAYOUTANCHOREBOTTOM" val="False"/>
  <p:tag name="BTFPLAYOUTANCHORELEFT" val="True"/>
  <p:tag name="BTFPLAYOUTANCHORERIGHT" val="True"/>
  <p:tag name="BTFPLAYOUTANCHORETOP" val="True"/>
  <p:tag name="BTFPLAYOUTENABLED" val="1"/>
</p:tagLst>
</file>

<file path=ppt/tags/tag168.xml><?xml version="1.0" encoding="utf-8"?>
<p:tagLst xmlns:a="http://schemas.openxmlformats.org/drawingml/2006/main" xmlns:r="http://schemas.openxmlformats.org/officeDocument/2006/relationships" xmlns:p="http://schemas.openxmlformats.org/presentationml/2006/main">
  <p:tag name="AS_UNIQUEID" val="7184"/>
  <p:tag name="BTFPDEFAULTWIDTH" val="383"/>
  <p:tag name="BTFPLAYOUTANCHOREBOTTOM" val="False"/>
  <p:tag name="BTFPLAYOUTANCHORELEFT" val="True"/>
  <p:tag name="BTFPLAYOUTANCHORERIGHT" val="True"/>
  <p:tag name="BTFPLAYOUTANCHORETOP" val="True"/>
  <p:tag name="BTFPLAYOUTENABLED" val="1"/>
</p:tagLst>
</file>

<file path=ppt/tags/tag169.xml><?xml version="1.0" encoding="utf-8"?>
<p:tagLst xmlns:a="http://schemas.openxmlformats.org/drawingml/2006/main" xmlns:r="http://schemas.openxmlformats.org/officeDocument/2006/relationships" xmlns:p="http://schemas.openxmlformats.org/presentationml/2006/main">
  <p:tag name="AS_UNIQUEID" val="7185"/>
  <p:tag name="BTFPDEFAULTWIDTH" val="383"/>
  <p:tag name="BTFPLAYOUTANCHOREBOTTOM" val="False"/>
  <p:tag name="BTFPLAYOUTANCHORELEFT" val="True"/>
  <p:tag name="BTFPLAYOUTANCHORERIGHT" val="True"/>
  <p:tag name="BTFPLAYOUTANCHORETOP" val="True"/>
  <p:tag name="BTFPLAYOUTENABLED" val="1"/>
</p:tagLst>
</file>

<file path=ppt/tags/tag17.xml><?xml version="1.0" encoding="utf-8"?>
<p:tagLst xmlns:a="http://schemas.openxmlformats.org/drawingml/2006/main" xmlns:r="http://schemas.openxmlformats.org/officeDocument/2006/relationships" xmlns:p="http://schemas.openxmlformats.org/presentationml/2006/main">
  <p:tag name="AS_UNIQUEID" val="6803"/>
</p:tagLst>
</file>

<file path=ppt/tags/tag170.xml><?xml version="1.0" encoding="utf-8"?>
<p:tagLst xmlns:a="http://schemas.openxmlformats.org/drawingml/2006/main" xmlns:r="http://schemas.openxmlformats.org/officeDocument/2006/relationships" xmlns:p="http://schemas.openxmlformats.org/presentationml/2006/main">
  <p:tag name="AS_UNIQUEID" val="7186"/>
  <p:tag name="BTFPDEFAULTWIDTH" val="383"/>
  <p:tag name="BTFPLAYOUTANCHOREBOTTOM" val="False"/>
  <p:tag name="BTFPLAYOUTANCHORELEFT" val="True"/>
  <p:tag name="BTFPLAYOUTANCHORERIGHT" val="True"/>
  <p:tag name="BTFPLAYOUTANCHORETOP" val="True"/>
  <p:tag name="BTFPLAYOUTENABLED" val="1"/>
</p:tagLst>
</file>

<file path=ppt/tags/tag171.xml><?xml version="1.0" encoding="utf-8"?>
<p:tagLst xmlns:a="http://schemas.openxmlformats.org/drawingml/2006/main" xmlns:r="http://schemas.openxmlformats.org/officeDocument/2006/relationships" xmlns:p="http://schemas.openxmlformats.org/presentationml/2006/main">
  <p:tag name="AS_UNIQUEID" val="7187"/>
  <p:tag name="BTFPICONID" val="3aa3646b3cb3cd24c56bca21dd32e220"/>
  <p:tag name="BTFPLAYOUTENABLED" val="0"/>
</p:tagLst>
</file>

<file path=ppt/tags/tag172.xml><?xml version="1.0" encoding="utf-8"?>
<p:tagLst xmlns:a="http://schemas.openxmlformats.org/drawingml/2006/main" xmlns:r="http://schemas.openxmlformats.org/officeDocument/2006/relationships" xmlns:p="http://schemas.openxmlformats.org/presentationml/2006/main">
  <p:tag name="AS_UNIQUEID" val="7190"/>
  <p:tag name="BTFPICONID" val="7087fc6a37dbf46228aaafe818944fab"/>
  <p:tag name="BTFPLAYOUTENABLED" val="0"/>
</p:tagLst>
</file>

<file path=ppt/tags/tag173.xml><?xml version="1.0" encoding="utf-8"?>
<p:tagLst xmlns:a="http://schemas.openxmlformats.org/drawingml/2006/main" xmlns:r="http://schemas.openxmlformats.org/officeDocument/2006/relationships" xmlns:p="http://schemas.openxmlformats.org/presentationml/2006/main">
  <p:tag name="AS_UNIQUEID" val="7193"/>
  <p:tag name="BTFPICONID" val="0d6f76a0109849bcb7a04ac249520898"/>
  <p:tag name="BTFPLAYOUTENABLED" val="0"/>
</p:tagLst>
</file>

<file path=ppt/tags/tag174.xml><?xml version="1.0" encoding="utf-8"?>
<p:tagLst xmlns:a="http://schemas.openxmlformats.org/drawingml/2006/main" xmlns:r="http://schemas.openxmlformats.org/officeDocument/2006/relationships" xmlns:p="http://schemas.openxmlformats.org/presentationml/2006/main">
  <p:tag name="AS_UNIQUEID" val="7196"/>
  <p:tag name="BTFPICONID" val="f5f293c0d638e727413c8289b4990e50"/>
  <p:tag name="BTFPLAYOUTENABLED" val="0"/>
</p:tagLst>
</file>

<file path=ppt/tags/tag175.xml><?xml version="1.0" encoding="utf-8"?>
<p:tagLst xmlns:a="http://schemas.openxmlformats.org/drawingml/2006/main" xmlns:r="http://schemas.openxmlformats.org/officeDocument/2006/relationships" xmlns:p="http://schemas.openxmlformats.org/presentationml/2006/main">
  <p:tag name="AS_UNIQUEID" val="7197"/>
</p:tagLst>
</file>

<file path=ppt/tags/tag176.xml><?xml version="1.0" encoding="utf-8"?>
<p:tagLst xmlns:a="http://schemas.openxmlformats.org/drawingml/2006/main" xmlns:r="http://schemas.openxmlformats.org/officeDocument/2006/relationships" xmlns:p="http://schemas.openxmlformats.org/presentationml/2006/main">
  <p:tag name="AS_UNIQUEID" val="7198"/>
</p:tagLst>
</file>

<file path=ppt/tags/tag177.xml><?xml version="1.0" encoding="utf-8"?>
<p:tagLst xmlns:a="http://schemas.openxmlformats.org/drawingml/2006/main" xmlns:r="http://schemas.openxmlformats.org/officeDocument/2006/relationships" xmlns:p="http://schemas.openxmlformats.org/presentationml/2006/main">
  <p:tag name="AS_UNIQUEID" val="7194"/>
</p:tagLst>
</file>

<file path=ppt/tags/tag178.xml><?xml version="1.0" encoding="utf-8"?>
<p:tagLst xmlns:a="http://schemas.openxmlformats.org/drawingml/2006/main" xmlns:r="http://schemas.openxmlformats.org/officeDocument/2006/relationships" xmlns:p="http://schemas.openxmlformats.org/presentationml/2006/main">
  <p:tag name="AS_UNIQUEID" val="7195"/>
</p:tagLst>
</file>

<file path=ppt/tags/tag179.xml><?xml version="1.0" encoding="utf-8"?>
<p:tagLst xmlns:a="http://schemas.openxmlformats.org/drawingml/2006/main" xmlns:r="http://schemas.openxmlformats.org/officeDocument/2006/relationships" xmlns:p="http://schemas.openxmlformats.org/presentationml/2006/main">
  <p:tag name="AS_UNIQUEID" val="7191"/>
</p:tagLst>
</file>

<file path=ppt/tags/tag18.xml><?xml version="1.0" encoding="utf-8"?>
<p:tagLst xmlns:a="http://schemas.openxmlformats.org/drawingml/2006/main" xmlns:r="http://schemas.openxmlformats.org/officeDocument/2006/relationships" xmlns:p="http://schemas.openxmlformats.org/presentationml/2006/main">
  <p:tag name="AS_UNIQUEID" val="6804"/>
</p:tagLst>
</file>

<file path=ppt/tags/tag180.xml><?xml version="1.0" encoding="utf-8"?>
<p:tagLst xmlns:a="http://schemas.openxmlformats.org/drawingml/2006/main" xmlns:r="http://schemas.openxmlformats.org/officeDocument/2006/relationships" xmlns:p="http://schemas.openxmlformats.org/presentationml/2006/main">
  <p:tag name="AS_UNIQUEID" val="7192"/>
</p:tagLst>
</file>

<file path=ppt/tags/tag181.xml><?xml version="1.0" encoding="utf-8"?>
<p:tagLst xmlns:a="http://schemas.openxmlformats.org/drawingml/2006/main" xmlns:r="http://schemas.openxmlformats.org/officeDocument/2006/relationships" xmlns:p="http://schemas.openxmlformats.org/presentationml/2006/main">
  <p:tag name="AS_UNIQUEID" val="7188"/>
</p:tagLst>
</file>

<file path=ppt/tags/tag182.xml><?xml version="1.0" encoding="utf-8"?>
<p:tagLst xmlns:a="http://schemas.openxmlformats.org/drawingml/2006/main" xmlns:r="http://schemas.openxmlformats.org/officeDocument/2006/relationships" xmlns:p="http://schemas.openxmlformats.org/presentationml/2006/main">
  <p:tag name="AS_UNIQUEID" val="7189"/>
</p:tagLst>
</file>

<file path=ppt/tags/tag183.xml><?xml version="1.0" encoding="utf-8"?>
<p:tagLst xmlns:a="http://schemas.openxmlformats.org/drawingml/2006/main" xmlns:r="http://schemas.openxmlformats.org/officeDocument/2006/relationships" xmlns:p="http://schemas.openxmlformats.org/presentationml/2006/main">
  <p:tag name="AS_UNIQUEID" val="7181"/>
</p:tagLst>
</file>

<file path=ppt/tags/tag184.xml><?xml version="1.0" encoding="utf-8"?>
<p:tagLst xmlns:a="http://schemas.openxmlformats.org/drawingml/2006/main" xmlns:r="http://schemas.openxmlformats.org/officeDocument/2006/relationships" xmlns:p="http://schemas.openxmlformats.org/presentationml/2006/main">
  <p:tag name="AS_UNIQUEID" val="7182"/>
</p:tagLst>
</file>

<file path=ppt/tags/tag185.xml><?xml version="1.0" encoding="utf-8"?>
<p:tagLst xmlns:a="http://schemas.openxmlformats.org/drawingml/2006/main" xmlns:r="http://schemas.openxmlformats.org/officeDocument/2006/relationships" xmlns:p="http://schemas.openxmlformats.org/presentationml/2006/main">
  <p:tag name="AS_UNIQUEID" val="7178"/>
</p:tagLst>
</file>

<file path=ppt/tags/tag186.xml><?xml version="1.0" encoding="utf-8"?>
<p:tagLst xmlns:a="http://schemas.openxmlformats.org/drawingml/2006/main" xmlns:r="http://schemas.openxmlformats.org/officeDocument/2006/relationships" xmlns:p="http://schemas.openxmlformats.org/presentationml/2006/main">
  <p:tag name="AS_UNIQUEID" val="7179"/>
</p:tagLst>
</file>

<file path=ppt/tags/tag187.xml><?xml version="1.0" encoding="utf-8"?>
<p:tagLst xmlns:a="http://schemas.openxmlformats.org/drawingml/2006/main" xmlns:r="http://schemas.openxmlformats.org/officeDocument/2006/relationships" xmlns:p="http://schemas.openxmlformats.org/presentationml/2006/main">
  <p:tag name="AS_UNIQUEID" val="7175"/>
</p:tagLst>
</file>

<file path=ppt/tags/tag188.xml><?xml version="1.0" encoding="utf-8"?>
<p:tagLst xmlns:a="http://schemas.openxmlformats.org/drawingml/2006/main" xmlns:r="http://schemas.openxmlformats.org/officeDocument/2006/relationships" xmlns:p="http://schemas.openxmlformats.org/presentationml/2006/main">
  <p:tag name="AS_UNIQUEID" val="7176"/>
</p:tagLst>
</file>

<file path=ppt/tags/tag189.xml><?xml version="1.0" encoding="utf-8"?>
<p:tagLst xmlns:a="http://schemas.openxmlformats.org/drawingml/2006/main" xmlns:r="http://schemas.openxmlformats.org/officeDocument/2006/relationships" xmlns:p="http://schemas.openxmlformats.org/presentationml/2006/main">
  <p:tag name="AS_UNIQUEID" val="7172"/>
</p:tagLst>
</file>

<file path=ppt/tags/tag19.xml><?xml version="1.0" encoding="utf-8"?>
<p:tagLst xmlns:a="http://schemas.openxmlformats.org/drawingml/2006/main" xmlns:r="http://schemas.openxmlformats.org/officeDocument/2006/relationships" xmlns:p="http://schemas.openxmlformats.org/presentationml/2006/main">
  <p:tag name="AS_UNIQUEID" val="6805"/>
</p:tagLst>
</file>

<file path=ppt/tags/tag190.xml><?xml version="1.0" encoding="utf-8"?>
<p:tagLst xmlns:a="http://schemas.openxmlformats.org/drawingml/2006/main" xmlns:r="http://schemas.openxmlformats.org/officeDocument/2006/relationships" xmlns:p="http://schemas.openxmlformats.org/presentationml/2006/main">
  <p:tag name="AS_UNIQUEID" val="7173"/>
</p:tagLst>
</file>

<file path=ppt/tags/tag191.xml><?xml version="1.0" encoding="utf-8"?>
<p:tagLst xmlns:a="http://schemas.openxmlformats.org/drawingml/2006/main" xmlns:r="http://schemas.openxmlformats.org/officeDocument/2006/relationships" xmlns:p="http://schemas.openxmlformats.org/presentationml/2006/main">
  <p:tag name="AS_UNIQUEID" val="7168"/>
</p:tagLst>
</file>

<file path=ppt/tags/tag192.xml><?xml version="1.0" encoding="utf-8"?>
<p:tagLst xmlns:a="http://schemas.openxmlformats.org/drawingml/2006/main" xmlns:r="http://schemas.openxmlformats.org/officeDocument/2006/relationships" xmlns:p="http://schemas.openxmlformats.org/presentationml/2006/main">
  <p:tag name="AS_UNIQUEID" val="7169"/>
</p:tagLst>
</file>

<file path=ppt/tags/tag193.xml><?xml version="1.0" encoding="utf-8"?>
<p:tagLst xmlns:a="http://schemas.openxmlformats.org/drawingml/2006/main" xmlns:r="http://schemas.openxmlformats.org/officeDocument/2006/relationships" xmlns:p="http://schemas.openxmlformats.org/presentationml/2006/main">
  <p:tag name="AS_UNIQUEID" val="7165"/>
</p:tagLst>
</file>

<file path=ppt/tags/tag194.xml><?xml version="1.0" encoding="utf-8"?>
<p:tagLst xmlns:a="http://schemas.openxmlformats.org/drawingml/2006/main" xmlns:r="http://schemas.openxmlformats.org/officeDocument/2006/relationships" xmlns:p="http://schemas.openxmlformats.org/presentationml/2006/main">
  <p:tag name="AS_UNIQUEID" val="7166"/>
</p:tagLst>
</file>

<file path=ppt/tags/tag195.xml><?xml version="1.0" encoding="utf-8"?>
<p:tagLst xmlns:a="http://schemas.openxmlformats.org/drawingml/2006/main" xmlns:r="http://schemas.openxmlformats.org/officeDocument/2006/relationships" xmlns:p="http://schemas.openxmlformats.org/presentationml/2006/main">
  <p:tag name="BTFP_TEMPLATE" val="&lt;?xml version=&quot;1.0&quot; encoding=&quot;utf-8&quot;?&gt;&lt;Template&gt;&lt;Id&gt;157f713dfd147f46023774daff207c32&lt;/Id&gt;&lt;Version&gt;4&lt;/Version&gt;&lt;/Template&gt;"/>
  <p:tag name="BTFPLAYOUTCOLUMNS" val="1"/>
  <p:tag name="BTFPLAYOUTENABLED" val="0"/>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AS_UNIQUEID" val="6450"/>
</p:tagLst>
</file>

<file path=ppt/tags/tag198.xml><?xml version="1.0" encoding="utf-8"?>
<p:tagLst xmlns:a="http://schemas.openxmlformats.org/drawingml/2006/main" xmlns:r="http://schemas.openxmlformats.org/officeDocument/2006/relationships" xmlns:p="http://schemas.openxmlformats.org/presentationml/2006/main">
  <p:tag name="AS_UNIQUEID" val="6451"/>
</p:tagLst>
</file>

<file path=ppt/tags/tag199.xml><?xml version="1.0" encoding="utf-8"?>
<p:tagLst xmlns:a="http://schemas.openxmlformats.org/drawingml/2006/main" xmlns:r="http://schemas.openxmlformats.org/officeDocument/2006/relationships" xmlns:p="http://schemas.openxmlformats.org/presentationml/2006/main">
  <p:tag name="BTFPLAYOUTENABL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S_UNIQUEID" val="6806"/>
</p:tagLst>
</file>

<file path=ppt/tags/tag200.xml><?xml version="1.0" encoding="utf-8"?>
<p:tagLst xmlns:a="http://schemas.openxmlformats.org/drawingml/2006/main" xmlns:r="http://schemas.openxmlformats.org/officeDocument/2006/relationships" xmlns:p="http://schemas.openxmlformats.org/presentationml/2006/main">
  <p:tag name="AS_UNIQUEID" val="6446"/>
</p:tagLst>
</file>

<file path=ppt/tags/tag201.xml><?xml version="1.0" encoding="utf-8"?>
<p:tagLst xmlns:a="http://schemas.openxmlformats.org/drawingml/2006/main" xmlns:r="http://schemas.openxmlformats.org/officeDocument/2006/relationships" xmlns:p="http://schemas.openxmlformats.org/presentationml/2006/main">
  <p:tag name="AS_UNIQUEID" val="6447"/>
</p:tagLst>
</file>

<file path=ppt/tags/tag202.xml><?xml version="1.0" encoding="utf-8"?>
<p:tagLst xmlns:a="http://schemas.openxmlformats.org/drawingml/2006/main" xmlns:r="http://schemas.openxmlformats.org/officeDocument/2006/relationships" xmlns:p="http://schemas.openxmlformats.org/presentationml/2006/main">
  <p:tag name="AS_UNIQUEID" val="6448"/>
</p:tagLst>
</file>

<file path=ppt/tags/tag203.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AS_UNIQUEID" val="6810"/>
</p:tagLst>
</file>

<file path=ppt/tags/tag206.xml><?xml version="1.0" encoding="utf-8"?>
<p:tagLst xmlns:a="http://schemas.openxmlformats.org/drawingml/2006/main" xmlns:r="http://schemas.openxmlformats.org/officeDocument/2006/relationships" xmlns:p="http://schemas.openxmlformats.org/presentationml/2006/main">
  <p:tag name="AS_UNIQUEID" val="6811"/>
</p:tagLst>
</file>

<file path=ppt/tags/tag207.xml><?xml version="1.0" encoding="utf-8"?>
<p:tagLst xmlns:a="http://schemas.openxmlformats.org/drawingml/2006/main" xmlns:r="http://schemas.openxmlformats.org/officeDocument/2006/relationships" xmlns:p="http://schemas.openxmlformats.org/presentationml/2006/main">
  <p:tag name="AS_UNIQUEID" val="6812"/>
</p:tagLst>
</file>

<file path=ppt/tags/tag208.xml><?xml version="1.0" encoding="utf-8"?>
<p:tagLst xmlns:a="http://schemas.openxmlformats.org/drawingml/2006/main" xmlns:r="http://schemas.openxmlformats.org/officeDocument/2006/relationships" xmlns:p="http://schemas.openxmlformats.org/presentationml/2006/main">
  <p:tag name="AS_UNIQUEID" val="6626"/>
  <p:tag name="BTFPLAYOUTANCHOREBOTTOM" val="False"/>
  <p:tag name="BTFPLAYOUTANCHORELEFT" val="True"/>
  <p:tag name="BTFPLAYOUTANCHORERIGHT" val="False"/>
  <p:tag name="BTFPLAYOUTANCHORETOP" val="True"/>
  <p:tag name="BTFPLAYOUTENABLED" val="1"/>
</p:tagLst>
</file>

<file path=ppt/tags/tag209.xml><?xml version="1.0" encoding="utf-8"?>
<p:tagLst xmlns:a="http://schemas.openxmlformats.org/drawingml/2006/main" xmlns:r="http://schemas.openxmlformats.org/officeDocument/2006/relationships" xmlns:p="http://schemas.openxmlformats.org/presentationml/2006/main">
  <p:tag name="AS_UNIQUEID" val="6627"/>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 name="BTFPLAYOUTCOLUMNS" val="1"/>
  <p:tag name="BTFPLAYOUTENABLED" val="0"/>
</p:tagLst>
</file>

<file path=ppt/tags/tag210.xml><?xml version="1.0" encoding="utf-8"?>
<p:tagLst xmlns:a="http://schemas.openxmlformats.org/drawingml/2006/main" xmlns:r="http://schemas.openxmlformats.org/officeDocument/2006/relationships" xmlns:p="http://schemas.openxmlformats.org/presentationml/2006/main">
  <p:tag name="AS_UNIQUEID" val="6628"/>
  <p:tag name="BTFPLAYOUTANCHOREBOTTOM" val="False"/>
  <p:tag name="BTFPLAYOUTANCHORELEFT" val="True"/>
  <p:tag name="BTFPLAYOUTANCHORERIGHT" val="False"/>
  <p:tag name="BTFPLAYOUTANCHORETOP" val="True"/>
  <p:tag name="BTFPLAYOUTENABLED" val="1"/>
</p:tagLst>
</file>

<file path=ppt/tags/tag211.xml><?xml version="1.0" encoding="utf-8"?>
<p:tagLst xmlns:a="http://schemas.openxmlformats.org/drawingml/2006/main" xmlns:r="http://schemas.openxmlformats.org/officeDocument/2006/relationships" xmlns:p="http://schemas.openxmlformats.org/presentationml/2006/main">
  <p:tag name="AS_UNIQUEID" val="6629"/>
</p:tagLst>
</file>

<file path=ppt/tags/tag212.xml><?xml version="1.0" encoding="utf-8"?>
<p:tagLst xmlns:a="http://schemas.openxmlformats.org/drawingml/2006/main" xmlns:r="http://schemas.openxmlformats.org/officeDocument/2006/relationships" xmlns:p="http://schemas.openxmlformats.org/presentationml/2006/main">
  <p:tag name="AS_UNIQUEID" val="6630"/>
</p:tagLst>
</file>

<file path=ppt/tags/tag213.xml><?xml version="1.0" encoding="utf-8"?>
<p:tagLst xmlns:a="http://schemas.openxmlformats.org/drawingml/2006/main" xmlns:r="http://schemas.openxmlformats.org/officeDocument/2006/relationships" xmlns:p="http://schemas.openxmlformats.org/presentationml/2006/main">
  <p:tag name="AS_UNIQUEID" val="6631"/>
</p:tagLst>
</file>

<file path=ppt/tags/tag214.xml><?xml version="1.0" encoding="utf-8"?>
<p:tagLst xmlns:a="http://schemas.openxmlformats.org/drawingml/2006/main" xmlns:r="http://schemas.openxmlformats.org/officeDocument/2006/relationships" xmlns:p="http://schemas.openxmlformats.org/presentationml/2006/main">
  <p:tag name="AS_UNIQUEID" val="6632"/>
</p:tagLst>
</file>

<file path=ppt/tags/tag215.xml><?xml version="1.0" encoding="utf-8"?>
<p:tagLst xmlns:a="http://schemas.openxmlformats.org/drawingml/2006/main" xmlns:r="http://schemas.openxmlformats.org/officeDocument/2006/relationships" xmlns:p="http://schemas.openxmlformats.org/presentationml/2006/main">
  <p:tag name="AS_UNIQUEID" val="6633"/>
</p:tagLst>
</file>

<file path=ppt/tags/tag216.xml><?xml version="1.0" encoding="utf-8"?>
<p:tagLst xmlns:a="http://schemas.openxmlformats.org/drawingml/2006/main" xmlns:r="http://schemas.openxmlformats.org/officeDocument/2006/relationships" xmlns:p="http://schemas.openxmlformats.org/presentationml/2006/main">
  <p:tag name="AS_UNIQUEID" val="6634"/>
</p:tagLst>
</file>

<file path=ppt/tags/tag217.xml><?xml version="1.0" encoding="utf-8"?>
<p:tagLst xmlns:a="http://schemas.openxmlformats.org/drawingml/2006/main" xmlns:r="http://schemas.openxmlformats.org/officeDocument/2006/relationships" xmlns:p="http://schemas.openxmlformats.org/presentationml/2006/main">
  <p:tag name="AS_UNIQUEID" val="6635"/>
</p:tagLst>
</file>

<file path=ppt/tags/tag218.xml><?xml version="1.0" encoding="utf-8"?>
<p:tagLst xmlns:a="http://schemas.openxmlformats.org/drawingml/2006/main" xmlns:r="http://schemas.openxmlformats.org/officeDocument/2006/relationships" xmlns:p="http://schemas.openxmlformats.org/presentationml/2006/main">
  <p:tag name="AS_UNIQUEID" val="6636"/>
</p:tagLst>
</file>

<file path=ppt/tags/tag219.xml><?xml version="1.0" encoding="utf-8"?>
<p:tagLst xmlns:a="http://schemas.openxmlformats.org/drawingml/2006/main" xmlns:r="http://schemas.openxmlformats.org/officeDocument/2006/relationships" xmlns:p="http://schemas.openxmlformats.org/presentationml/2006/main">
  <p:tag name="AS_UNIQUEID" val="6637"/>
</p:tagLst>
</file>

<file path=ppt/tags/tag22.xml><?xml version="1.0" encoding="utf-8"?>
<p:tagLst xmlns:a="http://schemas.openxmlformats.org/drawingml/2006/main" xmlns:r="http://schemas.openxmlformats.org/officeDocument/2006/relationships" xmlns:p="http://schemas.openxmlformats.org/presentationml/2006/main">
  <p:tag name="AS_UNIQUEID" val="6808"/>
</p:tagLst>
</file>

<file path=ppt/tags/tag220.xml><?xml version="1.0" encoding="utf-8"?>
<p:tagLst xmlns:a="http://schemas.openxmlformats.org/drawingml/2006/main" xmlns:r="http://schemas.openxmlformats.org/officeDocument/2006/relationships" xmlns:p="http://schemas.openxmlformats.org/presentationml/2006/main">
  <p:tag name="AS_UNIQUEID" val="6638"/>
</p:tagLst>
</file>

<file path=ppt/tags/tag221.xml><?xml version="1.0" encoding="utf-8"?>
<p:tagLst xmlns:a="http://schemas.openxmlformats.org/drawingml/2006/main" xmlns:r="http://schemas.openxmlformats.org/officeDocument/2006/relationships" xmlns:p="http://schemas.openxmlformats.org/presentationml/2006/main">
  <p:tag name="AS_UNIQUEID" val="6639"/>
</p:tagLst>
</file>

<file path=ppt/tags/tag222.xml><?xml version="1.0" encoding="utf-8"?>
<p:tagLst xmlns:a="http://schemas.openxmlformats.org/drawingml/2006/main" xmlns:r="http://schemas.openxmlformats.org/officeDocument/2006/relationships" xmlns:p="http://schemas.openxmlformats.org/presentationml/2006/main">
  <p:tag name="BTFPLAYOUTCOLUMNS" val="3"/>
  <p:tag name="BTFPLAYOUTENABLED" val="0"/>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BTFPLAYOUTENABLED" val="1"/>
</p:tagLst>
</file>

<file path=ppt/tags/tag225.xml><?xml version="1.0" encoding="utf-8"?>
<p:tagLst xmlns:a="http://schemas.openxmlformats.org/drawingml/2006/main" xmlns:r="http://schemas.openxmlformats.org/officeDocument/2006/relationships" xmlns:p="http://schemas.openxmlformats.org/presentationml/2006/main">
  <p:tag name="BTFPLAYOUTENABLED" val="1"/>
</p:tagLst>
</file>

<file path=ppt/tags/tag226.xml><?xml version="1.0" encoding="utf-8"?>
<p:tagLst xmlns:a="http://schemas.openxmlformats.org/drawingml/2006/main" xmlns:r="http://schemas.openxmlformats.org/officeDocument/2006/relationships" xmlns:p="http://schemas.openxmlformats.org/presentationml/2006/main">
  <p:tag name="BTFPLAYOUTENABLED" val="1"/>
</p:tagLst>
</file>

<file path=ppt/tags/tag227.xml><?xml version="1.0" encoding="utf-8"?>
<p:tagLst xmlns:a="http://schemas.openxmlformats.org/drawingml/2006/main" xmlns:r="http://schemas.openxmlformats.org/officeDocument/2006/relationships" xmlns:p="http://schemas.openxmlformats.org/presentationml/2006/main">
  <p:tag name="AS_UNIQUEID" val="6810"/>
</p:tagLst>
</file>

<file path=ppt/tags/tag228.xml><?xml version="1.0" encoding="utf-8"?>
<p:tagLst xmlns:a="http://schemas.openxmlformats.org/drawingml/2006/main" xmlns:r="http://schemas.openxmlformats.org/officeDocument/2006/relationships" xmlns:p="http://schemas.openxmlformats.org/presentationml/2006/main">
  <p:tag name="AS_UNIQUEID" val="6811"/>
</p:tagLst>
</file>

<file path=ppt/tags/tag229.xml><?xml version="1.0" encoding="utf-8"?>
<p:tagLst xmlns:a="http://schemas.openxmlformats.org/drawingml/2006/main" xmlns:r="http://schemas.openxmlformats.org/officeDocument/2006/relationships" xmlns:p="http://schemas.openxmlformats.org/presentationml/2006/main">
  <p:tag name="AS_UNIQUEID" val="6812"/>
</p:tagLst>
</file>

<file path=ppt/tags/tag23.xml><?xml version="1.0" encoding="utf-8"?>
<p:tagLst xmlns:a="http://schemas.openxmlformats.org/drawingml/2006/main" xmlns:r="http://schemas.openxmlformats.org/officeDocument/2006/relationships" xmlns:p="http://schemas.openxmlformats.org/presentationml/2006/main">
  <p:tag name="AS_UNIQUEID" val="6809"/>
</p:tagLst>
</file>

<file path=ppt/tags/tag23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AS_UNIQUEID" val="7214"/>
</p:tagLst>
</file>

<file path=ppt/tags/tag233.xml><?xml version="1.0" encoding="utf-8"?>
<p:tagLst xmlns:a="http://schemas.openxmlformats.org/drawingml/2006/main" xmlns:r="http://schemas.openxmlformats.org/officeDocument/2006/relationships" xmlns:p="http://schemas.openxmlformats.org/presentationml/2006/main">
  <p:tag name="AS_UNIQUEID" val="6503"/>
  <p:tag name="BTFPLAYOUTENABLED" val="1"/>
</p:tagLst>
</file>

<file path=ppt/tags/tag234.xml><?xml version="1.0" encoding="utf-8"?>
<p:tagLst xmlns:a="http://schemas.openxmlformats.org/drawingml/2006/main" xmlns:r="http://schemas.openxmlformats.org/officeDocument/2006/relationships" xmlns:p="http://schemas.openxmlformats.org/presentationml/2006/main">
  <p:tag name="AS_UNIQUEID" val="6504"/>
  <p:tag name="BTFPLAYOUTENABLED" val="1"/>
</p:tagLst>
</file>

<file path=ppt/tags/tag235.xml><?xml version="1.0" encoding="utf-8"?>
<p:tagLst xmlns:a="http://schemas.openxmlformats.org/drawingml/2006/main" xmlns:r="http://schemas.openxmlformats.org/officeDocument/2006/relationships" xmlns:p="http://schemas.openxmlformats.org/presentationml/2006/main">
  <p:tag name="AS_UNIQUEID" val="6505"/>
  <p:tag name="BTFPLAYOUTENABLED" val="1"/>
</p:tagLst>
</file>

<file path=ppt/tags/tag236.xml><?xml version="1.0" encoding="utf-8"?>
<p:tagLst xmlns:a="http://schemas.openxmlformats.org/drawingml/2006/main" xmlns:r="http://schemas.openxmlformats.org/officeDocument/2006/relationships" xmlns:p="http://schemas.openxmlformats.org/presentationml/2006/main">
  <p:tag name="AS_UNIQUEID" val="6506"/>
  <p:tag name="BTFPLAYOUTENABLED" val="1"/>
</p:tagLst>
</file>

<file path=ppt/tags/tag237.xml><?xml version="1.0" encoding="utf-8"?>
<p:tagLst xmlns:a="http://schemas.openxmlformats.org/drawingml/2006/main" xmlns:r="http://schemas.openxmlformats.org/officeDocument/2006/relationships" xmlns:p="http://schemas.openxmlformats.org/presentationml/2006/main">
  <p:tag name="AS_UNIQUEID" val="6488"/>
</p:tagLst>
</file>

<file path=ppt/tags/tag238.xml><?xml version="1.0" encoding="utf-8"?>
<p:tagLst xmlns:a="http://schemas.openxmlformats.org/drawingml/2006/main" xmlns:r="http://schemas.openxmlformats.org/officeDocument/2006/relationships" xmlns:p="http://schemas.openxmlformats.org/presentationml/2006/main">
  <p:tag name="AS_UNIQUEID" val="6507"/>
</p:tagLst>
</file>

<file path=ppt/tags/tag239.xml><?xml version="1.0" encoding="utf-8"?>
<p:tagLst xmlns:a="http://schemas.openxmlformats.org/drawingml/2006/main" xmlns:r="http://schemas.openxmlformats.org/officeDocument/2006/relationships" xmlns:p="http://schemas.openxmlformats.org/presentationml/2006/main">
  <p:tag name="AS_UNIQUEID" val="7218"/>
</p:tagLst>
</file>

<file path=ppt/tags/tag24.xml><?xml version="1.0" encoding="utf-8"?>
<p:tagLst xmlns:a="http://schemas.openxmlformats.org/drawingml/2006/main" xmlns:r="http://schemas.openxmlformats.org/officeDocument/2006/relationships" xmlns:p="http://schemas.openxmlformats.org/presentationml/2006/main">
  <p:tag name="AS_UNIQUEID" val="6810"/>
</p:tagLst>
</file>

<file path=ppt/tags/tag240.xml><?xml version="1.0" encoding="utf-8"?>
<p:tagLst xmlns:a="http://schemas.openxmlformats.org/drawingml/2006/main" xmlns:r="http://schemas.openxmlformats.org/officeDocument/2006/relationships" xmlns:p="http://schemas.openxmlformats.org/presentationml/2006/main">
  <p:tag name="AS_UNIQUEID" val="6465"/>
</p:tagLst>
</file>

<file path=ppt/tags/tag241.xml><?xml version="1.0" encoding="utf-8"?>
<p:tagLst xmlns:a="http://schemas.openxmlformats.org/drawingml/2006/main" xmlns:r="http://schemas.openxmlformats.org/officeDocument/2006/relationships" xmlns:p="http://schemas.openxmlformats.org/presentationml/2006/main">
  <p:tag name="AS_UNIQUEID" val="6626"/>
  <p:tag name="BTFPLAYOUTANCHOREBOTTOM" val="False"/>
  <p:tag name="BTFPLAYOUTANCHORELEFT" val="True"/>
  <p:tag name="BTFPLAYOUTANCHORERIGHT" val="False"/>
  <p:tag name="BTFPLAYOUTANCHORETOP" val="True"/>
  <p:tag name="BTFPLAYOUTENABLED" val="1"/>
</p:tagLst>
</file>

<file path=ppt/tags/tag242.xml><?xml version="1.0" encoding="utf-8"?>
<p:tagLst xmlns:a="http://schemas.openxmlformats.org/drawingml/2006/main" xmlns:r="http://schemas.openxmlformats.org/officeDocument/2006/relationships" xmlns:p="http://schemas.openxmlformats.org/presentationml/2006/main">
  <p:tag name="AS_UNIQUEID" val="6627"/>
</p:tagLst>
</file>

<file path=ppt/tags/tag243.xml><?xml version="1.0" encoding="utf-8"?>
<p:tagLst xmlns:a="http://schemas.openxmlformats.org/drawingml/2006/main" xmlns:r="http://schemas.openxmlformats.org/officeDocument/2006/relationships" xmlns:p="http://schemas.openxmlformats.org/presentationml/2006/main">
  <p:tag name="AS_UNIQUEID" val="6628"/>
  <p:tag name="BTFPLAYOUTANCHOREBOTTOM" val="False"/>
  <p:tag name="BTFPLAYOUTANCHORELEFT" val="True"/>
  <p:tag name="BTFPLAYOUTANCHORERIGHT" val="False"/>
  <p:tag name="BTFPLAYOUTANCHORETOP" val="True"/>
  <p:tag name="BTFPLAYOUTENABLED" val="1"/>
</p:tagLst>
</file>

<file path=ppt/tags/tag244.xml><?xml version="1.0" encoding="utf-8"?>
<p:tagLst xmlns:a="http://schemas.openxmlformats.org/drawingml/2006/main" xmlns:r="http://schemas.openxmlformats.org/officeDocument/2006/relationships" xmlns:p="http://schemas.openxmlformats.org/presentationml/2006/main">
  <p:tag name="AS_UNIQUEID" val="6629"/>
</p:tagLst>
</file>

<file path=ppt/tags/tag245.xml><?xml version="1.0" encoding="utf-8"?>
<p:tagLst xmlns:a="http://schemas.openxmlformats.org/drawingml/2006/main" xmlns:r="http://schemas.openxmlformats.org/officeDocument/2006/relationships" xmlns:p="http://schemas.openxmlformats.org/presentationml/2006/main">
  <p:tag name="AS_UNIQUEID" val="6630"/>
</p:tagLst>
</file>

<file path=ppt/tags/tag246.xml><?xml version="1.0" encoding="utf-8"?>
<p:tagLst xmlns:a="http://schemas.openxmlformats.org/drawingml/2006/main" xmlns:r="http://schemas.openxmlformats.org/officeDocument/2006/relationships" xmlns:p="http://schemas.openxmlformats.org/presentationml/2006/main">
  <p:tag name="AS_UNIQUEID" val="6631"/>
</p:tagLst>
</file>

<file path=ppt/tags/tag247.xml><?xml version="1.0" encoding="utf-8"?>
<p:tagLst xmlns:a="http://schemas.openxmlformats.org/drawingml/2006/main" xmlns:r="http://schemas.openxmlformats.org/officeDocument/2006/relationships" xmlns:p="http://schemas.openxmlformats.org/presentationml/2006/main">
  <p:tag name="AS_UNIQUEID" val="6632"/>
</p:tagLst>
</file>

<file path=ppt/tags/tag248.xml><?xml version="1.0" encoding="utf-8"?>
<p:tagLst xmlns:a="http://schemas.openxmlformats.org/drawingml/2006/main" xmlns:r="http://schemas.openxmlformats.org/officeDocument/2006/relationships" xmlns:p="http://schemas.openxmlformats.org/presentationml/2006/main">
  <p:tag name="AS_UNIQUEID" val="6633"/>
</p:tagLst>
</file>

<file path=ppt/tags/tag249.xml><?xml version="1.0" encoding="utf-8"?>
<p:tagLst xmlns:a="http://schemas.openxmlformats.org/drawingml/2006/main" xmlns:r="http://schemas.openxmlformats.org/officeDocument/2006/relationships" xmlns:p="http://schemas.openxmlformats.org/presentationml/2006/main">
  <p:tag name="AS_UNIQUEID" val="6634"/>
</p:tagLst>
</file>

<file path=ppt/tags/tag25.xml><?xml version="1.0" encoding="utf-8"?>
<p:tagLst xmlns:a="http://schemas.openxmlformats.org/drawingml/2006/main" xmlns:r="http://schemas.openxmlformats.org/officeDocument/2006/relationships" xmlns:p="http://schemas.openxmlformats.org/presentationml/2006/main">
  <p:tag name="AS_UNIQUEID" val="6813"/>
</p:tagLst>
</file>

<file path=ppt/tags/tag250.xml><?xml version="1.0" encoding="utf-8"?>
<p:tagLst xmlns:a="http://schemas.openxmlformats.org/drawingml/2006/main" xmlns:r="http://schemas.openxmlformats.org/officeDocument/2006/relationships" xmlns:p="http://schemas.openxmlformats.org/presentationml/2006/main">
  <p:tag name="AS_UNIQUEID" val="6635"/>
</p:tagLst>
</file>

<file path=ppt/tags/tag251.xml><?xml version="1.0" encoding="utf-8"?>
<p:tagLst xmlns:a="http://schemas.openxmlformats.org/drawingml/2006/main" xmlns:r="http://schemas.openxmlformats.org/officeDocument/2006/relationships" xmlns:p="http://schemas.openxmlformats.org/presentationml/2006/main">
  <p:tag name="AS_UNIQUEID" val="6636"/>
</p:tagLst>
</file>

<file path=ppt/tags/tag252.xml><?xml version="1.0" encoding="utf-8"?>
<p:tagLst xmlns:a="http://schemas.openxmlformats.org/drawingml/2006/main" xmlns:r="http://schemas.openxmlformats.org/officeDocument/2006/relationships" xmlns:p="http://schemas.openxmlformats.org/presentationml/2006/main">
  <p:tag name="AS_UNIQUEID" val="6637"/>
</p:tagLst>
</file>

<file path=ppt/tags/tag253.xml><?xml version="1.0" encoding="utf-8"?>
<p:tagLst xmlns:a="http://schemas.openxmlformats.org/drawingml/2006/main" xmlns:r="http://schemas.openxmlformats.org/officeDocument/2006/relationships" xmlns:p="http://schemas.openxmlformats.org/presentationml/2006/main">
  <p:tag name="AS_UNIQUEID" val="6638"/>
</p:tagLst>
</file>

<file path=ppt/tags/tag254.xml><?xml version="1.0" encoding="utf-8"?>
<p:tagLst xmlns:a="http://schemas.openxmlformats.org/drawingml/2006/main" xmlns:r="http://schemas.openxmlformats.org/officeDocument/2006/relationships" xmlns:p="http://schemas.openxmlformats.org/presentationml/2006/main">
  <p:tag name="AS_UNIQUEID" val="6639"/>
</p:tagLst>
</file>

<file path=ppt/tags/tag255.xml><?xml version="1.0" encoding="utf-8"?>
<p:tagLst xmlns:a="http://schemas.openxmlformats.org/drawingml/2006/main" xmlns:r="http://schemas.openxmlformats.org/officeDocument/2006/relationships" xmlns:p="http://schemas.openxmlformats.org/presentationml/2006/main">
  <p:tag name="AS_UNIQUEID" val="6512"/>
</p:tagLst>
</file>

<file path=ppt/tags/tag256.xml><?xml version="1.0" encoding="utf-8"?>
<p:tagLst xmlns:a="http://schemas.openxmlformats.org/drawingml/2006/main" xmlns:r="http://schemas.openxmlformats.org/officeDocument/2006/relationships" xmlns:p="http://schemas.openxmlformats.org/presentationml/2006/main">
  <p:tag name="AS_UNIQUEID" val="6513"/>
</p:tagLst>
</file>

<file path=ppt/tags/tag257.xml><?xml version="1.0" encoding="utf-8"?>
<p:tagLst xmlns:a="http://schemas.openxmlformats.org/drawingml/2006/main" xmlns:r="http://schemas.openxmlformats.org/officeDocument/2006/relationships" xmlns:p="http://schemas.openxmlformats.org/presentationml/2006/main">
  <p:tag name="AS_UNIQUEID" val="6514"/>
  <p:tag name="BTFPLAYOUTANCHOREBOTTOM" val="False"/>
  <p:tag name="BTFPLAYOUTANCHORELEFT" val="True"/>
  <p:tag name="BTFPLAYOUTANCHORERIGHT" val="False"/>
  <p:tag name="BTFPLAYOUTANCHORETOP" val="True"/>
  <p:tag name="BTFPLAYOUTENABLED" val="1"/>
</p:tagLst>
</file>

<file path=ppt/tags/tag258.xml><?xml version="1.0" encoding="utf-8"?>
<p:tagLst xmlns:a="http://schemas.openxmlformats.org/drawingml/2006/main" xmlns:r="http://schemas.openxmlformats.org/officeDocument/2006/relationships" xmlns:p="http://schemas.openxmlformats.org/presentationml/2006/main">
  <p:tag name="AS_UNIQUEID" val="6515"/>
</p:tagLst>
</file>

<file path=ppt/tags/tag259.xml><?xml version="1.0" encoding="utf-8"?>
<p:tagLst xmlns:a="http://schemas.openxmlformats.org/drawingml/2006/main" xmlns:r="http://schemas.openxmlformats.org/officeDocument/2006/relationships" xmlns:p="http://schemas.openxmlformats.org/presentationml/2006/main">
  <p:tag name="AS_UNIQUEID" val="6516"/>
</p:tagLst>
</file>

<file path=ppt/tags/tag26.xml><?xml version="1.0" encoding="utf-8"?>
<p:tagLst xmlns:a="http://schemas.openxmlformats.org/drawingml/2006/main" xmlns:r="http://schemas.openxmlformats.org/officeDocument/2006/relationships" xmlns:p="http://schemas.openxmlformats.org/presentationml/2006/main">
  <p:tag name="AS_UNIQUEID" val="6811"/>
</p:tagLst>
</file>

<file path=ppt/tags/tag260.xml><?xml version="1.0" encoding="utf-8"?>
<p:tagLst xmlns:a="http://schemas.openxmlformats.org/drawingml/2006/main" xmlns:r="http://schemas.openxmlformats.org/officeDocument/2006/relationships" xmlns:p="http://schemas.openxmlformats.org/presentationml/2006/main">
  <p:tag name="AS_UNIQUEID" val="6517"/>
</p:tagLst>
</file>

<file path=ppt/tags/tag261.xml><?xml version="1.0" encoding="utf-8"?>
<p:tagLst xmlns:a="http://schemas.openxmlformats.org/drawingml/2006/main" xmlns:r="http://schemas.openxmlformats.org/officeDocument/2006/relationships" xmlns:p="http://schemas.openxmlformats.org/presentationml/2006/main">
  <p:tag name="AS_UNIQUEID" val="7200"/>
</p:tagLst>
</file>

<file path=ppt/tags/tag262.xml><?xml version="1.0" encoding="utf-8"?>
<p:tagLst xmlns:a="http://schemas.openxmlformats.org/drawingml/2006/main" xmlns:r="http://schemas.openxmlformats.org/officeDocument/2006/relationships" xmlns:p="http://schemas.openxmlformats.org/presentationml/2006/main">
  <p:tag name="AS_UNIQUEID" val="7201"/>
</p:tagLst>
</file>

<file path=ppt/tags/tag263.xml><?xml version="1.0" encoding="utf-8"?>
<p:tagLst xmlns:a="http://schemas.openxmlformats.org/drawingml/2006/main" xmlns:r="http://schemas.openxmlformats.org/officeDocument/2006/relationships" xmlns:p="http://schemas.openxmlformats.org/presentationml/2006/main">
  <p:tag name="AS_UNIQUEID" val="7202"/>
</p:tagLst>
</file>

<file path=ppt/tags/tag264.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BTFPLAYOUTENABLED" val="0"/>
</p:tagLst>
</file>

<file path=ppt/tags/tag26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BTFPLAYOUTENABLED" val="0"/>
</p:tagLst>
</file>

<file path=ppt/tags/tag27.xml><?xml version="1.0" encoding="utf-8"?>
<p:tagLst xmlns:a="http://schemas.openxmlformats.org/drawingml/2006/main" xmlns:r="http://schemas.openxmlformats.org/officeDocument/2006/relationships" xmlns:p="http://schemas.openxmlformats.org/presentationml/2006/main">
  <p:tag name="AS_UNIQUEID" val="6812"/>
</p:tagLst>
</file>

<file path=ppt/tags/tag27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BTFPLAYOUTENABLED" val="1"/>
</p:tagLst>
</file>

<file path=ppt/tags/tag277.xml><?xml version="1.0" encoding="utf-8"?>
<p:tagLst xmlns:a="http://schemas.openxmlformats.org/drawingml/2006/main" xmlns:r="http://schemas.openxmlformats.org/officeDocument/2006/relationships" xmlns:p="http://schemas.openxmlformats.org/presentationml/2006/main">
  <p:tag name="BTFPLAYOUTENABLED" val="1"/>
</p:tagLst>
</file>

<file path=ppt/tags/tag27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 name="BTFPLAYOUTCOLUMNS" val="1"/>
  <p:tag name="BTFPLAYOUTENABLED" val="0"/>
</p:tagLst>
</file>

<file path=ppt/tags/tag28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BTFPLAYOUTENABLED" val="1"/>
</p:tagLst>
</file>

<file path=ppt/tags/tag283.xml><?xml version="1.0" encoding="utf-8"?>
<p:tagLst xmlns:a="http://schemas.openxmlformats.org/drawingml/2006/main" xmlns:r="http://schemas.openxmlformats.org/officeDocument/2006/relationships" xmlns:p="http://schemas.openxmlformats.org/presentationml/2006/main">
  <p:tag name="BTFPLAYOUTENABLED" val="0"/>
</p:tagLst>
</file>

<file path=ppt/tags/tag284.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BTFPLAYOUTENABLED" val="0"/>
</p:tagLst>
</file>

<file path=ppt/tags/tag287.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AS_UNIQUEID" val="7214"/>
</p:tagLst>
</file>

<file path=ppt/tags/tag29.xml><?xml version="1.0" encoding="utf-8"?>
<p:tagLst xmlns:a="http://schemas.openxmlformats.org/drawingml/2006/main" xmlns:r="http://schemas.openxmlformats.org/officeDocument/2006/relationships" xmlns:p="http://schemas.openxmlformats.org/presentationml/2006/main">
  <p:tag name="AS_UNIQUEID" val="6815"/>
</p:tagLst>
</file>

<file path=ppt/tags/tag290.xml><?xml version="1.0" encoding="utf-8"?>
<p:tagLst xmlns:a="http://schemas.openxmlformats.org/drawingml/2006/main" xmlns:r="http://schemas.openxmlformats.org/officeDocument/2006/relationships" xmlns:p="http://schemas.openxmlformats.org/presentationml/2006/main">
  <p:tag name="AS_UNIQUEID" val="6503"/>
  <p:tag name="BTFPLAYOUTENABLED" val="1"/>
</p:tagLst>
</file>

<file path=ppt/tags/tag291.xml><?xml version="1.0" encoding="utf-8"?>
<p:tagLst xmlns:a="http://schemas.openxmlformats.org/drawingml/2006/main" xmlns:r="http://schemas.openxmlformats.org/officeDocument/2006/relationships" xmlns:p="http://schemas.openxmlformats.org/presentationml/2006/main">
  <p:tag name="AS_UNIQUEID" val="6504"/>
  <p:tag name="BTFPLAYOUTENABLED" val="1"/>
</p:tagLst>
</file>

<file path=ppt/tags/tag292.xml><?xml version="1.0" encoding="utf-8"?>
<p:tagLst xmlns:a="http://schemas.openxmlformats.org/drawingml/2006/main" xmlns:r="http://schemas.openxmlformats.org/officeDocument/2006/relationships" xmlns:p="http://schemas.openxmlformats.org/presentationml/2006/main">
  <p:tag name="AS_UNIQUEID" val="6505"/>
  <p:tag name="BTFPLAYOUTENABLED" val="1"/>
</p:tagLst>
</file>

<file path=ppt/tags/tag293.xml><?xml version="1.0" encoding="utf-8"?>
<p:tagLst xmlns:a="http://schemas.openxmlformats.org/drawingml/2006/main" xmlns:r="http://schemas.openxmlformats.org/officeDocument/2006/relationships" xmlns:p="http://schemas.openxmlformats.org/presentationml/2006/main">
  <p:tag name="AS_UNIQUEID" val="6506"/>
  <p:tag name="BTFPLAYOUTENABLED" val="1"/>
</p:tagLst>
</file>

<file path=ppt/tags/tag294.xml><?xml version="1.0" encoding="utf-8"?>
<p:tagLst xmlns:a="http://schemas.openxmlformats.org/drawingml/2006/main" xmlns:r="http://schemas.openxmlformats.org/officeDocument/2006/relationships" xmlns:p="http://schemas.openxmlformats.org/presentationml/2006/main">
  <p:tag name="AS_UNIQUEID" val="6507"/>
</p:tagLst>
</file>

<file path=ppt/tags/tag295.xml><?xml version="1.0" encoding="utf-8"?>
<p:tagLst xmlns:a="http://schemas.openxmlformats.org/drawingml/2006/main" xmlns:r="http://schemas.openxmlformats.org/officeDocument/2006/relationships" xmlns:p="http://schemas.openxmlformats.org/presentationml/2006/main">
  <p:tag name="AS_UNIQUEID" val="6465"/>
</p:tagLst>
</file>

<file path=ppt/tags/tag296.xml><?xml version="1.0" encoding="utf-8"?>
<p:tagLst xmlns:a="http://schemas.openxmlformats.org/drawingml/2006/main" xmlns:r="http://schemas.openxmlformats.org/officeDocument/2006/relationships" xmlns:p="http://schemas.openxmlformats.org/presentationml/2006/main">
  <p:tag name="AS_UNIQUEID" val="6488"/>
</p:tagLst>
</file>

<file path=ppt/tags/tag297.xml><?xml version="1.0" encoding="utf-8"?>
<p:tagLst xmlns:a="http://schemas.openxmlformats.org/drawingml/2006/main" xmlns:r="http://schemas.openxmlformats.org/officeDocument/2006/relationships" xmlns:p="http://schemas.openxmlformats.org/presentationml/2006/main">
  <p:tag name="AS_UNIQUEID" val="6626"/>
  <p:tag name="BTFPLAYOUTANCHOREBOTTOM" val="False"/>
  <p:tag name="BTFPLAYOUTANCHORELEFT" val="True"/>
  <p:tag name="BTFPLAYOUTANCHORERIGHT" val="False"/>
  <p:tag name="BTFPLAYOUTANCHORETOP" val="True"/>
  <p:tag name="BTFPLAYOUTENABLED" val="1"/>
</p:tagLst>
</file>

<file path=ppt/tags/tag298.xml><?xml version="1.0" encoding="utf-8"?>
<p:tagLst xmlns:a="http://schemas.openxmlformats.org/drawingml/2006/main" xmlns:r="http://schemas.openxmlformats.org/officeDocument/2006/relationships" xmlns:p="http://schemas.openxmlformats.org/presentationml/2006/main">
  <p:tag name="AS_UNIQUEID" val="6627"/>
</p:tagLst>
</file>

<file path=ppt/tags/tag299.xml><?xml version="1.0" encoding="utf-8"?>
<p:tagLst xmlns:a="http://schemas.openxmlformats.org/drawingml/2006/main" xmlns:r="http://schemas.openxmlformats.org/officeDocument/2006/relationships" xmlns:p="http://schemas.openxmlformats.org/presentationml/2006/main">
  <p:tag name="AS_UNIQUEID" val="6628"/>
  <p:tag name="BTFPLAYOUTANCHOREBOTTOM" val="False"/>
  <p:tag name="BTFPLAYOUTANCHORELEFT" val="True"/>
  <p:tag name="BTFPLAYOUTANCHORERIGHT" val="False"/>
  <p:tag name="BTFPLAYOUTANCHORETOP" val="True"/>
  <p:tag name="BTFPLAYOUTENABLED"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S_UNIQUEID" val="6816"/>
</p:tagLst>
</file>

<file path=ppt/tags/tag300.xml><?xml version="1.0" encoding="utf-8"?>
<p:tagLst xmlns:a="http://schemas.openxmlformats.org/drawingml/2006/main" xmlns:r="http://schemas.openxmlformats.org/officeDocument/2006/relationships" xmlns:p="http://schemas.openxmlformats.org/presentationml/2006/main">
  <p:tag name="AS_UNIQUEID" val="6629"/>
</p:tagLst>
</file>

<file path=ppt/tags/tag301.xml><?xml version="1.0" encoding="utf-8"?>
<p:tagLst xmlns:a="http://schemas.openxmlformats.org/drawingml/2006/main" xmlns:r="http://schemas.openxmlformats.org/officeDocument/2006/relationships" xmlns:p="http://schemas.openxmlformats.org/presentationml/2006/main">
  <p:tag name="AS_UNIQUEID" val="6630"/>
</p:tagLst>
</file>

<file path=ppt/tags/tag302.xml><?xml version="1.0" encoding="utf-8"?>
<p:tagLst xmlns:a="http://schemas.openxmlformats.org/drawingml/2006/main" xmlns:r="http://schemas.openxmlformats.org/officeDocument/2006/relationships" xmlns:p="http://schemas.openxmlformats.org/presentationml/2006/main">
  <p:tag name="AS_UNIQUEID" val="6631"/>
</p:tagLst>
</file>

<file path=ppt/tags/tag303.xml><?xml version="1.0" encoding="utf-8"?>
<p:tagLst xmlns:a="http://schemas.openxmlformats.org/drawingml/2006/main" xmlns:r="http://schemas.openxmlformats.org/officeDocument/2006/relationships" xmlns:p="http://schemas.openxmlformats.org/presentationml/2006/main">
  <p:tag name="AS_UNIQUEID" val="6632"/>
</p:tagLst>
</file>

<file path=ppt/tags/tag304.xml><?xml version="1.0" encoding="utf-8"?>
<p:tagLst xmlns:a="http://schemas.openxmlformats.org/drawingml/2006/main" xmlns:r="http://schemas.openxmlformats.org/officeDocument/2006/relationships" xmlns:p="http://schemas.openxmlformats.org/presentationml/2006/main">
  <p:tag name="AS_UNIQUEID" val="6633"/>
</p:tagLst>
</file>

<file path=ppt/tags/tag305.xml><?xml version="1.0" encoding="utf-8"?>
<p:tagLst xmlns:a="http://schemas.openxmlformats.org/drawingml/2006/main" xmlns:r="http://schemas.openxmlformats.org/officeDocument/2006/relationships" xmlns:p="http://schemas.openxmlformats.org/presentationml/2006/main">
  <p:tag name="AS_UNIQUEID" val="6634"/>
</p:tagLst>
</file>

<file path=ppt/tags/tag306.xml><?xml version="1.0" encoding="utf-8"?>
<p:tagLst xmlns:a="http://schemas.openxmlformats.org/drawingml/2006/main" xmlns:r="http://schemas.openxmlformats.org/officeDocument/2006/relationships" xmlns:p="http://schemas.openxmlformats.org/presentationml/2006/main">
  <p:tag name="AS_UNIQUEID" val="6635"/>
</p:tagLst>
</file>

<file path=ppt/tags/tag307.xml><?xml version="1.0" encoding="utf-8"?>
<p:tagLst xmlns:a="http://schemas.openxmlformats.org/drawingml/2006/main" xmlns:r="http://schemas.openxmlformats.org/officeDocument/2006/relationships" xmlns:p="http://schemas.openxmlformats.org/presentationml/2006/main">
  <p:tag name="AS_UNIQUEID" val="6636"/>
</p:tagLst>
</file>

<file path=ppt/tags/tag308.xml><?xml version="1.0" encoding="utf-8"?>
<p:tagLst xmlns:a="http://schemas.openxmlformats.org/drawingml/2006/main" xmlns:r="http://schemas.openxmlformats.org/officeDocument/2006/relationships" xmlns:p="http://schemas.openxmlformats.org/presentationml/2006/main">
  <p:tag name="AS_UNIQUEID" val="6637"/>
</p:tagLst>
</file>

<file path=ppt/tags/tag309.xml><?xml version="1.0" encoding="utf-8"?>
<p:tagLst xmlns:a="http://schemas.openxmlformats.org/drawingml/2006/main" xmlns:r="http://schemas.openxmlformats.org/officeDocument/2006/relationships" xmlns:p="http://schemas.openxmlformats.org/presentationml/2006/main">
  <p:tag name="AS_UNIQUEID" val="6638"/>
</p:tagLst>
</file>

<file path=ppt/tags/tag31.xml><?xml version="1.0" encoding="utf-8"?>
<p:tagLst xmlns:a="http://schemas.openxmlformats.org/drawingml/2006/main" xmlns:r="http://schemas.openxmlformats.org/officeDocument/2006/relationships" xmlns:p="http://schemas.openxmlformats.org/presentationml/2006/main">
  <p:tag name="AS_UNIQUEID" val="6817"/>
</p:tagLst>
</file>

<file path=ppt/tags/tag310.xml><?xml version="1.0" encoding="utf-8"?>
<p:tagLst xmlns:a="http://schemas.openxmlformats.org/drawingml/2006/main" xmlns:r="http://schemas.openxmlformats.org/officeDocument/2006/relationships" xmlns:p="http://schemas.openxmlformats.org/presentationml/2006/main">
  <p:tag name="AS_UNIQUEID" val="6639"/>
</p:tagLst>
</file>

<file path=ppt/tags/tag311.xml><?xml version="1.0" encoding="utf-8"?>
<p:tagLst xmlns:a="http://schemas.openxmlformats.org/drawingml/2006/main" xmlns:r="http://schemas.openxmlformats.org/officeDocument/2006/relationships" xmlns:p="http://schemas.openxmlformats.org/presentationml/2006/main">
  <p:tag name="AS_UNIQUEID" val="7200"/>
</p:tagLst>
</file>

<file path=ppt/tags/tag312.xml><?xml version="1.0" encoding="utf-8"?>
<p:tagLst xmlns:a="http://schemas.openxmlformats.org/drawingml/2006/main" xmlns:r="http://schemas.openxmlformats.org/officeDocument/2006/relationships" xmlns:p="http://schemas.openxmlformats.org/presentationml/2006/main">
  <p:tag name="AS_UNIQUEID" val="7201"/>
</p:tagLst>
</file>

<file path=ppt/tags/tag313.xml><?xml version="1.0" encoding="utf-8"?>
<p:tagLst xmlns:a="http://schemas.openxmlformats.org/drawingml/2006/main" xmlns:r="http://schemas.openxmlformats.org/officeDocument/2006/relationships" xmlns:p="http://schemas.openxmlformats.org/presentationml/2006/main">
  <p:tag name="AS_UNIQUEID" val="7202"/>
</p:tagLst>
</file>

<file path=ppt/tags/tag314.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315.xml><?xml version="1.0" encoding="utf-8"?>
<p:tagLst xmlns:a="http://schemas.openxmlformats.org/drawingml/2006/main" xmlns:r="http://schemas.openxmlformats.org/officeDocument/2006/relationships" xmlns:p="http://schemas.openxmlformats.org/presentationml/2006/main">
  <p:tag name="AS_UNIQUEID" val="7214"/>
</p:tagLst>
</file>

<file path=ppt/tags/tag316.xml><?xml version="1.0" encoding="utf-8"?>
<p:tagLst xmlns:a="http://schemas.openxmlformats.org/drawingml/2006/main" xmlns:r="http://schemas.openxmlformats.org/officeDocument/2006/relationships" xmlns:p="http://schemas.openxmlformats.org/presentationml/2006/main">
  <p:tag name="AS_UNIQUEID" val="6507"/>
</p:tagLst>
</file>

<file path=ppt/tags/tag317.xml><?xml version="1.0" encoding="utf-8"?>
<p:tagLst xmlns:a="http://schemas.openxmlformats.org/drawingml/2006/main" xmlns:r="http://schemas.openxmlformats.org/officeDocument/2006/relationships" xmlns:p="http://schemas.openxmlformats.org/presentationml/2006/main">
  <p:tag name="AS_UNIQUEID" val="6503"/>
  <p:tag name="BTFPLAYOUTENABLED" val="1"/>
</p:tagLst>
</file>

<file path=ppt/tags/tag318.xml><?xml version="1.0" encoding="utf-8"?>
<p:tagLst xmlns:a="http://schemas.openxmlformats.org/drawingml/2006/main" xmlns:r="http://schemas.openxmlformats.org/officeDocument/2006/relationships" xmlns:p="http://schemas.openxmlformats.org/presentationml/2006/main">
  <p:tag name="AS_UNIQUEID" val="6504"/>
  <p:tag name="BTFPLAYOUTENABLED" val="1"/>
</p:tagLst>
</file>

<file path=ppt/tags/tag319.xml><?xml version="1.0" encoding="utf-8"?>
<p:tagLst xmlns:a="http://schemas.openxmlformats.org/drawingml/2006/main" xmlns:r="http://schemas.openxmlformats.org/officeDocument/2006/relationships" xmlns:p="http://schemas.openxmlformats.org/presentationml/2006/main">
  <p:tag name="AS_UNIQUEID" val="6505"/>
  <p:tag name="BTFPLAYOUTENABLED" val="1"/>
</p:tagLst>
</file>

<file path=ppt/tags/tag32.xml><?xml version="1.0" encoding="utf-8"?>
<p:tagLst xmlns:a="http://schemas.openxmlformats.org/drawingml/2006/main" xmlns:r="http://schemas.openxmlformats.org/officeDocument/2006/relationships" xmlns:p="http://schemas.openxmlformats.org/presentationml/2006/main">
  <p:tag name="AS_UNIQUEID" val="6820"/>
</p:tagLst>
</file>

<file path=ppt/tags/tag320.xml><?xml version="1.0" encoding="utf-8"?>
<p:tagLst xmlns:a="http://schemas.openxmlformats.org/drawingml/2006/main" xmlns:r="http://schemas.openxmlformats.org/officeDocument/2006/relationships" xmlns:p="http://schemas.openxmlformats.org/presentationml/2006/main">
  <p:tag name="AS_UNIQUEID" val="6506"/>
  <p:tag name="BTFPLAYOUTENABLED" val="1"/>
</p:tagLst>
</file>

<file path=ppt/tags/tag321.xml><?xml version="1.0" encoding="utf-8"?>
<p:tagLst xmlns:a="http://schemas.openxmlformats.org/drawingml/2006/main" xmlns:r="http://schemas.openxmlformats.org/officeDocument/2006/relationships" xmlns:p="http://schemas.openxmlformats.org/presentationml/2006/main">
  <p:tag name="AS_UNIQUEID" val="6465"/>
</p:tagLst>
</file>

<file path=ppt/tags/tag322.xml><?xml version="1.0" encoding="utf-8"?>
<p:tagLst xmlns:a="http://schemas.openxmlformats.org/drawingml/2006/main" xmlns:r="http://schemas.openxmlformats.org/officeDocument/2006/relationships" xmlns:p="http://schemas.openxmlformats.org/presentationml/2006/main">
  <p:tag name="AS_UNIQUEID" val="6591"/>
  <p:tag name="BTFPLAYOUTENABLED" val="0"/>
</p:tagLst>
</file>

<file path=ppt/tags/tag323.xml><?xml version="1.0" encoding="utf-8"?>
<p:tagLst xmlns:a="http://schemas.openxmlformats.org/drawingml/2006/main" xmlns:r="http://schemas.openxmlformats.org/officeDocument/2006/relationships" xmlns:p="http://schemas.openxmlformats.org/presentationml/2006/main">
  <p:tag name="AS_UNIQUEID" val="6592"/>
  <p:tag name="BTFPLAYOUTENABLED" val="0"/>
</p:tagLst>
</file>

<file path=ppt/tags/tag324.xml><?xml version="1.0" encoding="utf-8"?>
<p:tagLst xmlns:a="http://schemas.openxmlformats.org/drawingml/2006/main" xmlns:r="http://schemas.openxmlformats.org/officeDocument/2006/relationships" xmlns:p="http://schemas.openxmlformats.org/presentationml/2006/main">
  <p:tag name="AS_UNIQUEID" val="6593"/>
  <p:tag name="BTFPLAYOUTENABLED" val="0"/>
</p:tagLst>
</file>

<file path=ppt/tags/tag325.xml><?xml version="1.0" encoding="utf-8"?>
<p:tagLst xmlns:a="http://schemas.openxmlformats.org/drawingml/2006/main" xmlns:r="http://schemas.openxmlformats.org/officeDocument/2006/relationships" xmlns:p="http://schemas.openxmlformats.org/presentationml/2006/main">
  <p:tag name="AS_UNIQUEID" val="6607"/>
</p:tagLst>
</file>

<file path=ppt/tags/tag326.xml><?xml version="1.0" encoding="utf-8"?>
<p:tagLst xmlns:a="http://schemas.openxmlformats.org/drawingml/2006/main" xmlns:r="http://schemas.openxmlformats.org/officeDocument/2006/relationships" xmlns:p="http://schemas.openxmlformats.org/presentationml/2006/main">
  <p:tag name="AS_UNIQUEID" val="6608"/>
</p:tagLst>
</file>

<file path=ppt/tags/tag327.xml><?xml version="1.0" encoding="utf-8"?>
<p:tagLst xmlns:a="http://schemas.openxmlformats.org/drawingml/2006/main" xmlns:r="http://schemas.openxmlformats.org/officeDocument/2006/relationships" xmlns:p="http://schemas.openxmlformats.org/presentationml/2006/main">
  <p:tag name="AS_UNIQUEID" val="6594"/>
</p:tagLst>
</file>

<file path=ppt/tags/tag328.xml><?xml version="1.0" encoding="utf-8"?>
<p:tagLst xmlns:a="http://schemas.openxmlformats.org/drawingml/2006/main" xmlns:r="http://schemas.openxmlformats.org/officeDocument/2006/relationships" xmlns:p="http://schemas.openxmlformats.org/presentationml/2006/main">
  <p:tag name="AS_UNIQUEID" val="6595"/>
</p:tagLst>
</file>

<file path=ppt/tags/tag329.xml><?xml version="1.0" encoding="utf-8"?>
<p:tagLst xmlns:a="http://schemas.openxmlformats.org/drawingml/2006/main" xmlns:r="http://schemas.openxmlformats.org/officeDocument/2006/relationships" xmlns:p="http://schemas.openxmlformats.org/presentationml/2006/main">
  <p:tag name="AS_UNIQUEID" val="6596"/>
</p:tagLst>
</file>

<file path=ppt/tags/tag33.xml><?xml version="1.0" encoding="utf-8"?>
<p:tagLst xmlns:a="http://schemas.openxmlformats.org/drawingml/2006/main" xmlns:r="http://schemas.openxmlformats.org/officeDocument/2006/relationships" xmlns:p="http://schemas.openxmlformats.org/presentationml/2006/main">
  <p:tag name="AS_UNIQUEID" val="6818"/>
</p:tagLst>
</file>

<file path=ppt/tags/tag330.xml><?xml version="1.0" encoding="utf-8"?>
<p:tagLst xmlns:a="http://schemas.openxmlformats.org/drawingml/2006/main" xmlns:r="http://schemas.openxmlformats.org/officeDocument/2006/relationships" xmlns:p="http://schemas.openxmlformats.org/presentationml/2006/main">
  <p:tag name="AS_UNIQUEID" val="7200"/>
</p:tagLst>
</file>

<file path=ppt/tags/tag331.xml><?xml version="1.0" encoding="utf-8"?>
<p:tagLst xmlns:a="http://schemas.openxmlformats.org/drawingml/2006/main" xmlns:r="http://schemas.openxmlformats.org/officeDocument/2006/relationships" xmlns:p="http://schemas.openxmlformats.org/presentationml/2006/main">
  <p:tag name="AS_UNIQUEID" val="7201"/>
</p:tagLst>
</file>

<file path=ppt/tags/tag332.xml><?xml version="1.0" encoding="utf-8"?>
<p:tagLst xmlns:a="http://schemas.openxmlformats.org/drawingml/2006/main" xmlns:r="http://schemas.openxmlformats.org/officeDocument/2006/relationships" xmlns:p="http://schemas.openxmlformats.org/presentationml/2006/main">
  <p:tag name="AS_UNIQUEID" val="7202"/>
</p:tagLst>
</file>

<file path=ppt/tags/tag333.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334.xml><?xml version="1.0" encoding="utf-8"?>
<p:tagLst xmlns:a="http://schemas.openxmlformats.org/drawingml/2006/main" xmlns:r="http://schemas.openxmlformats.org/officeDocument/2006/relationships" xmlns:p="http://schemas.openxmlformats.org/presentationml/2006/main">
  <p:tag name="AS_UNIQUEID" val="7214"/>
</p:tagLst>
</file>

<file path=ppt/tags/tag335.xml><?xml version="1.0" encoding="utf-8"?>
<p:tagLst xmlns:a="http://schemas.openxmlformats.org/drawingml/2006/main" xmlns:r="http://schemas.openxmlformats.org/officeDocument/2006/relationships" xmlns:p="http://schemas.openxmlformats.org/presentationml/2006/main">
  <p:tag name="AS_UNIQUEID" val="6507"/>
</p:tagLst>
</file>

<file path=ppt/tags/tag336.xml><?xml version="1.0" encoding="utf-8"?>
<p:tagLst xmlns:a="http://schemas.openxmlformats.org/drawingml/2006/main" xmlns:r="http://schemas.openxmlformats.org/officeDocument/2006/relationships" xmlns:p="http://schemas.openxmlformats.org/presentationml/2006/main">
  <p:tag name="AS_UNIQUEID" val="6503"/>
  <p:tag name="BTFPLAYOUTENABLED" val="1"/>
</p:tagLst>
</file>

<file path=ppt/tags/tag337.xml><?xml version="1.0" encoding="utf-8"?>
<p:tagLst xmlns:a="http://schemas.openxmlformats.org/drawingml/2006/main" xmlns:r="http://schemas.openxmlformats.org/officeDocument/2006/relationships" xmlns:p="http://schemas.openxmlformats.org/presentationml/2006/main">
  <p:tag name="AS_UNIQUEID" val="6504"/>
  <p:tag name="BTFPLAYOUTENABLED" val="1"/>
</p:tagLst>
</file>

<file path=ppt/tags/tag338.xml><?xml version="1.0" encoding="utf-8"?>
<p:tagLst xmlns:a="http://schemas.openxmlformats.org/drawingml/2006/main" xmlns:r="http://schemas.openxmlformats.org/officeDocument/2006/relationships" xmlns:p="http://schemas.openxmlformats.org/presentationml/2006/main">
  <p:tag name="AS_UNIQUEID" val="6505"/>
  <p:tag name="BTFPLAYOUTENABLED" val="1"/>
</p:tagLst>
</file>

<file path=ppt/tags/tag339.xml><?xml version="1.0" encoding="utf-8"?>
<p:tagLst xmlns:a="http://schemas.openxmlformats.org/drawingml/2006/main" xmlns:r="http://schemas.openxmlformats.org/officeDocument/2006/relationships" xmlns:p="http://schemas.openxmlformats.org/presentationml/2006/main">
  <p:tag name="AS_UNIQUEID" val="6506"/>
  <p:tag name="BTFPLAYOUTENABLED" val="1"/>
</p:tagLst>
</file>

<file path=ppt/tags/tag34.xml><?xml version="1.0" encoding="utf-8"?>
<p:tagLst xmlns:a="http://schemas.openxmlformats.org/drawingml/2006/main" xmlns:r="http://schemas.openxmlformats.org/officeDocument/2006/relationships" xmlns:p="http://schemas.openxmlformats.org/presentationml/2006/main">
  <p:tag name="AS_UNIQUEID" val="6819"/>
</p:tagLst>
</file>

<file path=ppt/tags/tag340.xml><?xml version="1.0" encoding="utf-8"?>
<p:tagLst xmlns:a="http://schemas.openxmlformats.org/drawingml/2006/main" xmlns:r="http://schemas.openxmlformats.org/officeDocument/2006/relationships" xmlns:p="http://schemas.openxmlformats.org/presentationml/2006/main">
  <p:tag name="AS_UNIQUEID" val="6465"/>
</p:tagLst>
</file>

<file path=ppt/tags/tag341.xml><?xml version="1.0" encoding="utf-8"?>
<p:tagLst xmlns:a="http://schemas.openxmlformats.org/drawingml/2006/main" xmlns:r="http://schemas.openxmlformats.org/officeDocument/2006/relationships" xmlns:p="http://schemas.openxmlformats.org/presentationml/2006/main">
  <p:tag name="AS_UNIQUEID" val="6626"/>
  <p:tag name="BTFPLAYOUTANCHOREBOTTOM" val="False"/>
  <p:tag name="BTFPLAYOUTANCHORELEFT" val="True"/>
  <p:tag name="BTFPLAYOUTANCHORERIGHT" val="False"/>
  <p:tag name="BTFPLAYOUTANCHORETOP" val="True"/>
  <p:tag name="BTFPLAYOUTENABLED" val="1"/>
</p:tagLst>
</file>

<file path=ppt/tags/tag342.xml><?xml version="1.0" encoding="utf-8"?>
<p:tagLst xmlns:a="http://schemas.openxmlformats.org/drawingml/2006/main" xmlns:r="http://schemas.openxmlformats.org/officeDocument/2006/relationships" xmlns:p="http://schemas.openxmlformats.org/presentationml/2006/main">
  <p:tag name="AS_UNIQUEID" val="6627"/>
</p:tagLst>
</file>

<file path=ppt/tags/tag343.xml><?xml version="1.0" encoding="utf-8"?>
<p:tagLst xmlns:a="http://schemas.openxmlformats.org/drawingml/2006/main" xmlns:r="http://schemas.openxmlformats.org/officeDocument/2006/relationships" xmlns:p="http://schemas.openxmlformats.org/presentationml/2006/main">
  <p:tag name="AS_UNIQUEID" val="6628"/>
  <p:tag name="BTFPLAYOUTANCHOREBOTTOM" val="False"/>
  <p:tag name="BTFPLAYOUTANCHORELEFT" val="True"/>
  <p:tag name="BTFPLAYOUTANCHORERIGHT" val="False"/>
  <p:tag name="BTFPLAYOUTANCHORETOP" val="True"/>
  <p:tag name="BTFPLAYOUTENABLED" val="1"/>
</p:tagLst>
</file>

<file path=ppt/tags/tag344.xml><?xml version="1.0" encoding="utf-8"?>
<p:tagLst xmlns:a="http://schemas.openxmlformats.org/drawingml/2006/main" xmlns:r="http://schemas.openxmlformats.org/officeDocument/2006/relationships" xmlns:p="http://schemas.openxmlformats.org/presentationml/2006/main">
  <p:tag name="AS_UNIQUEID" val="6629"/>
</p:tagLst>
</file>

<file path=ppt/tags/tag345.xml><?xml version="1.0" encoding="utf-8"?>
<p:tagLst xmlns:a="http://schemas.openxmlformats.org/drawingml/2006/main" xmlns:r="http://schemas.openxmlformats.org/officeDocument/2006/relationships" xmlns:p="http://schemas.openxmlformats.org/presentationml/2006/main">
  <p:tag name="AS_UNIQUEID" val="6630"/>
</p:tagLst>
</file>

<file path=ppt/tags/tag346.xml><?xml version="1.0" encoding="utf-8"?>
<p:tagLst xmlns:a="http://schemas.openxmlformats.org/drawingml/2006/main" xmlns:r="http://schemas.openxmlformats.org/officeDocument/2006/relationships" xmlns:p="http://schemas.openxmlformats.org/presentationml/2006/main">
  <p:tag name="AS_UNIQUEID" val="6631"/>
</p:tagLst>
</file>

<file path=ppt/tags/tag347.xml><?xml version="1.0" encoding="utf-8"?>
<p:tagLst xmlns:a="http://schemas.openxmlformats.org/drawingml/2006/main" xmlns:r="http://schemas.openxmlformats.org/officeDocument/2006/relationships" xmlns:p="http://schemas.openxmlformats.org/presentationml/2006/main">
  <p:tag name="AS_UNIQUEID" val="6632"/>
</p:tagLst>
</file>

<file path=ppt/tags/tag348.xml><?xml version="1.0" encoding="utf-8"?>
<p:tagLst xmlns:a="http://schemas.openxmlformats.org/drawingml/2006/main" xmlns:r="http://schemas.openxmlformats.org/officeDocument/2006/relationships" xmlns:p="http://schemas.openxmlformats.org/presentationml/2006/main">
  <p:tag name="AS_UNIQUEID" val="6633"/>
</p:tagLst>
</file>

<file path=ppt/tags/tag349.xml><?xml version="1.0" encoding="utf-8"?>
<p:tagLst xmlns:a="http://schemas.openxmlformats.org/drawingml/2006/main" xmlns:r="http://schemas.openxmlformats.org/officeDocument/2006/relationships" xmlns:p="http://schemas.openxmlformats.org/presentationml/2006/main">
  <p:tag name="AS_UNIQUEID" val="6634"/>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0.xml><?xml version="1.0" encoding="utf-8"?>
<p:tagLst xmlns:a="http://schemas.openxmlformats.org/drawingml/2006/main" xmlns:r="http://schemas.openxmlformats.org/officeDocument/2006/relationships" xmlns:p="http://schemas.openxmlformats.org/presentationml/2006/main">
  <p:tag name="AS_UNIQUEID" val="6635"/>
</p:tagLst>
</file>

<file path=ppt/tags/tag351.xml><?xml version="1.0" encoding="utf-8"?>
<p:tagLst xmlns:a="http://schemas.openxmlformats.org/drawingml/2006/main" xmlns:r="http://schemas.openxmlformats.org/officeDocument/2006/relationships" xmlns:p="http://schemas.openxmlformats.org/presentationml/2006/main">
  <p:tag name="AS_UNIQUEID" val="6636"/>
</p:tagLst>
</file>

<file path=ppt/tags/tag352.xml><?xml version="1.0" encoding="utf-8"?>
<p:tagLst xmlns:a="http://schemas.openxmlformats.org/drawingml/2006/main" xmlns:r="http://schemas.openxmlformats.org/officeDocument/2006/relationships" xmlns:p="http://schemas.openxmlformats.org/presentationml/2006/main">
  <p:tag name="AS_UNIQUEID" val="6637"/>
</p:tagLst>
</file>

<file path=ppt/tags/tag353.xml><?xml version="1.0" encoding="utf-8"?>
<p:tagLst xmlns:a="http://schemas.openxmlformats.org/drawingml/2006/main" xmlns:r="http://schemas.openxmlformats.org/officeDocument/2006/relationships" xmlns:p="http://schemas.openxmlformats.org/presentationml/2006/main">
  <p:tag name="AS_UNIQUEID" val="6638"/>
</p:tagLst>
</file>

<file path=ppt/tags/tag354.xml><?xml version="1.0" encoding="utf-8"?>
<p:tagLst xmlns:a="http://schemas.openxmlformats.org/drawingml/2006/main" xmlns:r="http://schemas.openxmlformats.org/officeDocument/2006/relationships" xmlns:p="http://schemas.openxmlformats.org/presentationml/2006/main">
  <p:tag name="AS_UNIQUEID" val="6639"/>
</p:tagLst>
</file>

<file path=ppt/tags/tag355.xml><?xml version="1.0" encoding="utf-8"?>
<p:tagLst xmlns:a="http://schemas.openxmlformats.org/drawingml/2006/main" xmlns:r="http://schemas.openxmlformats.org/officeDocument/2006/relationships" xmlns:p="http://schemas.openxmlformats.org/presentationml/2006/main">
  <p:tag name="AS_UNIQUEID" val="6617"/>
</p:tagLst>
</file>

<file path=ppt/tags/tag356.xml><?xml version="1.0" encoding="utf-8"?>
<p:tagLst xmlns:a="http://schemas.openxmlformats.org/drawingml/2006/main" xmlns:r="http://schemas.openxmlformats.org/officeDocument/2006/relationships" xmlns:p="http://schemas.openxmlformats.org/presentationml/2006/main">
  <p:tag name="AS_UNIQUEID" val="6618"/>
</p:tagLst>
</file>

<file path=ppt/tags/tag357.xml><?xml version="1.0" encoding="utf-8"?>
<p:tagLst xmlns:a="http://schemas.openxmlformats.org/drawingml/2006/main" xmlns:r="http://schemas.openxmlformats.org/officeDocument/2006/relationships" xmlns:p="http://schemas.openxmlformats.org/presentationml/2006/main">
  <p:tag name="AS_UNIQUEID" val="6619"/>
  <p:tag name="BTFPICONID" val="372e8b51724f17c2aace9788083d903a"/>
  <p:tag name="BTFPLAYOUTENABLED" val="1"/>
</p:tagLst>
</file>

<file path=ppt/tags/tag358.xml><?xml version="1.0" encoding="utf-8"?>
<p:tagLst xmlns:a="http://schemas.openxmlformats.org/drawingml/2006/main" xmlns:r="http://schemas.openxmlformats.org/officeDocument/2006/relationships" xmlns:p="http://schemas.openxmlformats.org/presentationml/2006/main">
  <p:tag name="AS_UNIQUEID" val="6622"/>
  <p:tag name="BTFPICONID" val="ea75eaa5276a3f9ce9e90293b9cf7603"/>
  <p:tag name="BTFPLAYOUTENABLED" val="1"/>
</p:tagLst>
</file>

<file path=ppt/tags/tag359.xml><?xml version="1.0" encoding="utf-8"?>
<p:tagLst xmlns:a="http://schemas.openxmlformats.org/drawingml/2006/main" xmlns:r="http://schemas.openxmlformats.org/officeDocument/2006/relationships" xmlns:p="http://schemas.openxmlformats.org/presentationml/2006/main">
  <p:tag name="AS_UNIQUEID" val="6623"/>
</p:tagLst>
</file>

<file path=ppt/tags/tag36.xml><?xml version="1.0" encoding="utf-8"?>
<p:tagLst xmlns:a="http://schemas.openxmlformats.org/drawingml/2006/main" xmlns:r="http://schemas.openxmlformats.org/officeDocument/2006/relationships" xmlns:p="http://schemas.openxmlformats.org/presentationml/2006/main">
  <p:tag name="AS_UNIQUEID" val="6822"/>
</p:tagLst>
</file>

<file path=ppt/tags/tag360.xml><?xml version="1.0" encoding="utf-8"?>
<p:tagLst xmlns:a="http://schemas.openxmlformats.org/drawingml/2006/main" xmlns:r="http://schemas.openxmlformats.org/officeDocument/2006/relationships" xmlns:p="http://schemas.openxmlformats.org/presentationml/2006/main">
  <p:tag name="AS_UNIQUEID" val="6624"/>
</p:tagLst>
</file>

<file path=ppt/tags/tag361.xml><?xml version="1.0" encoding="utf-8"?>
<p:tagLst xmlns:a="http://schemas.openxmlformats.org/drawingml/2006/main" xmlns:r="http://schemas.openxmlformats.org/officeDocument/2006/relationships" xmlns:p="http://schemas.openxmlformats.org/presentationml/2006/main">
  <p:tag name="AS_UNIQUEID" val="6620"/>
</p:tagLst>
</file>

<file path=ppt/tags/tag362.xml><?xml version="1.0" encoding="utf-8"?>
<p:tagLst xmlns:a="http://schemas.openxmlformats.org/drawingml/2006/main" xmlns:r="http://schemas.openxmlformats.org/officeDocument/2006/relationships" xmlns:p="http://schemas.openxmlformats.org/presentationml/2006/main">
  <p:tag name="AS_UNIQUEID" val="6621"/>
</p:tagLst>
</file>

<file path=ppt/tags/tag363.xml><?xml version="1.0" encoding="utf-8"?>
<p:tagLst xmlns:a="http://schemas.openxmlformats.org/drawingml/2006/main" xmlns:r="http://schemas.openxmlformats.org/officeDocument/2006/relationships" xmlns:p="http://schemas.openxmlformats.org/presentationml/2006/main">
  <p:tag name="AS_UNIQUEID" val="7200"/>
</p:tagLst>
</file>

<file path=ppt/tags/tag364.xml><?xml version="1.0" encoding="utf-8"?>
<p:tagLst xmlns:a="http://schemas.openxmlformats.org/drawingml/2006/main" xmlns:r="http://schemas.openxmlformats.org/officeDocument/2006/relationships" xmlns:p="http://schemas.openxmlformats.org/presentationml/2006/main">
  <p:tag name="AS_UNIQUEID" val="7201"/>
</p:tagLst>
</file>

<file path=ppt/tags/tag365.xml><?xml version="1.0" encoding="utf-8"?>
<p:tagLst xmlns:a="http://schemas.openxmlformats.org/drawingml/2006/main" xmlns:r="http://schemas.openxmlformats.org/officeDocument/2006/relationships" xmlns:p="http://schemas.openxmlformats.org/presentationml/2006/main">
  <p:tag name="AS_UNIQUEID" val="7202"/>
</p:tagLst>
</file>

<file path=ppt/tags/tag366.xml><?xml version="1.0" encoding="utf-8"?>
<p:tagLst xmlns:a="http://schemas.openxmlformats.org/drawingml/2006/main" xmlns:r="http://schemas.openxmlformats.org/officeDocument/2006/relationships" xmlns:p="http://schemas.openxmlformats.org/presentationml/2006/main">
  <p:tag name="BTFPLAYOUTENABLED" val="1"/>
  <p:tag name="BTFPLAYOUTCOLUMNS" val="2"/>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AS_UNIQUEID" val="6797"/>
</p:tagLst>
</file>

<file path=ppt/tags/tag369.xml><?xml version="1.0" encoding="utf-8"?>
<p:tagLst xmlns:a="http://schemas.openxmlformats.org/drawingml/2006/main" xmlns:r="http://schemas.openxmlformats.org/officeDocument/2006/relationships" xmlns:p="http://schemas.openxmlformats.org/presentationml/2006/main">
  <p:tag name="AS_UNIQUEID" val="6798"/>
</p:tagLst>
</file>

<file path=ppt/tags/tag37.xml><?xml version="1.0" encoding="utf-8"?>
<p:tagLst xmlns:a="http://schemas.openxmlformats.org/drawingml/2006/main" xmlns:r="http://schemas.openxmlformats.org/officeDocument/2006/relationships" xmlns:p="http://schemas.openxmlformats.org/presentationml/2006/main">
  <p:tag name="AS_UNIQUEID" val="6823"/>
</p:tagLst>
</file>

<file path=ppt/tags/tag370.xml><?xml version="1.0" encoding="utf-8"?>
<p:tagLst xmlns:a="http://schemas.openxmlformats.org/drawingml/2006/main" xmlns:r="http://schemas.openxmlformats.org/officeDocument/2006/relationships" xmlns:p="http://schemas.openxmlformats.org/presentationml/2006/main">
  <p:tag name="AS_UNIQUEID" val="6799"/>
  <p:tag name="BAINBULLETSACTIVATED" val="True"/>
  <p:tag name="BAINBULLETSLEVELSFINGERPRINT" val="1472139159"/>
  <p:tag name="BTFPDEFAULTWIDTH" val="710.1251"/>
  <p:tag name="BTFPLAYOUTANCHOREBOTTOM" val="False"/>
  <p:tag name="BTFPLAYOUTANCHORELEFT" val="True"/>
  <p:tag name="BTFPLAYOUTANCHORERIGHT" val="True"/>
  <p:tag name="BTFPLAYOUTANCHORETOP" val="True"/>
  <p:tag name="BTFPLAYOUTENABLED" val="1"/>
</p:tagLst>
</file>

<file path=ppt/tags/tag371.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372.xml><?xml version="1.0" encoding="utf-8"?>
<p:tagLst xmlns:a="http://schemas.openxmlformats.org/drawingml/2006/main" xmlns:r="http://schemas.openxmlformats.org/officeDocument/2006/relationships" xmlns:p="http://schemas.openxmlformats.org/presentationml/2006/main">
  <p:tag name="AS_UNIQUEID" val="7368"/>
</p:tagLst>
</file>

<file path=ppt/tags/tag373.xml><?xml version="1.0" encoding="utf-8"?>
<p:tagLst xmlns:a="http://schemas.openxmlformats.org/drawingml/2006/main" xmlns:r="http://schemas.openxmlformats.org/officeDocument/2006/relationships" xmlns:p="http://schemas.openxmlformats.org/presentationml/2006/main">
  <p:tag name="AS_UNIQUEID" val="7373"/>
</p:tagLst>
</file>

<file path=ppt/tags/tag374.xml><?xml version="1.0" encoding="utf-8"?>
<p:tagLst xmlns:a="http://schemas.openxmlformats.org/drawingml/2006/main" xmlns:r="http://schemas.openxmlformats.org/officeDocument/2006/relationships" xmlns:p="http://schemas.openxmlformats.org/presentationml/2006/main">
  <p:tag name="AS_UNIQUEID" val="7378"/>
</p:tagLst>
</file>

<file path=ppt/tags/tag375.xml><?xml version="1.0" encoding="utf-8"?>
<p:tagLst xmlns:a="http://schemas.openxmlformats.org/drawingml/2006/main" xmlns:r="http://schemas.openxmlformats.org/officeDocument/2006/relationships" xmlns:p="http://schemas.openxmlformats.org/presentationml/2006/main">
  <p:tag name="AS_UNIQUEID" val="7379"/>
</p:tagLst>
</file>

<file path=ppt/tags/tag376.xml><?xml version="1.0" encoding="utf-8"?>
<p:tagLst xmlns:a="http://schemas.openxmlformats.org/drawingml/2006/main" xmlns:r="http://schemas.openxmlformats.org/officeDocument/2006/relationships" xmlns:p="http://schemas.openxmlformats.org/presentationml/2006/main">
  <p:tag name="AS_UNIQUEID" val="7380"/>
</p:tagLst>
</file>

<file path=ppt/tags/tag377.xml><?xml version="1.0" encoding="utf-8"?>
<p:tagLst xmlns:a="http://schemas.openxmlformats.org/drawingml/2006/main" xmlns:r="http://schemas.openxmlformats.org/officeDocument/2006/relationships" xmlns:p="http://schemas.openxmlformats.org/presentationml/2006/main">
  <p:tag name="AS_UNIQUEID" val="7382"/>
</p:tagLst>
</file>

<file path=ppt/tags/tag378.xml><?xml version="1.0" encoding="utf-8"?>
<p:tagLst xmlns:a="http://schemas.openxmlformats.org/drawingml/2006/main" xmlns:r="http://schemas.openxmlformats.org/officeDocument/2006/relationships" xmlns:p="http://schemas.openxmlformats.org/presentationml/2006/main">
  <p:tag name="AS_UNIQUEID" val="7381"/>
</p:tagLst>
</file>

<file path=ppt/tags/tag379.xml><?xml version="1.0" encoding="utf-8"?>
<p:tagLst xmlns:a="http://schemas.openxmlformats.org/drawingml/2006/main" xmlns:r="http://schemas.openxmlformats.org/officeDocument/2006/relationships" xmlns:p="http://schemas.openxmlformats.org/presentationml/2006/main">
  <p:tag name="AS_UNIQUEID" val="7383"/>
</p:tagLst>
</file>

<file path=ppt/tags/tag38.xml><?xml version="1.0" encoding="utf-8"?>
<p:tagLst xmlns:a="http://schemas.openxmlformats.org/drawingml/2006/main" xmlns:r="http://schemas.openxmlformats.org/officeDocument/2006/relationships" xmlns:p="http://schemas.openxmlformats.org/presentationml/2006/main">
  <p:tag name="AS_UNIQUEID" val="6824"/>
</p:tagLst>
</file>

<file path=ppt/tags/tag380.xml><?xml version="1.0" encoding="utf-8"?>
<p:tagLst xmlns:a="http://schemas.openxmlformats.org/drawingml/2006/main" xmlns:r="http://schemas.openxmlformats.org/officeDocument/2006/relationships" xmlns:p="http://schemas.openxmlformats.org/presentationml/2006/main">
  <p:tag name="AS_UNIQUEID" val="7384"/>
  <p:tag name="BTFPICONID" val="cad8ce2daac36d6251d0656fb1ee4b61"/>
  <p:tag name="BTFPLAYOUTENABLED" val="1"/>
</p:tagLst>
</file>

<file path=ppt/tags/tag381.xml><?xml version="1.0" encoding="utf-8"?>
<p:tagLst xmlns:a="http://schemas.openxmlformats.org/drawingml/2006/main" xmlns:r="http://schemas.openxmlformats.org/officeDocument/2006/relationships" xmlns:p="http://schemas.openxmlformats.org/presentationml/2006/main">
  <p:tag name="AS_UNIQUEID" val="7387"/>
  <p:tag name="BTFPICONID" val="2cd28cb433ec4e37a18a9ad3e301fbbd"/>
  <p:tag name="BTFPLAYOUTENABLED" val="1"/>
</p:tagLst>
</file>

<file path=ppt/tags/tag382.xml><?xml version="1.0" encoding="utf-8"?>
<p:tagLst xmlns:a="http://schemas.openxmlformats.org/drawingml/2006/main" xmlns:r="http://schemas.openxmlformats.org/officeDocument/2006/relationships" xmlns:p="http://schemas.openxmlformats.org/presentationml/2006/main">
  <p:tag name="AS_UNIQUEID" val="7390"/>
  <p:tag name="BTFPICONID" val="ca486b7f27fe86a1437a443ae016f71c"/>
  <p:tag name="BTFPLAYOUTENABLED" val="1"/>
</p:tagLst>
</file>

<file path=ppt/tags/tag383.xml><?xml version="1.0" encoding="utf-8"?>
<p:tagLst xmlns:a="http://schemas.openxmlformats.org/drawingml/2006/main" xmlns:r="http://schemas.openxmlformats.org/officeDocument/2006/relationships" xmlns:p="http://schemas.openxmlformats.org/presentationml/2006/main">
  <p:tag name="AS_UNIQUEID" val="7393"/>
</p:tagLst>
</file>

<file path=ppt/tags/tag384.xml><?xml version="1.0" encoding="utf-8"?>
<p:tagLst xmlns:a="http://schemas.openxmlformats.org/drawingml/2006/main" xmlns:r="http://schemas.openxmlformats.org/officeDocument/2006/relationships" xmlns:p="http://schemas.openxmlformats.org/presentationml/2006/main">
  <p:tag name="AS_UNIQUEID" val="7391"/>
</p:tagLst>
</file>

<file path=ppt/tags/tag385.xml><?xml version="1.0" encoding="utf-8"?>
<p:tagLst xmlns:a="http://schemas.openxmlformats.org/drawingml/2006/main" xmlns:r="http://schemas.openxmlformats.org/officeDocument/2006/relationships" xmlns:p="http://schemas.openxmlformats.org/presentationml/2006/main">
  <p:tag name="AS_UNIQUEID" val="7392"/>
</p:tagLst>
</file>

<file path=ppt/tags/tag386.xml><?xml version="1.0" encoding="utf-8"?>
<p:tagLst xmlns:a="http://schemas.openxmlformats.org/drawingml/2006/main" xmlns:r="http://schemas.openxmlformats.org/officeDocument/2006/relationships" xmlns:p="http://schemas.openxmlformats.org/presentationml/2006/main">
  <p:tag name="AS_UNIQUEID" val="7388"/>
</p:tagLst>
</file>

<file path=ppt/tags/tag387.xml><?xml version="1.0" encoding="utf-8"?>
<p:tagLst xmlns:a="http://schemas.openxmlformats.org/drawingml/2006/main" xmlns:r="http://schemas.openxmlformats.org/officeDocument/2006/relationships" xmlns:p="http://schemas.openxmlformats.org/presentationml/2006/main">
  <p:tag name="AS_UNIQUEID" val="7389"/>
</p:tagLst>
</file>

<file path=ppt/tags/tag388.xml><?xml version="1.0" encoding="utf-8"?>
<p:tagLst xmlns:a="http://schemas.openxmlformats.org/drawingml/2006/main" xmlns:r="http://schemas.openxmlformats.org/officeDocument/2006/relationships" xmlns:p="http://schemas.openxmlformats.org/presentationml/2006/main">
  <p:tag name="AS_UNIQUEID" val="7385"/>
</p:tagLst>
</file>

<file path=ppt/tags/tag389.xml><?xml version="1.0" encoding="utf-8"?>
<p:tagLst xmlns:a="http://schemas.openxmlformats.org/drawingml/2006/main" xmlns:r="http://schemas.openxmlformats.org/officeDocument/2006/relationships" xmlns:p="http://schemas.openxmlformats.org/presentationml/2006/main">
  <p:tag name="AS_UNIQUEID" val="7386"/>
</p:tagLst>
</file>

<file path=ppt/tags/tag39.xml><?xml version="1.0" encoding="utf-8"?>
<p:tagLst xmlns:a="http://schemas.openxmlformats.org/drawingml/2006/main" xmlns:r="http://schemas.openxmlformats.org/officeDocument/2006/relationships" xmlns:p="http://schemas.openxmlformats.org/presentationml/2006/main">
  <p:tag name="AS_UNIQUEID" val="6825"/>
</p:tagLst>
</file>

<file path=ppt/tags/tag390.xml><?xml version="1.0" encoding="utf-8"?>
<p:tagLst xmlns:a="http://schemas.openxmlformats.org/drawingml/2006/main" xmlns:r="http://schemas.openxmlformats.org/officeDocument/2006/relationships" xmlns:p="http://schemas.openxmlformats.org/presentationml/2006/main">
  <p:tag name="AS_UNIQUEID" val="7374"/>
</p:tagLst>
</file>

<file path=ppt/tags/tag391.xml><?xml version="1.0" encoding="utf-8"?>
<p:tagLst xmlns:a="http://schemas.openxmlformats.org/drawingml/2006/main" xmlns:r="http://schemas.openxmlformats.org/officeDocument/2006/relationships" xmlns:p="http://schemas.openxmlformats.org/presentationml/2006/main">
  <p:tag name="AS_UNIQUEID" val="7375"/>
</p:tagLst>
</file>

<file path=ppt/tags/tag392.xml><?xml version="1.0" encoding="utf-8"?>
<p:tagLst xmlns:a="http://schemas.openxmlformats.org/drawingml/2006/main" xmlns:r="http://schemas.openxmlformats.org/officeDocument/2006/relationships" xmlns:p="http://schemas.openxmlformats.org/presentationml/2006/main">
  <p:tag name="AS_UNIQUEID" val="7376"/>
</p:tagLst>
</file>

<file path=ppt/tags/tag393.xml><?xml version="1.0" encoding="utf-8"?>
<p:tagLst xmlns:a="http://schemas.openxmlformats.org/drawingml/2006/main" xmlns:r="http://schemas.openxmlformats.org/officeDocument/2006/relationships" xmlns:p="http://schemas.openxmlformats.org/presentationml/2006/main">
  <p:tag name="AS_UNIQUEID" val="7377"/>
</p:tagLst>
</file>

<file path=ppt/tags/tag394.xml><?xml version="1.0" encoding="utf-8"?>
<p:tagLst xmlns:a="http://schemas.openxmlformats.org/drawingml/2006/main" xmlns:r="http://schemas.openxmlformats.org/officeDocument/2006/relationships" xmlns:p="http://schemas.openxmlformats.org/presentationml/2006/main">
  <p:tag name="AS_UNIQUEID" val="7369"/>
</p:tagLst>
</file>

<file path=ppt/tags/tag395.xml><?xml version="1.0" encoding="utf-8"?>
<p:tagLst xmlns:a="http://schemas.openxmlformats.org/drawingml/2006/main" xmlns:r="http://schemas.openxmlformats.org/officeDocument/2006/relationships" xmlns:p="http://schemas.openxmlformats.org/presentationml/2006/main">
  <p:tag name="AS_UNIQUEID" val="7370"/>
</p:tagLst>
</file>

<file path=ppt/tags/tag396.xml><?xml version="1.0" encoding="utf-8"?>
<p:tagLst xmlns:a="http://schemas.openxmlformats.org/drawingml/2006/main" xmlns:r="http://schemas.openxmlformats.org/officeDocument/2006/relationships" xmlns:p="http://schemas.openxmlformats.org/presentationml/2006/main">
  <p:tag name="AS_UNIQUEID" val="7371"/>
</p:tagLst>
</file>

<file path=ppt/tags/tag397.xml><?xml version="1.0" encoding="utf-8"?>
<p:tagLst xmlns:a="http://schemas.openxmlformats.org/drawingml/2006/main" xmlns:r="http://schemas.openxmlformats.org/officeDocument/2006/relationships" xmlns:p="http://schemas.openxmlformats.org/presentationml/2006/main">
  <p:tag name="AS_UNIQUEID" val="7372"/>
</p:tagLst>
</file>

<file path=ppt/tags/tag398.xml><?xml version="1.0" encoding="utf-8"?>
<p:tagLst xmlns:a="http://schemas.openxmlformats.org/drawingml/2006/main" xmlns:r="http://schemas.openxmlformats.org/officeDocument/2006/relationships" xmlns:p="http://schemas.openxmlformats.org/presentationml/2006/main">
  <p:tag name="AS_UNIQUEID" val="7364"/>
</p:tagLst>
</file>

<file path=ppt/tags/tag399.xml><?xml version="1.0" encoding="utf-8"?>
<p:tagLst xmlns:a="http://schemas.openxmlformats.org/drawingml/2006/main" xmlns:r="http://schemas.openxmlformats.org/officeDocument/2006/relationships" xmlns:p="http://schemas.openxmlformats.org/presentationml/2006/main">
  <p:tag name="AS_UNIQUEID" val="7365"/>
</p:tagLst>
</file>

<file path=ppt/tags/tag4.xml><?xml version="1.0" encoding="utf-8"?>
<p:tagLst xmlns:a="http://schemas.openxmlformats.org/drawingml/2006/main" xmlns:r="http://schemas.openxmlformats.org/officeDocument/2006/relationships" xmlns:p="http://schemas.openxmlformats.org/presentationml/2006/main">
  <p:tag name="AS_UNIQUEID" val="6850"/>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0.xml><?xml version="1.0" encoding="utf-8"?>
<p:tagLst xmlns:a="http://schemas.openxmlformats.org/drawingml/2006/main" xmlns:r="http://schemas.openxmlformats.org/officeDocument/2006/relationships" xmlns:p="http://schemas.openxmlformats.org/presentationml/2006/main">
  <p:tag name="AS_UNIQUEID" val="7366"/>
</p:tagLst>
</file>

<file path=ppt/tags/tag401.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402.xml><?xml version="1.0" encoding="utf-8"?>
<p:tagLst xmlns:a="http://schemas.openxmlformats.org/drawingml/2006/main" xmlns:r="http://schemas.openxmlformats.org/officeDocument/2006/relationships" xmlns:p="http://schemas.openxmlformats.org/presentationml/2006/main">
  <p:tag name="AS_UNIQUEID" val="7368"/>
</p:tagLst>
</file>

<file path=ppt/tags/tag403.xml><?xml version="1.0" encoding="utf-8"?>
<p:tagLst xmlns:a="http://schemas.openxmlformats.org/drawingml/2006/main" xmlns:r="http://schemas.openxmlformats.org/officeDocument/2006/relationships" xmlns:p="http://schemas.openxmlformats.org/presentationml/2006/main">
  <p:tag name="AS_UNIQUEID" val="7373"/>
</p:tagLst>
</file>

<file path=ppt/tags/tag404.xml><?xml version="1.0" encoding="utf-8"?>
<p:tagLst xmlns:a="http://schemas.openxmlformats.org/drawingml/2006/main" xmlns:r="http://schemas.openxmlformats.org/officeDocument/2006/relationships" xmlns:p="http://schemas.openxmlformats.org/presentationml/2006/main">
  <p:tag name="AS_UNIQUEID" val="7378"/>
</p:tagLst>
</file>

<file path=ppt/tags/tag405.xml><?xml version="1.0" encoding="utf-8"?>
<p:tagLst xmlns:a="http://schemas.openxmlformats.org/drawingml/2006/main" xmlns:r="http://schemas.openxmlformats.org/officeDocument/2006/relationships" xmlns:p="http://schemas.openxmlformats.org/presentationml/2006/main">
  <p:tag name="AS_UNIQUEID" val="7379"/>
</p:tagLst>
</file>

<file path=ppt/tags/tag406.xml><?xml version="1.0" encoding="utf-8"?>
<p:tagLst xmlns:a="http://schemas.openxmlformats.org/drawingml/2006/main" xmlns:r="http://schemas.openxmlformats.org/officeDocument/2006/relationships" xmlns:p="http://schemas.openxmlformats.org/presentationml/2006/main">
  <p:tag name="AS_UNIQUEID" val="7380"/>
</p:tagLst>
</file>

<file path=ppt/tags/tag407.xml><?xml version="1.0" encoding="utf-8"?>
<p:tagLst xmlns:a="http://schemas.openxmlformats.org/drawingml/2006/main" xmlns:r="http://schemas.openxmlformats.org/officeDocument/2006/relationships" xmlns:p="http://schemas.openxmlformats.org/presentationml/2006/main">
  <p:tag name="AS_UNIQUEID" val="7381"/>
</p:tagLst>
</file>

<file path=ppt/tags/tag408.xml><?xml version="1.0" encoding="utf-8"?>
<p:tagLst xmlns:a="http://schemas.openxmlformats.org/drawingml/2006/main" xmlns:r="http://schemas.openxmlformats.org/officeDocument/2006/relationships" xmlns:p="http://schemas.openxmlformats.org/presentationml/2006/main">
  <p:tag name="AS_UNIQUEID" val="7374"/>
</p:tagLst>
</file>

<file path=ppt/tags/tag409.xml><?xml version="1.0" encoding="utf-8"?>
<p:tagLst xmlns:a="http://schemas.openxmlformats.org/drawingml/2006/main" xmlns:r="http://schemas.openxmlformats.org/officeDocument/2006/relationships" xmlns:p="http://schemas.openxmlformats.org/presentationml/2006/main">
  <p:tag name="AS_UNIQUEID" val="7375"/>
</p:tagLst>
</file>

<file path=ppt/tags/tag41.xml><?xml version="1.0" encoding="utf-8"?>
<p:tagLst xmlns:a="http://schemas.openxmlformats.org/drawingml/2006/main" xmlns:r="http://schemas.openxmlformats.org/officeDocument/2006/relationships" xmlns:p="http://schemas.openxmlformats.org/presentationml/2006/main">
  <p:tag name="AS_UNIQUEID" val="6827"/>
</p:tagLst>
</file>

<file path=ppt/tags/tag410.xml><?xml version="1.0" encoding="utf-8"?>
<p:tagLst xmlns:a="http://schemas.openxmlformats.org/drawingml/2006/main" xmlns:r="http://schemas.openxmlformats.org/officeDocument/2006/relationships" xmlns:p="http://schemas.openxmlformats.org/presentationml/2006/main">
  <p:tag name="AS_UNIQUEID" val="7376"/>
</p:tagLst>
</file>

<file path=ppt/tags/tag411.xml><?xml version="1.0" encoding="utf-8"?>
<p:tagLst xmlns:a="http://schemas.openxmlformats.org/drawingml/2006/main" xmlns:r="http://schemas.openxmlformats.org/officeDocument/2006/relationships" xmlns:p="http://schemas.openxmlformats.org/presentationml/2006/main">
  <p:tag name="AS_UNIQUEID" val="7377"/>
</p:tagLst>
</file>

<file path=ppt/tags/tag412.xml><?xml version="1.0" encoding="utf-8"?>
<p:tagLst xmlns:a="http://schemas.openxmlformats.org/drawingml/2006/main" xmlns:r="http://schemas.openxmlformats.org/officeDocument/2006/relationships" xmlns:p="http://schemas.openxmlformats.org/presentationml/2006/main">
  <p:tag name="AS_UNIQUEID" val="7369"/>
</p:tagLst>
</file>

<file path=ppt/tags/tag413.xml><?xml version="1.0" encoding="utf-8"?>
<p:tagLst xmlns:a="http://schemas.openxmlformats.org/drawingml/2006/main" xmlns:r="http://schemas.openxmlformats.org/officeDocument/2006/relationships" xmlns:p="http://schemas.openxmlformats.org/presentationml/2006/main">
  <p:tag name="AS_UNIQUEID" val="7370"/>
</p:tagLst>
</file>

<file path=ppt/tags/tag414.xml><?xml version="1.0" encoding="utf-8"?>
<p:tagLst xmlns:a="http://schemas.openxmlformats.org/drawingml/2006/main" xmlns:r="http://schemas.openxmlformats.org/officeDocument/2006/relationships" xmlns:p="http://schemas.openxmlformats.org/presentationml/2006/main">
  <p:tag name="AS_UNIQUEID" val="7371"/>
</p:tagLst>
</file>

<file path=ppt/tags/tag415.xml><?xml version="1.0" encoding="utf-8"?>
<p:tagLst xmlns:a="http://schemas.openxmlformats.org/drawingml/2006/main" xmlns:r="http://schemas.openxmlformats.org/officeDocument/2006/relationships" xmlns:p="http://schemas.openxmlformats.org/presentationml/2006/main">
  <p:tag name="AS_UNIQUEID" val="7372"/>
</p:tagLst>
</file>

<file path=ppt/tags/tag416.xml><?xml version="1.0" encoding="utf-8"?>
<p:tagLst xmlns:a="http://schemas.openxmlformats.org/drawingml/2006/main" xmlns:r="http://schemas.openxmlformats.org/officeDocument/2006/relationships" xmlns:p="http://schemas.openxmlformats.org/presentationml/2006/main">
  <p:tag name="AS_UNIQUEID" val="7364"/>
</p:tagLst>
</file>

<file path=ppt/tags/tag417.xml><?xml version="1.0" encoding="utf-8"?>
<p:tagLst xmlns:a="http://schemas.openxmlformats.org/drawingml/2006/main" xmlns:r="http://schemas.openxmlformats.org/officeDocument/2006/relationships" xmlns:p="http://schemas.openxmlformats.org/presentationml/2006/main">
  <p:tag name="AS_UNIQUEID" val="7365"/>
</p:tagLst>
</file>

<file path=ppt/tags/tag418.xml><?xml version="1.0" encoding="utf-8"?>
<p:tagLst xmlns:a="http://schemas.openxmlformats.org/drawingml/2006/main" xmlns:r="http://schemas.openxmlformats.org/officeDocument/2006/relationships" xmlns:p="http://schemas.openxmlformats.org/presentationml/2006/main">
  <p:tag name="AS_UNIQUEID" val="7366"/>
</p:tagLst>
</file>

<file path=ppt/tags/tag419.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42.xml><?xml version="1.0" encoding="utf-8"?>
<p:tagLst xmlns:a="http://schemas.openxmlformats.org/drawingml/2006/main" xmlns:r="http://schemas.openxmlformats.org/officeDocument/2006/relationships" xmlns:p="http://schemas.openxmlformats.org/presentationml/2006/main">
  <p:tag name="AS_UNIQUEID" val="6828"/>
</p:tagLst>
</file>

<file path=ppt/tags/tag42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 name="BTFPLAYOUTCOLUMNS" val="1"/>
  <p:tag name="BTFPLAYOUTENABLED" val="1"/>
</p:tagLst>
</file>

<file path=ppt/tags/tag44.xml><?xml version="1.0" encoding="utf-8"?>
<p:tagLst xmlns:a="http://schemas.openxmlformats.org/drawingml/2006/main" xmlns:r="http://schemas.openxmlformats.org/officeDocument/2006/relationships" xmlns:p="http://schemas.openxmlformats.org/presentationml/2006/main">
  <p:tag name="AS_UNIQUEID" val="6830"/>
</p:tagLst>
</file>

<file path=ppt/tags/tag45.xml><?xml version="1.0" encoding="utf-8"?>
<p:tagLst xmlns:a="http://schemas.openxmlformats.org/drawingml/2006/main" xmlns:r="http://schemas.openxmlformats.org/officeDocument/2006/relationships" xmlns:p="http://schemas.openxmlformats.org/presentationml/2006/main">
  <p:tag name="AS_UNIQUEID" val="6831"/>
</p:tagLst>
</file>

<file path=ppt/tags/tag46.xml><?xml version="1.0" encoding="utf-8"?>
<p:tagLst xmlns:a="http://schemas.openxmlformats.org/drawingml/2006/main" xmlns:r="http://schemas.openxmlformats.org/officeDocument/2006/relationships" xmlns:p="http://schemas.openxmlformats.org/presentationml/2006/main">
  <p:tag name="AS_UNIQUEID" val="6832"/>
</p:tagLst>
</file>

<file path=ppt/tags/tag47.xml><?xml version="1.0" encoding="utf-8"?>
<p:tagLst xmlns:a="http://schemas.openxmlformats.org/drawingml/2006/main" xmlns:r="http://schemas.openxmlformats.org/officeDocument/2006/relationships" xmlns:p="http://schemas.openxmlformats.org/presentationml/2006/main">
  <p:tag name="AS_UNIQUEID" val="6833"/>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S_UNIQUEID" val="6835"/>
</p:tagLst>
</file>

<file path=ppt/tags/tag5.xml><?xml version="1.0" encoding="utf-8"?>
<p:tagLst xmlns:a="http://schemas.openxmlformats.org/drawingml/2006/main" xmlns:r="http://schemas.openxmlformats.org/officeDocument/2006/relationships" xmlns:p="http://schemas.openxmlformats.org/presentationml/2006/main">
  <p:tag name="AS_UNIQUEID" val="6851"/>
</p:tagLst>
</file>

<file path=ppt/tags/tag50.xml><?xml version="1.0" encoding="utf-8"?>
<p:tagLst xmlns:a="http://schemas.openxmlformats.org/drawingml/2006/main" xmlns:r="http://schemas.openxmlformats.org/officeDocument/2006/relationships" xmlns:p="http://schemas.openxmlformats.org/presentationml/2006/main">
  <p:tag name="AS_UNIQUEID" val="6836"/>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S_UNIQUEID" val="6838"/>
</p:tagLst>
</file>

<file path=ppt/tags/tag53.xml><?xml version="1.0" encoding="utf-8"?>
<p:tagLst xmlns:a="http://schemas.openxmlformats.org/drawingml/2006/main" xmlns:r="http://schemas.openxmlformats.org/officeDocument/2006/relationships" xmlns:p="http://schemas.openxmlformats.org/presentationml/2006/main">
  <p:tag name="AS_UNIQUEID" val="6839"/>
</p:tagLst>
</file>

<file path=ppt/tags/tag54.xml><?xml version="1.0" encoding="utf-8"?>
<p:tagLst xmlns:a="http://schemas.openxmlformats.org/drawingml/2006/main" xmlns:r="http://schemas.openxmlformats.org/officeDocument/2006/relationships" xmlns:p="http://schemas.openxmlformats.org/presentationml/2006/main">
  <p:tag name="AS_UNIQUEID" val="6840"/>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S_UNIQUEID" val="6842"/>
</p:tagLst>
</file>

<file path=ppt/tags/tag57.xml><?xml version="1.0" encoding="utf-8"?>
<p:tagLst xmlns:a="http://schemas.openxmlformats.org/drawingml/2006/main" xmlns:r="http://schemas.openxmlformats.org/officeDocument/2006/relationships" xmlns:p="http://schemas.openxmlformats.org/presentationml/2006/main">
  <p:tag name="AS_UNIQUEID" val="6843"/>
</p:tagLst>
</file>

<file path=ppt/tags/tag58.xml><?xml version="1.0" encoding="utf-8"?>
<p:tagLst xmlns:a="http://schemas.openxmlformats.org/drawingml/2006/main" xmlns:r="http://schemas.openxmlformats.org/officeDocument/2006/relationships" xmlns:p="http://schemas.openxmlformats.org/presentationml/2006/main">
  <p:tag name="AS_UNIQUEID" val="6844"/>
</p:tagLst>
</file>

<file path=ppt/tags/tag59.xml><?xml version="1.0" encoding="utf-8"?>
<p:tagLst xmlns:a="http://schemas.openxmlformats.org/drawingml/2006/main" xmlns:r="http://schemas.openxmlformats.org/officeDocument/2006/relationships" xmlns:p="http://schemas.openxmlformats.org/presentationml/2006/main">
  <p:tag name="AS_UNIQUEID" val="6845"/>
</p:tagLst>
</file>

<file path=ppt/tags/tag6.xml><?xml version="1.0" encoding="utf-8"?>
<p:tagLst xmlns:a="http://schemas.openxmlformats.org/drawingml/2006/main" xmlns:r="http://schemas.openxmlformats.org/officeDocument/2006/relationships" xmlns:p="http://schemas.openxmlformats.org/presentationml/2006/main">
  <p:tag name="AS_UNIQUEID" val="6852"/>
</p:tagLst>
</file>

<file path=ppt/tags/tag60.xml><?xml version="1.0" encoding="utf-8"?>
<p:tagLst xmlns:a="http://schemas.openxmlformats.org/drawingml/2006/main" xmlns:r="http://schemas.openxmlformats.org/officeDocument/2006/relationships" xmlns:p="http://schemas.openxmlformats.org/presentationml/2006/main">
  <p:tag name="AS_UNIQUEID" val="6846"/>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S_UNIQUEID" val="6848"/>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 name="BTFPLAYOUTENABLED" val="0"/>
  <p:tag name="BTFPLAYOUTCOLUMNS" val="1"/>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S_UNIQUEID" val="6853"/>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S_UNIQUEID" val="6854"/>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S_UNIQUEID" val="6911"/>
</p:tagLst>
</file>

<file path=ppt/tags/tag87.xml><?xml version="1.0" encoding="utf-8"?>
<p:tagLst xmlns:a="http://schemas.openxmlformats.org/drawingml/2006/main" xmlns:r="http://schemas.openxmlformats.org/officeDocument/2006/relationships" xmlns:p="http://schemas.openxmlformats.org/presentationml/2006/main">
  <p:tag name="AS_UNIQUEID" val="6912"/>
</p:tagLst>
</file>

<file path=ppt/tags/tag88.xml><?xml version="1.0" encoding="utf-8"?>
<p:tagLst xmlns:a="http://schemas.openxmlformats.org/drawingml/2006/main" xmlns:r="http://schemas.openxmlformats.org/officeDocument/2006/relationships" xmlns:p="http://schemas.openxmlformats.org/presentationml/2006/main">
  <p:tag name="AS_UNIQUEID" val="6913"/>
</p:tagLst>
</file>

<file path=ppt/tags/tag89.xml><?xml version="1.0" encoding="utf-8"?>
<p:tagLst xmlns:a="http://schemas.openxmlformats.org/drawingml/2006/main" xmlns:r="http://schemas.openxmlformats.org/officeDocument/2006/relationships" xmlns:p="http://schemas.openxmlformats.org/presentationml/2006/main">
  <p:tag name="AS_UNIQUEID" val="6914"/>
</p:tagLst>
</file>

<file path=ppt/tags/tag9.xml><?xml version="1.0" encoding="utf-8"?>
<p:tagLst xmlns:a="http://schemas.openxmlformats.org/drawingml/2006/main" xmlns:r="http://schemas.openxmlformats.org/officeDocument/2006/relationships" xmlns:p="http://schemas.openxmlformats.org/presentationml/2006/main">
  <p:tag name="AS_UNIQUEID" val="6855"/>
</p:tagLst>
</file>

<file path=ppt/tags/tag90.xml><?xml version="1.0" encoding="utf-8"?>
<p:tagLst xmlns:a="http://schemas.openxmlformats.org/drawingml/2006/main" xmlns:r="http://schemas.openxmlformats.org/officeDocument/2006/relationships" xmlns:p="http://schemas.openxmlformats.org/presentationml/2006/main">
  <p:tag name="AS_UNIQUEID" val="6915"/>
</p:tagLst>
</file>

<file path=ppt/tags/tag91.xml><?xml version="1.0" encoding="utf-8"?>
<p:tagLst xmlns:a="http://schemas.openxmlformats.org/drawingml/2006/main" xmlns:r="http://schemas.openxmlformats.org/officeDocument/2006/relationships" xmlns:p="http://schemas.openxmlformats.org/presentationml/2006/main">
  <p:tag name="AS_UNIQUEID" val="6916"/>
</p:tagLst>
</file>

<file path=ppt/tags/tag92.xml><?xml version="1.0" encoding="utf-8"?>
<p:tagLst xmlns:a="http://schemas.openxmlformats.org/drawingml/2006/main" xmlns:r="http://schemas.openxmlformats.org/officeDocument/2006/relationships" xmlns:p="http://schemas.openxmlformats.org/presentationml/2006/main">
  <p:tag name="AS_UNIQUEID" val="6918"/>
</p:tagLst>
</file>

<file path=ppt/tags/tag93.xml><?xml version="1.0" encoding="utf-8"?>
<p:tagLst xmlns:a="http://schemas.openxmlformats.org/drawingml/2006/main" xmlns:r="http://schemas.openxmlformats.org/officeDocument/2006/relationships" xmlns:p="http://schemas.openxmlformats.org/presentationml/2006/main">
  <p:tag name="AS_UNIQUEID" val="6919"/>
</p:tagLst>
</file>

<file path=ppt/tags/tag94.xml><?xml version="1.0" encoding="utf-8"?>
<p:tagLst xmlns:a="http://schemas.openxmlformats.org/drawingml/2006/main" xmlns:r="http://schemas.openxmlformats.org/officeDocument/2006/relationships" xmlns:p="http://schemas.openxmlformats.org/presentationml/2006/main">
  <p:tag name="AS_UNIQUEID" val="6920"/>
</p:tagLst>
</file>

<file path=ppt/tags/tag95.xml><?xml version="1.0" encoding="utf-8"?>
<p:tagLst xmlns:a="http://schemas.openxmlformats.org/drawingml/2006/main" xmlns:r="http://schemas.openxmlformats.org/officeDocument/2006/relationships" xmlns:p="http://schemas.openxmlformats.org/presentationml/2006/main">
  <p:tag name="AS_UNIQUEID" val="6921"/>
</p:tagLst>
</file>

<file path=ppt/tags/tag9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9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BTFPLAYOUTCOLUMNS" val="3"/>
  <p:tag name="BTFPLAYOUTENABLED" val="1"/>
</p:tagLst>
</file>

<file path=ppt/theme/theme1.xml><?xml version="1.0" encoding="utf-8"?>
<a:theme xmlns:a="http://schemas.openxmlformats.org/drawingml/2006/main" name="Bridgespan Core (16_9)">
  <a:themeElements>
    <a:clrScheme name="Bridgespan">
      <a:dk1>
        <a:srgbClr val="464547"/>
      </a:dk1>
      <a:lt1>
        <a:srgbClr val="D0D1D3"/>
      </a:lt1>
      <a:dk2>
        <a:srgbClr val="FFFFFF"/>
      </a:dk2>
      <a:lt2>
        <a:srgbClr val="00437A"/>
      </a:lt2>
      <a:accent1>
        <a:srgbClr val="00A9E0"/>
      </a:accent1>
      <a:accent2>
        <a:srgbClr val="F08613"/>
      </a:accent2>
      <a:accent3>
        <a:srgbClr val="747678"/>
      </a:accent3>
      <a:accent4>
        <a:srgbClr val="008542"/>
      </a:accent4>
      <a:accent5>
        <a:srgbClr val="7AB800"/>
      </a:accent5>
      <a:accent6>
        <a:srgbClr val="70CDE3"/>
      </a:accent6>
      <a:hlink>
        <a:srgbClr val="00A9E0"/>
      </a:hlink>
      <a:folHlink>
        <a:srgbClr val="00A9E0"/>
      </a:folHlink>
    </a:clrScheme>
    <a:fontScheme name="Bridgespan">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rgbClr val="00A9E0"/>
        </a:solidFill>
        <a:ln w="22225" cap="flat" cmpd="sng" algn="ctr">
          <a:noFill/>
          <a:prstDash val="solid"/>
          <a:miter lim="800000"/>
          <a:headEnd type="none" w="med" len="med"/>
          <a:tailEnd type="none" w="med" len="me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marL="0" indent="0" algn="ctr">
          <a:buNone/>
          <a:defRPr sz="16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2225" cap="flat">
          <a:solidFill>
            <a:schemeClr val="accent1"/>
          </a:solidFill>
          <a:beve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lgn="l">
          <a:spcBef>
            <a:spcPts val="1200"/>
          </a:spcBef>
          <a:buNone/>
          <a:defRPr sz="1800" dirty="0" err="1" smtClean="0"/>
        </a:defPPr>
      </a:lstStyle>
    </a:txDef>
  </a:objectDefaults>
  <a:extraClrSchemeLst/>
  <a:extLst>
    <a:ext uri="{05A4C25C-085E-4340-85A3-A5531E510DB2}">
      <thm15:themeFamily xmlns:thm15="http://schemas.microsoft.com/office/thememl/2012/main" name="Bridgespan Core (16_9).potx [Read-Only]" id="{2C98F80E-6FFB-44B3-96FC-3D853575BDDA}" vid="{51B6DDC0-0D75-40B1-8E1F-5BB049B0AB33}"/>
    </a:ext>
  </a:extLst>
</a:theme>
</file>

<file path=ppt/theme/theme2.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ridgespan Core (16_9)">
  <a:themeElements>
    <a:clrScheme name="Bridgespan">
      <a:dk1>
        <a:srgbClr val="464547"/>
      </a:dk1>
      <a:lt1>
        <a:srgbClr val="D0D1D3"/>
      </a:lt1>
      <a:dk2>
        <a:srgbClr val="FFFFFF"/>
      </a:dk2>
      <a:lt2>
        <a:srgbClr val="00437A"/>
      </a:lt2>
      <a:accent1>
        <a:srgbClr val="00A9E0"/>
      </a:accent1>
      <a:accent2>
        <a:srgbClr val="F08613"/>
      </a:accent2>
      <a:accent3>
        <a:srgbClr val="747678"/>
      </a:accent3>
      <a:accent4>
        <a:srgbClr val="008542"/>
      </a:accent4>
      <a:accent5>
        <a:srgbClr val="7AB800"/>
      </a:accent5>
      <a:accent6>
        <a:srgbClr val="70CDE3"/>
      </a:accent6>
      <a:hlink>
        <a:srgbClr val="00A9E0"/>
      </a:hlink>
      <a:folHlink>
        <a:srgbClr val="00A9E0"/>
      </a:folHlink>
    </a:clrScheme>
    <a:fontScheme name="Bridgesp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marL="0" indent="0" algn="ctr">
          <a:buNone/>
          <a:defRPr sz="16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Bridgespan Core (16_9).potx" id="{85759F55-DCA5-468C-9302-3623D0706056}" vid="{B96CB13B-F78D-42CE-AEFE-D95E204FE949}"/>
    </a:ext>
  </a:extLst>
</a:theme>
</file>

<file path=ppt/theme/theme4.xml><?xml version="1.0" encoding="utf-8"?>
<a:theme xmlns:a="http://schemas.openxmlformats.org/drawingml/2006/main" name="2_Bridgespan Core (16_9)">
  <a:themeElements>
    <a:clrScheme name="Bridgespan">
      <a:dk1>
        <a:srgbClr val="464547"/>
      </a:dk1>
      <a:lt1>
        <a:srgbClr val="D0D1D3"/>
      </a:lt1>
      <a:dk2>
        <a:srgbClr val="FFFFFF"/>
      </a:dk2>
      <a:lt2>
        <a:srgbClr val="00437A"/>
      </a:lt2>
      <a:accent1>
        <a:srgbClr val="00A9E0"/>
      </a:accent1>
      <a:accent2>
        <a:srgbClr val="F08613"/>
      </a:accent2>
      <a:accent3>
        <a:srgbClr val="747678"/>
      </a:accent3>
      <a:accent4>
        <a:srgbClr val="008542"/>
      </a:accent4>
      <a:accent5>
        <a:srgbClr val="7AB800"/>
      </a:accent5>
      <a:accent6>
        <a:srgbClr val="70CDE3"/>
      </a:accent6>
      <a:hlink>
        <a:srgbClr val="00A9E0"/>
      </a:hlink>
      <a:folHlink>
        <a:srgbClr val="00A9E0"/>
      </a:folHlink>
    </a:clrScheme>
    <a:fontScheme name="Bridgespa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rgbClr val="00A9E0"/>
        </a:solidFill>
        <a:ln w="22225" cap="flat" cmpd="sng" algn="ctr">
          <a:noFill/>
          <a:prstDash val="solid"/>
          <a:miter lim="800000"/>
          <a:headEnd type="none" w="med" len="med"/>
          <a:tailEnd type="none" w="med" len="med"/>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marL="0" indent="0" algn="ctr">
          <a:buNone/>
          <a:defRPr sz="16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2225" cap="flat">
          <a:solidFill>
            <a:schemeClr val="accent1"/>
          </a:solidFill>
          <a:beve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lgn="l">
          <a:spcBef>
            <a:spcPts val="1200"/>
          </a:spcBef>
          <a:buNone/>
          <a:defRPr sz="1800" dirty="0" err="1" smtClean="0"/>
        </a:defPPr>
      </a:lstStyle>
    </a:txDef>
  </a:objectDefaults>
  <a:extraClrSchemeLst/>
  <a:extLst>
    <a:ext uri="{05A4C25C-085E-4340-85A3-A5531E510DB2}">
      <thm15:themeFamily xmlns:thm15="http://schemas.microsoft.com/office/thememl/2012/main" name="Bridgespan Core (16_9).potx [Read-Only]" id="{2C98F80E-6FFB-44B3-96FC-3D853575BDDA}" vid="{51B6DDC0-0D75-40B1-8E1F-5BB049B0AB3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BBB327CA04F746B94AC0716B835759" ma:contentTypeVersion="13" ma:contentTypeDescription="Create a new document." ma:contentTypeScope="" ma:versionID="1d43cd5b8ab47ba1c613abbf6b9caf75">
  <xsd:schema xmlns:xsd="http://www.w3.org/2001/XMLSchema" xmlns:xs="http://www.w3.org/2001/XMLSchema" xmlns:p="http://schemas.microsoft.com/office/2006/metadata/properties" xmlns:ns2="b19c560a-0bdc-4283-ad75-9cd458258a38" xmlns:ns3="9a3ba003-059d-4a4a-91fc-f8652c399c1b" targetNamespace="http://schemas.microsoft.com/office/2006/metadata/properties" ma:root="true" ma:fieldsID="8c980eef1401fe6473b135af7da6df49" ns2:_="" ns3:_="">
    <xsd:import namespace="b19c560a-0bdc-4283-ad75-9cd458258a38"/>
    <xsd:import namespace="9a3ba003-059d-4a4a-91fc-f8652c399c1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9c560a-0bdc-4283-ad75-9cd458258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b166abb-7d38-406f-9233-2f33b10aef2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3ba003-059d-4a4a-91fc-f8652c399c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7501ade-04c2-4847-b2b5-b097b12be373}" ma:internalName="TaxCatchAll" ma:showField="CatchAllData" ma:web="9a3ba003-059d-4a4a-91fc-f8652c399c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a3ba003-059d-4a4a-91fc-f8652c399c1b" xsi:nil="true"/>
    <lcf76f155ced4ddcb4097134ff3c332f xmlns="b19c560a-0bdc-4283-ad75-9cd458258a38">
      <Terms xmlns="http://schemas.microsoft.com/office/infopath/2007/PartnerControls"/>
    </lcf76f155ced4ddcb4097134ff3c332f>
    <SharedWithUsers xmlns="9a3ba003-059d-4a4a-91fc-f8652c399c1b">
      <UserInfo>
        <DisplayName>Staab, Emily</DisplayName>
        <AccountId>42</AccountId>
        <AccountType/>
      </UserInfo>
      <UserInfo>
        <DisplayName>Driggs, Jen</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6CC78D-2A42-47A5-978F-DCAE3E03EF42}">
  <ds:schemaRefs>
    <ds:schemaRef ds:uri="9a3ba003-059d-4a4a-91fc-f8652c399c1b"/>
    <ds:schemaRef ds:uri="b19c560a-0bdc-4283-ad75-9cd458258a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0099B9-3A56-4A00-BEE2-FFDA9FF8B9A0}">
  <ds:schemaRef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terms/"/>
    <ds:schemaRef ds:uri="9a3ba003-059d-4a4a-91fc-f8652c399c1b"/>
    <ds:schemaRef ds:uri="b19c560a-0bdc-4283-ad75-9cd458258a38"/>
    <ds:schemaRef ds:uri="http://purl.org/dc/dcmitype/"/>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37390B42-EC59-4F7B-A691-4898385C8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Bridgespan Core (16_9)</Template>
  <TotalTime>0</TotalTime>
  <Words>2719</Words>
  <Application>Microsoft Office PowerPoint</Application>
  <PresentationFormat>Widescreen</PresentationFormat>
  <Paragraphs>334</Paragraphs>
  <Slides>27</Slides>
  <Notes>24</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41" baseType="lpstr">
      <vt:lpstr>__fkGroteskNeue_598ab8</vt:lpstr>
      <vt:lpstr>Amasis MT Pro Medium</vt:lpstr>
      <vt:lpstr>Arial</vt:lpstr>
      <vt:lpstr>Arial Narrow</vt:lpstr>
      <vt:lpstr>Bahnschrift SemiBold Condensed</vt:lpstr>
      <vt:lpstr>Calibri</vt:lpstr>
      <vt:lpstr>CNN</vt:lpstr>
      <vt:lpstr>Palatino</vt:lpstr>
      <vt:lpstr>Verdana</vt:lpstr>
      <vt:lpstr>Bridgespan Core (16_9)</vt:lpstr>
      <vt:lpstr>New_Template4</vt:lpstr>
      <vt:lpstr>1_Bridgespan Core (16_9)</vt:lpstr>
      <vt:lpstr>2_Bridgespan Core (16_9)</vt:lpstr>
      <vt:lpstr>think-cell Slide</vt:lpstr>
      <vt:lpstr>PowerPoint Presentation</vt:lpstr>
      <vt:lpstr>PowerPoint Presentation</vt:lpstr>
      <vt:lpstr>About The Bridgespan Group</vt:lpstr>
      <vt:lpstr>Our goals for today</vt:lpstr>
      <vt:lpstr>PowerPoint Presentation</vt:lpstr>
      <vt:lpstr>Things you might feel or hear about scenario planning</vt:lpstr>
      <vt:lpstr>Now is a good time to clarify guiding principles for decision-making</vt:lpstr>
      <vt:lpstr>Scenario planning is a way to navigate uncertainty and provide structure around making key strategic choices</vt:lpstr>
      <vt:lpstr>Step 0: Develop scenarios</vt:lpstr>
      <vt:lpstr>Step 0: Develop scenarios</vt:lpstr>
      <vt:lpstr>STEP 1: Identify Impacted Areas</vt:lpstr>
      <vt:lpstr>Step 1 (cont.): Use diagnostic to identify areas of greatest potential impact</vt:lpstr>
      <vt:lpstr>Pair up with a table partner</vt:lpstr>
      <vt:lpstr>PowerPoint Presentation</vt:lpstr>
      <vt:lpstr>PowerPoint Presentation</vt:lpstr>
      <vt:lpstr>Trump-Vance Victory</vt:lpstr>
      <vt:lpstr>PowerPoint Presentation</vt:lpstr>
      <vt:lpstr>Harris-Walz Victory</vt:lpstr>
      <vt:lpstr>Diagnostic: Identify areas of greatest potential impact</vt:lpstr>
      <vt:lpstr>STEP 2: Describe Potential Impacts</vt:lpstr>
      <vt:lpstr>STEP 3: Create Portfolio of Actions</vt:lpstr>
      <vt:lpstr>STEP 4: Determine key trigger points</vt:lpstr>
      <vt:lpstr>Getting started!</vt:lpstr>
      <vt:lpstr>PowerPoint Presentation</vt:lpstr>
      <vt:lpstr>PowerPoint Presentation</vt:lpstr>
      <vt:lpstr>PowerPoint Presentation</vt:lpstr>
      <vt:lpstr>PowerPoint Presentation</vt:lpstr>
    </vt:vector>
  </TitlesOfParts>
  <Manager>
  </Manager>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dcterms:created xsi:type="dcterms:W3CDTF">2024-09-12T00:20:57.7111660Z</dcterms:created>
  <dcterms:modified xsi:type="dcterms:W3CDTF">2024-09-12T00:20:57.7111660Z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TriggerFlowInfo">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MediaServiceImageTags">
    <vt:lpwstr/>
  </property>
</Properties>
</file>